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12192000" cy="6858000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EdShed" panose="020B0604020202020204" charset="0"/>
      <p:regular r:id="rId11"/>
      <p:bold r:id="rId12"/>
    </p:embeddedFont>
    <p:embeddedFont>
      <p:font typeface="Muli" panose="020B0604020202020204" charset="0"/>
      <p:regular r:id="rId13"/>
      <p:bold r:id="rId14"/>
      <p:italic r:id="rId15"/>
      <p:boldItalic r:id="rId16"/>
    </p:embeddedFont>
    <p:embeddedFont>
      <p:font typeface="OpenDyslexicAlta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D160"/>
    <a:srgbClr val="FF3760"/>
    <a:srgbClr val="7956D6"/>
    <a:srgbClr val="FFDE57"/>
    <a:srgbClr val="3372DC"/>
    <a:srgbClr val="219CEE"/>
    <a:srgbClr val="D1CECE"/>
    <a:srgbClr val="F139C4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89013"/>
  </p:normalViewPr>
  <p:slideViewPr>
    <p:cSldViewPr snapToGrid="0" snapToObjects="1">
      <p:cViewPr varScale="1">
        <p:scale>
          <a:sx n="77" d="100"/>
          <a:sy n="77" d="100"/>
        </p:scale>
        <p:origin x="1210" y="62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F229B-8876-6441-8901-E5E5390D5590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E850-C615-DA41-B158-FBF094A0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2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169924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07855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3364" y="5892681"/>
            <a:ext cx="9105272" cy="54675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729E5-B3F4-E1DD-B847-7AD2FF7DDE63}"/>
              </a:ext>
            </a:extLst>
          </p:cNvPr>
          <p:cNvSpPr txBox="1"/>
          <p:nvPr userDrawn="1"/>
        </p:nvSpPr>
        <p:spPr>
          <a:xfrm>
            <a:off x="4339056" y="1990382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Muli" pitchFamily="2" charset="77"/>
                <a:cs typeface="Rubik Medium" pitchFamily="2" charset="-79"/>
              </a:rPr>
              <a:t>Stage:</a:t>
            </a:r>
          </a:p>
        </p:txBody>
      </p:sp>
      <p:sp>
        <p:nvSpPr>
          <p:cNvPr id="4" name="Text Placeholder 52">
            <a:extLst>
              <a:ext uri="{FF2B5EF4-FFF2-40B4-BE49-F238E27FC236}">
                <a16:creationId xmlns:a16="http://schemas.microsoft.com/office/drawing/2014/main" id="{7DC7A826-730A-AE00-6791-F254986154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4797" y="2032364"/>
            <a:ext cx="338137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Muli" pitchFamily="2" charset="77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" name="Text Placeholder 52">
            <a:extLst>
              <a:ext uri="{FF2B5EF4-FFF2-40B4-BE49-F238E27FC236}">
                <a16:creationId xmlns:a16="http://schemas.microsoft.com/office/drawing/2014/main" id="{C7541A81-EA51-4159-364F-C9042C1DA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946" y="2032364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Muli" pitchFamily="2" charset="77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46D3D-3BAC-87D7-C292-33C82D6CB119}"/>
              </a:ext>
            </a:extLst>
          </p:cNvPr>
          <p:cNvSpPr txBox="1"/>
          <p:nvPr userDrawn="1"/>
        </p:nvSpPr>
        <p:spPr>
          <a:xfrm>
            <a:off x="6411349" y="1990094"/>
            <a:ext cx="94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Muli" pitchFamily="2" charset="77"/>
                <a:cs typeface="Rubik Medium" pitchFamily="2" charset="-79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619599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4ED28F8C-91C9-BCB2-C480-60C25248FE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2145" y="549581"/>
            <a:ext cx="7767706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Can you help correct my spelling mistakes on these Stage 5 words?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9CED9D9-20B5-394F-0AC8-3D71756BB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6016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2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42560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79C0F05-E004-32BC-D5DD-0CB84D1814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2147" y="756378"/>
            <a:ext cx="7767706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B28273E-ACB6-6AD1-C1EE-B3FCE6A6EE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2735" y="574603"/>
            <a:ext cx="6246528" cy="320675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4330922-88C8-E04E-97BE-FFA35E4D65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3873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4ED28F8C-91C9-BCB2-C480-60C25248FE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2145" y="549581"/>
            <a:ext cx="7767706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Can you help correct my spelling mistakes on these Stage 5 words?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6016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B3F81E3-8A01-1F85-A24D-6D8302FD90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179" y="224427"/>
            <a:ext cx="1040165" cy="10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3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5775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AA98ED0-F62F-4262-8066-81F9614005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8952" y="341176"/>
            <a:ext cx="1040165" cy="1089696"/>
          </a:xfrm>
          <a:prstGeom prst="rect">
            <a:avLst/>
          </a:prstGeom>
        </p:spPr>
      </p:pic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latin typeface="OpenDyslexicAlta" pitchFamily="2" charset="77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6805" y="3961916"/>
            <a:ext cx="1580893" cy="349250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</p:spTree>
    <p:extLst>
      <p:ext uri="{BB962C8B-B14F-4D97-AF65-F5344CB8AC3E}">
        <p14:creationId xmlns:p14="http://schemas.microsoft.com/office/powerpoint/2010/main" val="116835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5775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593209-7E46-1BBD-8BA6-C44513D50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2770" y="361103"/>
            <a:ext cx="1092530" cy="1069769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latin typeface="OpenDyslexicAlta" pitchFamily="2" charset="77"/>
            </a:endParaRP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25F8FB2-15B5-5F07-D02D-FCD1D3F0E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6805" y="3961916"/>
            <a:ext cx="1580893" cy="349250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</p:spTree>
    <p:extLst>
      <p:ext uri="{BB962C8B-B14F-4D97-AF65-F5344CB8AC3E}">
        <p14:creationId xmlns:p14="http://schemas.microsoft.com/office/powerpoint/2010/main" val="36912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252C-7E3D-1749-8409-A4F8F98D5649}" type="datetime1">
              <a:rPr lang="en-GB" smtClean="0"/>
              <a:t>03/01/2026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F226-F87C-E84C-97C9-94623B9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272;p7">
            <a:extLst>
              <a:ext uri="{FF2B5EF4-FFF2-40B4-BE49-F238E27FC236}">
                <a16:creationId xmlns:a16="http://schemas.microsoft.com/office/drawing/2014/main" id="{929BEABE-F65B-D80F-35C8-5452933F4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925141"/>
              </p:ext>
            </p:extLst>
          </p:nvPr>
        </p:nvGraphicFramePr>
        <p:xfrm>
          <a:off x="208722" y="1659833"/>
          <a:ext cx="11777870" cy="497950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03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008">
                  <a:extLst>
                    <a:ext uri="{9D8B030D-6E8A-4147-A177-3AD203B41FA5}">
                      <a16:colId xmlns:a16="http://schemas.microsoft.com/office/drawing/2014/main" val="3417960841"/>
                    </a:ext>
                  </a:extLst>
                </a:gridCol>
                <a:gridCol w="637008">
                  <a:extLst>
                    <a:ext uri="{9D8B030D-6E8A-4147-A177-3AD203B41FA5}">
                      <a16:colId xmlns:a16="http://schemas.microsoft.com/office/drawing/2014/main" val="3395743935"/>
                    </a:ext>
                  </a:extLst>
                </a:gridCol>
                <a:gridCol w="637008">
                  <a:extLst>
                    <a:ext uri="{9D8B030D-6E8A-4147-A177-3AD203B41FA5}">
                      <a16:colId xmlns:a16="http://schemas.microsoft.com/office/drawing/2014/main" val="3837352269"/>
                    </a:ext>
                  </a:extLst>
                </a:gridCol>
                <a:gridCol w="637008">
                  <a:extLst>
                    <a:ext uri="{9D8B030D-6E8A-4147-A177-3AD203B41FA5}">
                      <a16:colId xmlns:a16="http://schemas.microsoft.com/office/drawing/2014/main" val="72415985"/>
                    </a:ext>
                  </a:extLst>
                </a:gridCol>
                <a:gridCol w="637008">
                  <a:extLst>
                    <a:ext uri="{9D8B030D-6E8A-4147-A177-3AD203B41FA5}">
                      <a16:colId xmlns:a16="http://schemas.microsoft.com/office/drawing/2014/main" val="2866400964"/>
                    </a:ext>
                  </a:extLst>
                </a:gridCol>
                <a:gridCol w="637008">
                  <a:extLst>
                    <a:ext uri="{9D8B030D-6E8A-4147-A177-3AD203B41FA5}">
                      <a16:colId xmlns:a16="http://schemas.microsoft.com/office/drawing/2014/main" val="2588731372"/>
                    </a:ext>
                  </a:extLst>
                </a:gridCol>
                <a:gridCol w="637008">
                  <a:extLst>
                    <a:ext uri="{9D8B030D-6E8A-4147-A177-3AD203B41FA5}">
                      <a16:colId xmlns:a16="http://schemas.microsoft.com/office/drawing/2014/main" val="3787873514"/>
                    </a:ext>
                  </a:extLst>
                </a:gridCol>
                <a:gridCol w="637008">
                  <a:extLst>
                    <a:ext uri="{9D8B030D-6E8A-4147-A177-3AD203B41FA5}">
                      <a16:colId xmlns:a16="http://schemas.microsoft.com/office/drawing/2014/main" val="4001697953"/>
                    </a:ext>
                  </a:extLst>
                </a:gridCol>
                <a:gridCol w="637008">
                  <a:extLst>
                    <a:ext uri="{9D8B030D-6E8A-4147-A177-3AD203B41FA5}">
                      <a16:colId xmlns:a16="http://schemas.microsoft.com/office/drawing/2014/main" val="2129573679"/>
                    </a:ext>
                  </a:extLst>
                </a:gridCol>
                <a:gridCol w="637008">
                  <a:extLst>
                    <a:ext uri="{9D8B030D-6E8A-4147-A177-3AD203B41FA5}">
                      <a16:colId xmlns:a16="http://schemas.microsoft.com/office/drawing/2014/main" val="358511581"/>
                    </a:ext>
                  </a:extLst>
                </a:gridCol>
                <a:gridCol w="6559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382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Word</a:t>
                      </a:r>
                      <a:endParaRPr sz="1600" b="1"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Syllable Breaks</a:t>
                      </a:r>
                      <a:endParaRPr sz="1600" b="1"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Phonemes</a:t>
                      </a:r>
                      <a:endParaRPr sz="1600" b="1"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chemeClr val="dk1"/>
                          </a:solidFill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300" b="1"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changeably</a:t>
                      </a:r>
                    </a:p>
                  </a:txBody>
                  <a:tcPr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noticeably</a:t>
                      </a:r>
                    </a:p>
                  </a:txBody>
                  <a:tcPr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D1CECE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dependably</a:t>
                      </a:r>
                    </a:p>
                  </a:txBody>
                  <a:tcPr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comfortably</a:t>
                      </a:r>
                    </a:p>
                  </a:txBody>
                  <a:tcPr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reasonably</a:t>
                      </a:r>
                    </a:p>
                  </a:txBody>
                  <a:tcPr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adorably</a:t>
                      </a:r>
                      <a:r>
                        <a:rPr lang="en-GB" sz="1000" b="0" i="0" baseline="3000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*</a:t>
                      </a:r>
                      <a:endParaRPr lang="en-GB" sz="1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valuably</a:t>
                      </a:r>
                    </a:p>
                  </a:txBody>
                  <a:tcPr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believably</a:t>
                      </a:r>
                    </a:p>
                  </a:txBody>
                  <a:tcPr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considerably</a:t>
                      </a:r>
                      <a:r>
                        <a:rPr lang="en-GB" sz="1000" b="0" i="0" baseline="3000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*</a:t>
                      </a:r>
                    </a:p>
                  </a:txBody>
                  <a:tcPr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tolerably</a:t>
                      </a:r>
                      <a:r>
                        <a:rPr lang="en-GB" sz="1000" b="0" i="0" baseline="3000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*</a:t>
                      </a:r>
                      <a:endParaRPr lang="en-GB" sz="1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rgbClr val="FF3760"/>
                        </a:solidFill>
                        <a:latin typeface="OpenDyslexicAlta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738733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19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OpenDyslexicAlta</vt:lpstr>
      <vt:lpstr>Rubik Light</vt:lpstr>
      <vt:lpstr>EdShed</vt:lpstr>
      <vt:lpstr>OpenDyslexic</vt:lpstr>
      <vt:lpstr>Calibri Light</vt:lpstr>
      <vt:lpstr>Muli</vt:lpstr>
      <vt:lpstr>Rubik Medium</vt:lpstr>
      <vt:lpstr>Arial</vt:lpstr>
      <vt:lpstr>Calibri</vt:lpstr>
      <vt:lpstr>Spelling Shed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Staff</cp:lastModifiedBy>
  <cp:revision>401</cp:revision>
  <cp:lastPrinted>2025-01-16T13:40:46Z</cp:lastPrinted>
  <dcterms:created xsi:type="dcterms:W3CDTF">2022-07-19T20:08:30Z</dcterms:created>
  <dcterms:modified xsi:type="dcterms:W3CDTF">2026-01-03T22:34:45Z</dcterms:modified>
</cp:coreProperties>
</file>