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82" r:id="rId5"/>
    <p:sldId id="258" r:id="rId6"/>
    <p:sldId id="259" r:id="rId7"/>
    <p:sldId id="279" r:id="rId8"/>
    <p:sldId id="281" r:id="rId9"/>
    <p:sldId id="280" r:id="rId10"/>
    <p:sldId id="286" r:id="rId11"/>
    <p:sldId id="267" r:id="rId12"/>
    <p:sldId id="268" r:id="rId13"/>
    <p:sldId id="274" r:id="rId14"/>
    <p:sldId id="275" r:id="rId15"/>
    <p:sldId id="269" r:id="rId16"/>
    <p:sldId id="264" r:id="rId17"/>
    <p:sldId id="284" r:id="rId18"/>
    <p:sldId id="277" r:id="rId19"/>
    <p:sldId id="283" r:id="rId20"/>
    <p:sldId id="285"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63339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29133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5528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5429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46994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257103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220552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14635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36168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428864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BA62-E8B8-4AFC-9820-4A51BD0B6224}" type="datetimeFigureOut">
              <a:rPr lang="en-GB" smtClean="0"/>
              <a:pPr/>
              <a:t>09/09/2025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20564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BA62-E8B8-4AFC-9820-4A51BD0B6224}" type="datetimeFigureOut">
              <a:rPr lang="en-GB" smtClean="0"/>
              <a:pPr/>
              <a:t>09/09/2025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27EEA-6D72-4C9D-96BD-84EEE465D6E8}" type="slidenum">
              <a:rPr lang="en-GB" smtClean="0"/>
              <a:pPr/>
              <a:t>‹#›</a:t>
            </a:fld>
            <a:endParaRPr lang="en-GB" dirty="0"/>
          </a:p>
        </p:txBody>
      </p:sp>
    </p:spTree>
    <p:extLst>
      <p:ext uri="{BB962C8B-B14F-4D97-AF65-F5344CB8AC3E}">
        <p14:creationId xmlns:p14="http://schemas.microsoft.com/office/powerpoint/2010/main" val="4204255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rs.sant@goostrey.cheshire.sch.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thereaderteacher.com/year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504422" y="117519"/>
            <a:ext cx="11150958" cy="6740481"/>
            <a:chOff x="504422" y="117519"/>
            <a:chExt cx="11150958" cy="6740481"/>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5" name="Rectangle 4"/>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ectangle 6"/>
          <p:cNvSpPr/>
          <p:nvPr/>
        </p:nvSpPr>
        <p:spPr>
          <a:xfrm>
            <a:off x="3272087" y="1598127"/>
            <a:ext cx="5449505" cy="4278094"/>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5400" dirty="0">
                <a:ln w="0"/>
                <a:effectLst>
                  <a:outerShdw blurRad="38100" dist="19050" dir="2700000" algn="tl" rotWithShape="0">
                    <a:schemeClr val="dk1">
                      <a:alpha val="40000"/>
                    </a:schemeClr>
                  </a:outerShdw>
                </a:effectLst>
              </a:rPr>
              <a:t>Welcome to Year 3</a:t>
            </a:r>
          </a:p>
          <a:p>
            <a:pPr algn="ctr"/>
            <a:r>
              <a:rPr lang="en-US" sz="5400" dirty="0">
                <a:ln w="0"/>
                <a:effectLst>
                  <a:outerShdw blurRad="38100" dist="19050" dir="2700000" algn="tl" rotWithShape="0">
                    <a:schemeClr val="dk1">
                      <a:alpha val="40000"/>
                    </a:schemeClr>
                  </a:outerShdw>
                </a:effectLst>
              </a:rPr>
              <a:t>Mrs Sant</a:t>
            </a:r>
          </a:p>
          <a:p>
            <a:pPr algn="ctr"/>
            <a:endParaRPr lang="en-US" sz="5400" dirty="0">
              <a:ln w="0"/>
              <a:effectLst>
                <a:outerShdw blurRad="38100" dist="19050" dir="2700000" algn="tl" rotWithShape="0">
                  <a:schemeClr val="dk1">
                    <a:alpha val="40000"/>
                  </a:schemeClr>
                </a:outerShdw>
              </a:effectLst>
            </a:endParaRPr>
          </a:p>
          <a:p>
            <a:pPr algn="ctr"/>
            <a:r>
              <a:rPr lang="en-US" sz="2800" dirty="0">
                <a:ln w="0"/>
                <a:effectLst>
                  <a:outerShdw blurRad="38100" dist="19050" dir="2700000" algn="tl" rotWithShape="0">
                    <a:schemeClr val="dk1">
                      <a:alpha val="40000"/>
                    </a:schemeClr>
                  </a:outerShdw>
                </a:effectLst>
                <a:hlinkClick r:id="rId3"/>
              </a:rPr>
              <a:t>m</a:t>
            </a:r>
            <a:r>
              <a:rPr lang="en-US" sz="2800" b="0" cap="none" spc="0" dirty="0">
                <a:ln w="0"/>
                <a:solidFill>
                  <a:schemeClr val="tx1"/>
                </a:solidFill>
                <a:effectLst>
                  <a:outerShdw blurRad="38100" dist="19050" dir="2700000" algn="tl" rotWithShape="0">
                    <a:schemeClr val="dk1">
                      <a:alpha val="40000"/>
                    </a:schemeClr>
                  </a:outerShdw>
                </a:effectLst>
                <a:hlinkClick r:id="rId3"/>
              </a:rPr>
              <a:t>rs.sant@goostrey.cheshire.sch.uk</a:t>
            </a:r>
            <a:endParaRPr lang="en-US" sz="2800" b="0" cap="none" spc="0" dirty="0">
              <a:ln w="0"/>
              <a:solidFill>
                <a:schemeClr val="tx1"/>
              </a:solidFill>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417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799934" y="934145"/>
            <a:ext cx="433894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New to this year ~</a:t>
            </a:r>
          </a:p>
        </p:txBody>
      </p:sp>
      <p:sp>
        <p:nvSpPr>
          <p:cNvPr id="8" name="Rectangle 7">
            <a:extLst>
              <a:ext uri="{FF2B5EF4-FFF2-40B4-BE49-F238E27FC236}">
                <a16:creationId xmlns:a16="http://schemas.microsoft.com/office/drawing/2014/main" id="{EE727A29-8004-4DFE-BEF0-3F1D636B6A12}"/>
              </a:ext>
            </a:extLst>
          </p:cNvPr>
          <p:cNvSpPr/>
          <p:nvPr/>
        </p:nvSpPr>
        <p:spPr>
          <a:xfrm>
            <a:off x="2715630" y="2195097"/>
            <a:ext cx="6507552" cy="2585323"/>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Surprise </a:t>
            </a:r>
          </a:p>
          <a:p>
            <a:pPr algn="ctr"/>
            <a:r>
              <a:rPr lang="en-US" sz="5400" b="1" dirty="0">
                <a:ln w="22225">
                  <a:solidFill>
                    <a:schemeClr val="accent2"/>
                  </a:solidFill>
                  <a:prstDash val="solid"/>
                </a:ln>
                <a:solidFill>
                  <a:schemeClr val="accent2">
                    <a:lumMod val="40000"/>
                    <a:lumOff val="60000"/>
                  </a:schemeClr>
                </a:solidFill>
              </a:rPr>
              <a:t>Parent / Grandparent </a:t>
            </a:r>
          </a:p>
          <a:p>
            <a:pPr algn="ctr"/>
            <a:r>
              <a:rPr lang="en-US" sz="5400" b="1" dirty="0">
                <a:ln w="22225">
                  <a:solidFill>
                    <a:schemeClr val="accent2"/>
                  </a:solidFill>
                  <a:prstDash val="solid"/>
                </a:ln>
                <a:solidFill>
                  <a:schemeClr val="accent2">
                    <a:lumMod val="40000"/>
                    <a:lumOff val="60000"/>
                  </a:schemeClr>
                </a:solidFill>
              </a:rPr>
              <a:t>Reader </a:t>
            </a:r>
          </a:p>
        </p:txBody>
      </p:sp>
    </p:spTree>
    <p:extLst>
      <p:ext uri="{BB962C8B-B14F-4D97-AF65-F5344CB8AC3E}">
        <p14:creationId xmlns:p14="http://schemas.microsoft.com/office/powerpoint/2010/main" val="6220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99FF">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59"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572463" y="1140069"/>
            <a:ext cx="679391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Year Group Standards/Expectations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137893" y="1949116"/>
            <a:ext cx="7993986" cy="3785652"/>
          </a:xfrm>
          <a:prstGeom prst="rect">
            <a:avLst/>
          </a:prstGeom>
          <a:noFill/>
        </p:spPr>
        <p:txBody>
          <a:bodyPr wrap="square" rtlCol="0">
            <a:spAutoFit/>
          </a:bodyPr>
          <a:lstStyle/>
          <a:p>
            <a:r>
              <a:rPr lang="en-GB" sz="2000" dirty="0"/>
              <a:t>Some key objectives to be aware of:</a:t>
            </a:r>
          </a:p>
          <a:p>
            <a:r>
              <a:rPr lang="en-GB" sz="2000" b="1" u="sng" dirty="0"/>
              <a:t>English - </a:t>
            </a:r>
          </a:p>
          <a:p>
            <a:r>
              <a:rPr lang="en-GB" sz="2000" b="1" i="1" dirty="0"/>
              <a:t>Reading to an adult/discussing books is really important in Year 3 as in all years –</a:t>
            </a:r>
          </a:p>
          <a:p>
            <a:r>
              <a:rPr lang="en-GB" sz="2000" dirty="0"/>
              <a:t>Use of a dictionary to check the meaning of words</a:t>
            </a:r>
          </a:p>
          <a:p>
            <a:pPr>
              <a:buFont typeface="Arial" pitchFamily="34" charset="0"/>
              <a:buChar char="•"/>
            </a:pPr>
            <a:r>
              <a:rPr lang="en-GB" sz="2000" dirty="0"/>
              <a:t>     Adding a prefix and suffix to root words</a:t>
            </a:r>
          </a:p>
          <a:p>
            <a:pPr>
              <a:buFont typeface="Arial" pitchFamily="34" charset="0"/>
              <a:buChar char="•"/>
            </a:pPr>
            <a:r>
              <a:rPr lang="en-GB" sz="2000" dirty="0"/>
              <a:t>     Planning for writing – developing vocabulary and grammar </a:t>
            </a:r>
          </a:p>
          <a:p>
            <a:r>
              <a:rPr lang="en-GB" sz="2000" dirty="0"/>
              <a:t>       techniques and being influenced by a selection </a:t>
            </a:r>
          </a:p>
          <a:p>
            <a:r>
              <a:rPr lang="en-GB" sz="2000" dirty="0"/>
              <a:t>       of authors </a:t>
            </a:r>
          </a:p>
          <a:p>
            <a:pPr>
              <a:buFont typeface="Arial" pitchFamily="34" charset="0"/>
              <a:buChar char="•"/>
            </a:pPr>
            <a:r>
              <a:rPr lang="en-GB" sz="3000" u="sng" dirty="0">
                <a:effectLst>
                  <a:outerShdw blurRad="38100" dist="38100" dir="2700000" algn="tl">
                    <a:srgbClr val="000000">
                      <a:alpha val="43137"/>
                    </a:srgbClr>
                  </a:outerShdw>
                </a:effectLst>
              </a:rPr>
              <a:t>Build on their quality of joined handwriting</a:t>
            </a:r>
          </a:p>
          <a:p>
            <a:pPr>
              <a:buFont typeface="Arial" pitchFamily="34" charset="0"/>
              <a:buChar char="•"/>
            </a:pPr>
            <a:r>
              <a:rPr lang="en-GB" sz="3000" u="sng" dirty="0">
                <a:effectLst>
                  <a:outerShdw blurRad="38100" dist="38100" dir="2700000" algn="tl">
                    <a:srgbClr val="000000">
                      <a:alpha val="43137"/>
                    </a:srgbClr>
                  </a:outerShdw>
                </a:effectLst>
              </a:rPr>
              <a:t>Re-reading their work to edit and improve  </a:t>
            </a:r>
          </a:p>
        </p:txBody>
      </p:sp>
    </p:spTree>
    <p:extLst>
      <p:ext uri="{BB962C8B-B14F-4D97-AF65-F5344CB8AC3E}">
        <p14:creationId xmlns:p14="http://schemas.microsoft.com/office/powerpoint/2010/main" val="211832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59"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572463" y="1140069"/>
            <a:ext cx="679391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Year Group Standards/Expectations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358189" y="1949116"/>
            <a:ext cx="7435516" cy="3139321"/>
          </a:xfrm>
          <a:prstGeom prst="rect">
            <a:avLst/>
          </a:prstGeom>
          <a:noFill/>
        </p:spPr>
        <p:txBody>
          <a:bodyPr wrap="square" rtlCol="0">
            <a:spAutoFit/>
          </a:bodyPr>
          <a:lstStyle/>
          <a:p>
            <a:r>
              <a:rPr lang="en-GB" sz="2000" dirty="0"/>
              <a:t>Some key objectives to be aware of:</a:t>
            </a:r>
          </a:p>
          <a:p>
            <a:r>
              <a:rPr lang="en-GB" sz="2000" b="1" u="sng" dirty="0"/>
              <a:t>English – Spellings</a:t>
            </a:r>
          </a:p>
          <a:p>
            <a:endParaRPr lang="en-GB" sz="2000" dirty="0"/>
          </a:p>
          <a:p>
            <a:r>
              <a:rPr lang="en-GB" sz="2000" dirty="0"/>
              <a:t>Please have a look at the spelling lists!</a:t>
            </a:r>
          </a:p>
          <a:p>
            <a:endParaRPr lang="en-GB" sz="2000" dirty="0"/>
          </a:p>
          <a:p>
            <a:pPr>
              <a:buFont typeface="Arial" pitchFamily="34" charset="0"/>
              <a:buChar char="•"/>
            </a:pPr>
            <a:r>
              <a:rPr lang="en-GB" sz="2000" dirty="0"/>
              <a:t> These will be dropped into weekly spelling lists</a:t>
            </a:r>
          </a:p>
          <a:p>
            <a:pPr>
              <a:buFont typeface="Arial" pitchFamily="34" charset="0"/>
              <a:buChar char="•"/>
            </a:pPr>
            <a:r>
              <a:rPr lang="en-GB" sz="2000" dirty="0"/>
              <a:t>Expected to spell them correctly within their writing with increased accuracy and will be practiced many times in class during Sentence</a:t>
            </a:r>
          </a:p>
          <a:p>
            <a:r>
              <a:rPr lang="en-GB" sz="2000" dirty="0"/>
              <a:t>Accuracy.</a:t>
            </a:r>
            <a:endParaRPr lang="en-GB" dirty="0"/>
          </a:p>
          <a:p>
            <a:endParaRPr lang="en-GB" dirty="0"/>
          </a:p>
        </p:txBody>
      </p:sp>
    </p:spTree>
    <p:extLst>
      <p:ext uri="{BB962C8B-B14F-4D97-AF65-F5344CB8AC3E}">
        <p14:creationId xmlns:p14="http://schemas.microsoft.com/office/powerpoint/2010/main" val="211832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98DA6C-E7FB-4563-B602-409F21CBCDAC}"/>
              </a:ext>
            </a:extLst>
          </p:cNvPr>
          <p:cNvPicPr>
            <a:picLocks noChangeAspect="1"/>
          </p:cNvPicPr>
          <p:nvPr/>
        </p:nvPicPr>
        <p:blipFill>
          <a:blip r:embed="rId2"/>
          <a:stretch>
            <a:fillRect/>
          </a:stretch>
        </p:blipFill>
        <p:spPr>
          <a:xfrm>
            <a:off x="1576387" y="1181099"/>
            <a:ext cx="9321555" cy="3476625"/>
          </a:xfrm>
          <a:prstGeom prst="rect">
            <a:avLst/>
          </a:prstGeom>
        </p:spPr>
      </p:pic>
    </p:spTree>
    <p:extLst>
      <p:ext uri="{BB962C8B-B14F-4D97-AF65-F5344CB8AC3E}">
        <p14:creationId xmlns:p14="http://schemas.microsoft.com/office/powerpoint/2010/main" val="237553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5F3F7-89CD-4175-A4DD-AA93169B7AB2}"/>
              </a:ext>
            </a:extLst>
          </p:cNvPr>
          <p:cNvPicPr>
            <a:picLocks noChangeAspect="1"/>
          </p:cNvPicPr>
          <p:nvPr/>
        </p:nvPicPr>
        <p:blipFill>
          <a:blip r:embed="rId2"/>
          <a:stretch>
            <a:fillRect/>
          </a:stretch>
        </p:blipFill>
        <p:spPr>
          <a:xfrm>
            <a:off x="2228850" y="250604"/>
            <a:ext cx="7677149" cy="6479038"/>
          </a:xfrm>
          <a:prstGeom prst="rect">
            <a:avLst/>
          </a:prstGeom>
        </p:spPr>
      </p:pic>
    </p:spTree>
    <p:extLst>
      <p:ext uri="{BB962C8B-B14F-4D97-AF65-F5344CB8AC3E}">
        <p14:creationId xmlns:p14="http://schemas.microsoft.com/office/powerpoint/2010/main" val="21368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2015" y="-1"/>
            <a:ext cx="9987964" cy="69026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21" y="5875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572463" y="1140069"/>
            <a:ext cx="6793912"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Year Group Standards/Expectations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358189" y="1816704"/>
            <a:ext cx="8035061" cy="4062651"/>
          </a:xfrm>
          <a:prstGeom prst="rect">
            <a:avLst/>
          </a:prstGeom>
          <a:noFill/>
        </p:spPr>
        <p:txBody>
          <a:bodyPr wrap="square" rtlCol="0">
            <a:spAutoFit/>
          </a:bodyPr>
          <a:lstStyle/>
          <a:p>
            <a:r>
              <a:rPr lang="en-GB" sz="2000" dirty="0"/>
              <a:t>Some key objectives to be aware of:</a:t>
            </a:r>
          </a:p>
          <a:p>
            <a:r>
              <a:rPr lang="en-GB" sz="2000" b="1" u="sng" dirty="0"/>
              <a:t>Maths</a:t>
            </a:r>
          </a:p>
          <a:p>
            <a:endParaRPr lang="en-GB" sz="2000" dirty="0"/>
          </a:p>
          <a:p>
            <a:r>
              <a:rPr lang="en-GB" sz="2000" dirty="0"/>
              <a:t>Year 3: </a:t>
            </a:r>
          </a:p>
          <a:p>
            <a:pPr marL="342900" indent="-342900">
              <a:buFont typeface="Arial" panose="020B0604020202020204" pitchFamily="34" charset="0"/>
              <a:buChar char="•"/>
            </a:pPr>
            <a:r>
              <a:rPr lang="en-GB" sz="2000" dirty="0"/>
              <a:t>To rapidly recall and apply multiplication and division facts for 2s, 3s, 4s, 5s, 8s and 10s</a:t>
            </a:r>
          </a:p>
          <a:p>
            <a:pPr marL="342900" indent="-342900">
              <a:buFont typeface="Arial" panose="020B0604020202020204" pitchFamily="34" charset="0"/>
              <a:buChar char="•"/>
            </a:pPr>
            <a:r>
              <a:rPr lang="en-GB" sz="2000" dirty="0"/>
              <a:t>Add and subtract using numbers up to 1000 – moving towards formal written methods</a:t>
            </a:r>
          </a:p>
          <a:p>
            <a:pPr marL="342900" indent="-342900">
              <a:buFont typeface="Arial" panose="020B0604020202020204" pitchFamily="34" charset="0"/>
              <a:buChar char="•"/>
            </a:pPr>
            <a:r>
              <a:rPr lang="en-GB" sz="2000" dirty="0"/>
              <a:t>Multiplication ~ three digit by one digit </a:t>
            </a:r>
          </a:p>
          <a:p>
            <a:pPr marL="342900" indent="-342900">
              <a:buFont typeface="Arial" panose="020B0604020202020204" pitchFamily="34" charset="0"/>
              <a:buChar char="•"/>
            </a:pPr>
            <a:r>
              <a:rPr lang="en-GB" sz="2000" dirty="0"/>
              <a:t>Division ~ using Bar Models, Place Value Charts or the inverse operation</a:t>
            </a:r>
          </a:p>
          <a:p>
            <a:pPr marL="342900" indent="-342900">
              <a:buFont typeface="Arial" panose="020B0604020202020204" pitchFamily="34" charset="0"/>
              <a:buChar char="•"/>
            </a:pPr>
            <a:r>
              <a:rPr lang="en-GB" sz="2000" dirty="0"/>
              <a:t>Reasoning and problem solving using all four operations</a:t>
            </a:r>
          </a:p>
          <a:p>
            <a:endParaRPr lang="en-GB" sz="2000" dirty="0"/>
          </a:p>
          <a:p>
            <a:endParaRPr lang="en-GB" dirty="0"/>
          </a:p>
        </p:txBody>
      </p:sp>
    </p:spTree>
    <p:extLst>
      <p:ext uri="{BB962C8B-B14F-4D97-AF65-F5344CB8AC3E}">
        <p14:creationId xmlns:p14="http://schemas.microsoft.com/office/powerpoint/2010/main" val="211832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99B2F-4952-4C35-BE3F-5A9F632E6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a:extLst>
              <a:ext uri="{FF2B5EF4-FFF2-40B4-BE49-F238E27FC236}">
                <a16:creationId xmlns:a16="http://schemas.microsoft.com/office/drawing/2014/main" id="{1ED83601-FE89-49B9-9AD2-981A08966DD4}"/>
              </a:ext>
            </a:extLst>
          </p:cNvPr>
          <p:cNvSpPr/>
          <p:nvPr/>
        </p:nvSpPr>
        <p:spPr>
          <a:xfrm>
            <a:off x="2253411" y="5178678"/>
            <a:ext cx="4628561" cy="55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25ACDA-AB22-46C1-8667-101144D17EE2}"/>
              </a:ext>
            </a:extLst>
          </p:cNvPr>
          <p:cNvSpPr/>
          <p:nvPr/>
        </p:nvSpPr>
        <p:spPr>
          <a:xfrm>
            <a:off x="7769259" y="5109328"/>
            <a:ext cx="2562520" cy="42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1C8B586-61E0-4E22-9A45-8000087ECE91}"/>
              </a:ext>
            </a:extLst>
          </p:cNvPr>
          <p:cNvSpPr/>
          <p:nvPr/>
        </p:nvSpPr>
        <p:spPr>
          <a:xfrm>
            <a:off x="2133451" y="1324466"/>
            <a:ext cx="131298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Tips</a:t>
            </a:r>
          </a:p>
        </p:txBody>
      </p:sp>
      <p:sp>
        <p:nvSpPr>
          <p:cNvPr id="6" name="Rectangle 5">
            <a:extLst>
              <a:ext uri="{FF2B5EF4-FFF2-40B4-BE49-F238E27FC236}">
                <a16:creationId xmlns:a16="http://schemas.microsoft.com/office/drawing/2014/main" id="{7DFDA586-70EE-404B-9B3D-61AD41C2B3A5}"/>
              </a:ext>
            </a:extLst>
          </p:cNvPr>
          <p:cNvSpPr/>
          <p:nvPr/>
        </p:nvSpPr>
        <p:spPr>
          <a:xfrm>
            <a:off x="2678970" y="2037132"/>
            <a:ext cx="6801862" cy="1446550"/>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Practice identifying money – </a:t>
            </a:r>
          </a:p>
          <a:p>
            <a:pPr algn="ctr"/>
            <a:r>
              <a:rPr lang="en-US" sz="4400" dirty="0">
                <a:ln w="0"/>
                <a:effectLst>
                  <a:outerShdw blurRad="38100" dist="19050" dir="2700000" algn="tl" rotWithShape="0">
                    <a:schemeClr val="dk1">
                      <a:alpha val="40000"/>
                    </a:schemeClr>
                  </a:outerShdw>
                </a:effectLst>
              </a:rPr>
              <a:t>notes and coins</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A6E508BD-038B-4754-B7B0-4C924749D2B5}"/>
              </a:ext>
            </a:extLst>
          </p:cNvPr>
          <p:cNvSpPr/>
          <p:nvPr/>
        </p:nvSpPr>
        <p:spPr>
          <a:xfrm>
            <a:off x="2849690" y="3732128"/>
            <a:ext cx="6460422" cy="1446550"/>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Practice telling the time on </a:t>
            </a:r>
          </a:p>
          <a:p>
            <a:pPr algn="ctr"/>
            <a:r>
              <a:rPr lang="en-US" sz="4400" dirty="0">
                <a:ln w="0"/>
                <a:effectLst>
                  <a:outerShdw blurRad="38100" dist="19050" dir="2700000" algn="tl" rotWithShape="0">
                    <a:schemeClr val="dk1">
                      <a:alpha val="40000"/>
                    </a:schemeClr>
                  </a:outerShdw>
                </a:effectLst>
              </a:rPr>
              <a:t>analogue clocks </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227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71700" y="5070021"/>
            <a:ext cx="4645479" cy="473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813221" y="5061856"/>
            <a:ext cx="2702379" cy="408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001468" y="1387929"/>
            <a:ext cx="8335617" cy="4770537"/>
          </a:xfrm>
          <a:prstGeom prst="rect">
            <a:avLst/>
          </a:prstGeom>
          <a:noFill/>
        </p:spPr>
        <p:txBody>
          <a:bodyPr wrap="square" rtlCol="0">
            <a:spAutoFit/>
          </a:bodyPr>
          <a:lstStyle/>
          <a:p>
            <a:pPr lvl="0"/>
            <a:r>
              <a:rPr lang="en-US" sz="1600" dirty="0"/>
              <a:t>The </a:t>
            </a:r>
            <a:r>
              <a:rPr lang="en-US" sz="1600" b="1" dirty="0"/>
              <a:t>school rules</a:t>
            </a:r>
            <a:r>
              <a:rPr lang="en-US" sz="1600" dirty="0"/>
              <a:t> are: Try your best, Be friendly and polite, Care for others and the environment, Work hard. </a:t>
            </a:r>
            <a:endParaRPr lang="en-GB" sz="1600" dirty="0"/>
          </a:p>
          <a:p>
            <a:r>
              <a:rPr lang="en-US" sz="1600" dirty="0"/>
              <a:t> </a:t>
            </a:r>
            <a:endParaRPr lang="en-GB" sz="1600" dirty="0"/>
          </a:p>
          <a:p>
            <a:pPr lvl="0"/>
            <a:r>
              <a:rPr lang="en-US" sz="1600" b="1" dirty="0"/>
              <a:t>Newsletter</a:t>
            </a:r>
            <a:r>
              <a:rPr lang="en-US" sz="1600" dirty="0"/>
              <a:t> </a:t>
            </a:r>
            <a:r>
              <a:rPr lang="en-US" sz="1600" b="1" dirty="0"/>
              <a:t>information</a:t>
            </a:r>
            <a:r>
              <a:rPr lang="en-US" sz="1600" dirty="0"/>
              <a:t>.  Should you wish to make a contribution please send them as an ATTACHED WORD DOCUMENT.  Thank you!</a:t>
            </a:r>
          </a:p>
          <a:p>
            <a:pPr lvl="0"/>
            <a:r>
              <a:rPr lang="en-US" sz="1600" dirty="0"/>
              <a:t>Weekly updates every week on the Class Page with details of the week and the days ahead.</a:t>
            </a:r>
            <a:endParaRPr lang="en-GB" sz="1600" dirty="0"/>
          </a:p>
          <a:p>
            <a:r>
              <a:rPr lang="en-US" sz="1600" dirty="0"/>
              <a:t> </a:t>
            </a:r>
            <a:endParaRPr lang="en-GB" sz="1600" dirty="0"/>
          </a:p>
          <a:p>
            <a:pPr lvl="0"/>
            <a:r>
              <a:rPr lang="en-US" sz="1600" dirty="0"/>
              <a:t>We have a </a:t>
            </a:r>
            <a:r>
              <a:rPr lang="en-US" sz="1600" b="1" dirty="0"/>
              <a:t>Before school club</a:t>
            </a:r>
            <a:r>
              <a:rPr lang="en-US" sz="1600" dirty="0"/>
              <a:t> (8am start) and an </a:t>
            </a:r>
            <a:r>
              <a:rPr lang="en-US" sz="1600" b="1" dirty="0"/>
              <a:t>Afterschool club – Goostrey Allstars</a:t>
            </a:r>
            <a:r>
              <a:rPr lang="en-US" sz="1600" dirty="0"/>
              <a:t> (6pm latest finish)</a:t>
            </a:r>
            <a:endParaRPr lang="en-GB" sz="1600" dirty="0"/>
          </a:p>
          <a:p>
            <a:r>
              <a:rPr lang="en-US" sz="1600" dirty="0"/>
              <a:t> </a:t>
            </a:r>
            <a:endParaRPr lang="en-GB" sz="1600" dirty="0"/>
          </a:p>
          <a:p>
            <a:pPr lvl="0"/>
            <a:r>
              <a:rPr lang="en-US" sz="1600" dirty="0"/>
              <a:t>There are </a:t>
            </a:r>
            <a:r>
              <a:rPr lang="en-US" sz="1600" b="1" dirty="0"/>
              <a:t>NO BALL GAMES</a:t>
            </a:r>
            <a:r>
              <a:rPr lang="en-US" sz="1600" dirty="0"/>
              <a:t> allowed in the playground before or after school.  </a:t>
            </a:r>
            <a:r>
              <a:rPr lang="en-US" sz="1600" u="sng" dirty="0"/>
              <a:t>You are responsible for your children before and after school in the playground</a:t>
            </a:r>
            <a:r>
              <a:rPr lang="en-US" sz="1600" dirty="0"/>
              <a:t>.</a:t>
            </a:r>
          </a:p>
          <a:p>
            <a:pPr lvl="0"/>
            <a:endParaRPr lang="en-US" sz="1600" dirty="0"/>
          </a:p>
          <a:p>
            <a:pPr lvl="0"/>
            <a:r>
              <a:rPr lang="en-US" sz="1600" b="1" dirty="0"/>
              <a:t>Breaktime snacks </a:t>
            </a:r>
            <a:r>
              <a:rPr lang="en-US" sz="1600" dirty="0"/>
              <a:t>are available for the children to buy from our trolley which is a very exciting addition for the Juniors – items range from 25p to 55p – children to bring money in purse or envelope please – items on offer may include toast, tea cakes, crumpets and bagels.</a:t>
            </a:r>
          </a:p>
          <a:p>
            <a:pPr lvl="0"/>
            <a:endParaRPr lang="en-US" sz="1600" dirty="0"/>
          </a:p>
          <a:p>
            <a:pPr lvl="0"/>
            <a:r>
              <a:rPr lang="en-US" sz="1600" b="1" dirty="0"/>
              <a:t>Water bottles – </a:t>
            </a:r>
            <a:r>
              <a:rPr lang="en-US" sz="1600" dirty="0"/>
              <a:t>every day please!</a:t>
            </a:r>
            <a:endParaRPr lang="en-GB" sz="1600" dirty="0"/>
          </a:p>
          <a:p>
            <a:r>
              <a:rPr lang="en-US" sz="1600" dirty="0"/>
              <a:t> </a:t>
            </a:r>
            <a:endParaRPr lang="en-GB" sz="1600" dirty="0"/>
          </a:p>
        </p:txBody>
      </p:sp>
      <p:sp>
        <p:nvSpPr>
          <p:cNvPr id="6" name="Rectangle 5"/>
          <p:cNvSpPr/>
          <p:nvPr/>
        </p:nvSpPr>
        <p:spPr>
          <a:xfrm>
            <a:off x="3976337" y="925694"/>
            <a:ext cx="3836884"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General School Info</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4694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99B2F-4952-4C35-BE3F-5A9F632E6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a:extLst>
              <a:ext uri="{FF2B5EF4-FFF2-40B4-BE49-F238E27FC236}">
                <a16:creationId xmlns:a16="http://schemas.microsoft.com/office/drawing/2014/main" id="{1ED83601-FE89-49B9-9AD2-981A08966DD4}"/>
              </a:ext>
            </a:extLst>
          </p:cNvPr>
          <p:cNvSpPr/>
          <p:nvPr/>
        </p:nvSpPr>
        <p:spPr>
          <a:xfrm>
            <a:off x="2243579" y="5109328"/>
            <a:ext cx="4628561" cy="42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25ACDA-AB22-46C1-8667-101144D17EE2}"/>
              </a:ext>
            </a:extLst>
          </p:cNvPr>
          <p:cNvSpPr/>
          <p:nvPr/>
        </p:nvSpPr>
        <p:spPr>
          <a:xfrm>
            <a:off x="7769259" y="5109328"/>
            <a:ext cx="2562520" cy="42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1C8B586-61E0-4E22-9A45-8000087ECE91}"/>
              </a:ext>
            </a:extLst>
          </p:cNvPr>
          <p:cNvSpPr/>
          <p:nvPr/>
        </p:nvSpPr>
        <p:spPr>
          <a:xfrm>
            <a:off x="3980608" y="2861532"/>
            <a:ext cx="4198586"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Music Lessons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6302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4422" y="117519"/>
            <a:ext cx="11150958" cy="6740481"/>
            <a:chOff x="504422" y="117519"/>
            <a:chExt cx="11150958" cy="674048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4" name="Rectangle 3"/>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2263884" y="2071130"/>
            <a:ext cx="7664232" cy="3724096"/>
          </a:xfrm>
          <a:prstGeom prst="rect">
            <a:avLst/>
          </a:prstGeom>
          <a:noFill/>
        </p:spPr>
        <p:txBody>
          <a:bodyPr wrap="square" rtlCol="0">
            <a:spAutoFit/>
          </a:bodyPr>
          <a:lstStyle/>
          <a:p>
            <a:r>
              <a:rPr lang="en-GB" sz="3600" dirty="0"/>
              <a:t>Mrs Sant – Class Teacher</a:t>
            </a:r>
          </a:p>
          <a:p>
            <a:endParaRPr lang="en-GB" sz="3600" dirty="0"/>
          </a:p>
          <a:p>
            <a:r>
              <a:rPr lang="en-GB" sz="3600" dirty="0"/>
              <a:t>Mrs Riddell – Science &amp; French Teacher </a:t>
            </a:r>
            <a:r>
              <a:rPr lang="en-GB" sz="3200" i="1" dirty="0"/>
              <a:t>Thursday mornings</a:t>
            </a:r>
          </a:p>
          <a:p>
            <a:endParaRPr lang="en-GB" sz="3200" i="1" dirty="0"/>
          </a:p>
          <a:p>
            <a:r>
              <a:rPr lang="en-GB" sz="3200" i="1" dirty="0"/>
              <a:t>Mrs McCabe and Mrs Hughes supporting children in class.</a:t>
            </a:r>
          </a:p>
        </p:txBody>
      </p:sp>
      <p:sp>
        <p:nvSpPr>
          <p:cNvPr id="7" name="Rectangle 6">
            <a:extLst>
              <a:ext uri="{FF2B5EF4-FFF2-40B4-BE49-F238E27FC236}">
                <a16:creationId xmlns:a16="http://schemas.microsoft.com/office/drawing/2014/main" id="{3C3CC217-C751-4024-B053-5443D2AEB8A6}"/>
              </a:ext>
            </a:extLst>
          </p:cNvPr>
          <p:cNvSpPr/>
          <p:nvPr/>
        </p:nvSpPr>
        <p:spPr>
          <a:xfrm>
            <a:off x="3926747" y="1039920"/>
            <a:ext cx="4306307" cy="1354217"/>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Teaching Team</a:t>
            </a:r>
            <a:endParaRPr lang="en-US" sz="5400" b="0" cap="none" spc="0" dirty="0">
              <a:ln w="0"/>
              <a:solidFill>
                <a:schemeClr val="tx1"/>
              </a:solidFill>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8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99B2F-4952-4C35-BE3F-5A9F632E6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a:extLst>
              <a:ext uri="{FF2B5EF4-FFF2-40B4-BE49-F238E27FC236}">
                <a16:creationId xmlns:a16="http://schemas.microsoft.com/office/drawing/2014/main" id="{1ED83601-FE89-49B9-9AD2-981A08966DD4}"/>
              </a:ext>
            </a:extLst>
          </p:cNvPr>
          <p:cNvSpPr/>
          <p:nvPr/>
        </p:nvSpPr>
        <p:spPr>
          <a:xfrm>
            <a:off x="2243579" y="5109328"/>
            <a:ext cx="4628561" cy="42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25ACDA-AB22-46C1-8667-101144D17EE2}"/>
              </a:ext>
            </a:extLst>
          </p:cNvPr>
          <p:cNvSpPr/>
          <p:nvPr/>
        </p:nvSpPr>
        <p:spPr>
          <a:xfrm>
            <a:off x="7769259" y="5109328"/>
            <a:ext cx="2562520" cy="424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8F5048E7-E05C-4680-97BB-6A337ADBF1D6}"/>
              </a:ext>
            </a:extLst>
          </p:cNvPr>
          <p:cNvPicPr>
            <a:picLocks noChangeAspect="1"/>
          </p:cNvPicPr>
          <p:nvPr/>
        </p:nvPicPr>
        <p:blipFill>
          <a:blip r:embed="rId3"/>
          <a:stretch>
            <a:fillRect/>
          </a:stretch>
        </p:blipFill>
        <p:spPr>
          <a:xfrm>
            <a:off x="2138755" y="1209430"/>
            <a:ext cx="2352675" cy="3324225"/>
          </a:xfrm>
          <a:prstGeom prst="rect">
            <a:avLst/>
          </a:prstGeom>
        </p:spPr>
      </p:pic>
      <p:pic>
        <p:nvPicPr>
          <p:cNvPr id="7" name="Picture 6">
            <a:extLst>
              <a:ext uri="{FF2B5EF4-FFF2-40B4-BE49-F238E27FC236}">
                <a16:creationId xmlns:a16="http://schemas.microsoft.com/office/drawing/2014/main" id="{2E6A515A-FCD5-45BB-BD54-61A9F043A253}"/>
              </a:ext>
            </a:extLst>
          </p:cNvPr>
          <p:cNvPicPr>
            <a:picLocks noChangeAspect="1"/>
          </p:cNvPicPr>
          <p:nvPr/>
        </p:nvPicPr>
        <p:blipFill>
          <a:blip r:embed="rId4"/>
          <a:stretch>
            <a:fillRect/>
          </a:stretch>
        </p:blipFill>
        <p:spPr>
          <a:xfrm>
            <a:off x="4615001" y="1748672"/>
            <a:ext cx="3085571" cy="3110967"/>
          </a:xfrm>
          <a:prstGeom prst="rect">
            <a:avLst/>
          </a:prstGeom>
        </p:spPr>
      </p:pic>
      <p:pic>
        <p:nvPicPr>
          <p:cNvPr id="8" name="Picture 7">
            <a:extLst>
              <a:ext uri="{FF2B5EF4-FFF2-40B4-BE49-F238E27FC236}">
                <a16:creationId xmlns:a16="http://schemas.microsoft.com/office/drawing/2014/main" id="{510A1663-8950-48B3-9342-2861BCDC5736}"/>
              </a:ext>
            </a:extLst>
          </p:cNvPr>
          <p:cNvPicPr>
            <a:picLocks noChangeAspect="1"/>
          </p:cNvPicPr>
          <p:nvPr/>
        </p:nvPicPr>
        <p:blipFill>
          <a:blip r:embed="rId5"/>
          <a:stretch>
            <a:fillRect/>
          </a:stretch>
        </p:blipFill>
        <p:spPr>
          <a:xfrm>
            <a:off x="7490726" y="2413430"/>
            <a:ext cx="2562519" cy="3120104"/>
          </a:xfrm>
          <a:prstGeom prst="rect">
            <a:avLst/>
          </a:prstGeom>
        </p:spPr>
      </p:pic>
    </p:spTree>
    <p:extLst>
      <p:ext uri="{BB962C8B-B14F-4D97-AF65-F5344CB8AC3E}">
        <p14:creationId xmlns:p14="http://schemas.microsoft.com/office/powerpoint/2010/main" val="73361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466852" y="2518703"/>
            <a:ext cx="5226111" cy="1938992"/>
          </a:xfrm>
          <a:prstGeom prst="rect">
            <a:avLst/>
          </a:prstGeom>
          <a:noFill/>
        </p:spPr>
        <p:txBody>
          <a:bodyPr wrap="none" lIns="91440" tIns="45720" rIns="91440" bIns="45720">
            <a:spAutoFit/>
          </a:bodyPr>
          <a:lstStyle/>
          <a:p>
            <a:pPr algn="ctr"/>
            <a:r>
              <a:rPr lang="en-US" sz="6000" dirty="0">
                <a:ln w="0"/>
                <a:effectLst>
                  <a:outerShdw blurRad="38100" dist="19050" dir="2700000" algn="tl" rotWithShape="0">
                    <a:schemeClr val="dk1">
                      <a:alpha val="40000"/>
                    </a:schemeClr>
                  </a:outerShdw>
                </a:effectLst>
                <a:latin typeface="Brush Script MT" panose="03060802040406070304" pitchFamily="66" charset="0"/>
              </a:rPr>
              <a:t>Thank you for your </a:t>
            </a:r>
          </a:p>
          <a:p>
            <a:pPr algn="ctr"/>
            <a:r>
              <a:rPr lang="en-US" sz="6000" dirty="0">
                <a:ln w="0"/>
                <a:effectLst>
                  <a:outerShdw blurRad="38100" dist="19050" dir="2700000" algn="tl" rotWithShape="0">
                    <a:schemeClr val="dk1">
                      <a:alpha val="40000"/>
                    </a:schemeClr>
                  </a:outerShdw>
                </a:effectLst>
                <a:latin typeface="Brush Script MT" panose="03060802040406070304" pitchFamily="66" charset="0"/>
              </a:rPr>
              <a:t>continued support…</a:t>
            </a:r>
            <a:endParaRPr lang="en-US" sz="6000" b="0" cap="none" spc="0" dirty="0">
              <a:ln w="0"/>
              <a:solidFill>
                <a:schemeClr val="tx1"/>
              </a:solidFill>
              <a:effectLst>
                <a:outerShdw blurRad="38100" dist="19050" dir="2700000" algn="tl" rotWithShape="0">
                  <a:schemeClr val="dk1">
                    <a:alpha val="40000"/>
                  </a:schemeClr>
                </a:outerShdw>
              </a:effectLst>
              <a:latin typeface="Brush Script MT" panose="03060802040406070304" pitchFamily="66" charset="0"/>
            </a:endParaRPr>
          </a:p>
        </p:txBody>
      </p:sp>
    </p:spTree>
    <p:extLst>
      <p:ext uri="{BB962C8B-B14F-4D97-AF65-F5344CB8AC3E}">
        <p14:creationId xmlns:p14="http://schemas.microsoft.com/office/powerpoint/2010/main" val="387292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889"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527564" y="824263"/>
            <a:ext cx="4815934"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Routines in Class 3</a:t>
            </a:r>
          </a:p>
        </p:txBody>
      </p:sp>
      <p:sp>
        <p:nvSpPr>
          <p:cNvPr id="6" name="TextBox 5"/>
          <p:cNvSpPr txBox="1"/>
          <p:nvPr/>
        </p:nvSpPr>
        <p:spPr>
          <a:xfrm>
            <a:off x="2137893" y="1444959"/>
            <a:ext cx="7916214" cy="4462760"/>
          </a:xfrm>
          <a:prstGeom prst="rect">
            <a:avLst/>
          </a:prstGeom>
          <a:noFill/>
        </p:spPr>
        <p:txBody>
          <a:bodyPr wrap="square" rtlCol="0">
            <a:spAutoFit/>
          </a:bodyPr>
          <a:lstStyle/>
          <a:p>
            <a:pPr marL="457200" indent="-457200">
              <a:buFont typeface="Arial" panose="020B0604020202020204" pitchFamily="34" charset="0"/>
              <a:buChar char="•"/>
            </a:pPr>
            <a:r>
              <a:rPr lang="en-GB" sz="2200" u="sng" dirty="0"/>
              <a:t>School day start time for Year 3 is </a:t>
            </a:r>
            <a:r>
              <a:rPr lang="en-GB" sz="2200" b="1" u="sng" dirty="0"/>
              <a:t>8:50am</a:t>
            </a:r>
            <a:r>
              <a:rPr lang="en-GB" sz="2200" u="sng" dirty="0"/>
              <a:t> and collection will be </a:t>
            </a:r>
            <a:r>
              <a:rPr lang="en-GB" sz="2200" b="1" u="sng" dirty="0"/>
              <a:t>3:25pm</a:t>
            </a:r>
          </a:p>
          <a:p>
            <a:pPr marL="457200" indent="-457200">
              <a:buFont typeface="Arial" panose="020B0604020202020204" pitchFamily="34" charset="0"/>
              <a:buChar char="•"/>
            </a:pPr>
            <a:r>
              <a:rPr lang="en-GB" sz="2200" dirty="0"/>
              <a:t>PE – Autumn  - until half term </a:t>
            </a:r>
            <a:r>
              <a:rPr lang="en-GB" sz="2200" u="sng" dirty="0"/>
              <a:t>Tuesday</a:t>
            </a:r>
            <a:r>
              <a:rPr lang="en-GB" sz="2200" dirty="0"/>
              <a:t> unless stated otherwise so P.E kit, in line with the Start Of Year Pack information, will need to be worn on that day please (black jogging bottoms during colder weather.)</a:t>
            </a:r>
          </a:p>
          <a:p>
            <a:pPr marL="457200" indent="-457200">
              <a:buFont typeface="Arial" panose="020B0604020202020204" pitchFamily="34" charset="0"/>
              <a:buChar char="•"/>
            </a:pPr>
            <a:r>
              <a:rPr lang="en-GB" sz="2000" i="1" dirty="0">
                <a:solidFill>
                  <a:srgbClr val="FF0000"/>
                </a:solidFill>
              </a:rPr>
              <a:t>Swimming – during the Summer Term – start date to be confirmed</a:t>
            </a:r>
          </a:p>
          <a:p>
            <a:pPr marL="457200" indent="-457200">
              <a:buFont typeface="Arial" panose="020B0604020202020204" pitchFamily="34" charset="0"/>
              <a:buChar char="•"/>
            </a:pPr>
            <a:r>
              <a:rPr lang="en-GB" sz="2200" dirty="0"/>
              <a:t>Spellings given – every Friday            Tests – following Friday </a:t>
            </a:r>
          </a:p>
          <a:p>
            <a:pPr marL="457200" indent="-457200">
              <a:buFont typeface="Arial" panose="020B0604020202020204" pitchFamily="34" charset="0"/>
              <a:buChar char="•"/>
            </a:pPr>
            <a:r>
              <a:rPr lang="en-GB" sz="2200" dirty="0"/>
              <a:t>Times Tables Test –  every Friday</a:t>
            </a:r>
          </a:p>
          <a:p>
            <a:pPr marL="457200" indent="-457200">
              <a:buFont typeface="Arial" panose="020B0604020202020204" pitchFamily="34" charset="0"/>
              <a:buChar char="•"/>
            </a:pPr>
            <a:r>
              <a:rPr lang="en-GB" sz="2200" dirty="0"/>
              <a:t>Homework: English and Maths based work – given every Friday</a:t>
            </a:r>
          </a:p>
          <a:p>
            <a:pPr lvl="1"/>
            <a:r>
              <a:rPr lang="en-GB" sz="2200" dirty="0"/>
              <a:t>		To be handed in on the following Thursday</a:t>
            </a:r>
          </a:p>
          <a:p>
            <a:pPr lvl="1"/>
            <a:r>
              <a:rPr lang="en-GB" sz="2200" dirty="0"/>
              <a:t>      		</a:t>
            </a:r>
            <a:r>
              <a:rPr lang="en-GB" sz="2200" b="1" dirty="0"/>
              <a:t>Homework Club – Tuesdays until 4:10pm.</a:t>
            </a:r>
          </a:p>
          <a:p>
            <a:endParaRPr lang="en-GB" sz="2200" dirty="0"/>
          </a:p>
        </p:txBody>
      </p:sp>
    </p:spTree>
    <p:extLst>
      <p:ext uri="{BB962C8B-B14F-4D97-AF65-F5344CB8AC3E}">
        <p14:creationId xmlns:p14="http://schemas.microsoft.com/office/powerpoint/2010/main" val="34468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A1B416-EAA0-4415-B9ED-CD219A0C5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889" y="117519"/>
            <a:ext cx="11150958" cy="6740481"/>
          </a:xfrm>
          <a:prstGeom prst="rect">
            <a:avLst/>
          </a:prstGeom>
        </p:spPr>
      </p:pic>
      <p:sp>
        <p:nvSpPr>
          <p:cNvPr id="3" name="Rectangle 2">
            <a:extLst>
              <a:ext uri="{FF2B5EF4-FFF2-40B4-BE49-F238E27FC236}">
                <a16:creationId xmlns:a16="http://schemas.microsoft.com/office/drawing/2014/main" id="{F78F69D7-44CA-4E67-9D14-FD9CA0041119}"/>
              </a:ext>
            </a:extLst>
          </p:cNvPr>
          <p:cNvSpPr/>
          <p:nvPr/>
        </p:nvSpPr>
        <p:spPr>
          <a:xfrm>
            <a:off x="2337847" y="2205872"/>
            <a:ext cx="4609708" cy="3318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5FEE6E5-9CB3-446E-898E-1CF6A9290507}"/>
              </a:ext>
            </a:extLst>
          </p:cNvPr>
          <p:cNvSpPr/>
          <p:nvPr/>
        </p:nvSpPr>
        <p:spPr>
          <a:xfrm>
            <a:off x="7946796" y="4061381"/>
            <a:ext cx="2215299" cy="1462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8F7EF2A-FE7C-4ADE-B955-8B889B2233FB}"/>
              </a:ext>
            </a:extLst>
          </p:cNvPr>
          <p:cNvSpPr/>
          <p:nvPr/>
        </p:nvSpPr>
        <p:spPr>
          <a:xfrm>
            <a:off x="3734426" y="2967335"/>
            <a:ext cx="4723152"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School website!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5937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825061" y="1140069"/>
            <a:ext cx="82886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Rewards/Sanctions in Class 3</a:t>
            </a:r>
          </a:p>
        </p:txBody>
      </p:sp>
      <p:sp>
        <p:nvSpPr>
          <p:cNvPr id="6" name="TextBox 5"/>
          <p:cNvSpPr txBox="1"/>
          <p:nvPr/>
        </p:nvSpPr>
        <p:spPr>
          <a:xfrm>
            <a:off x="2189218" y="1958040"/>
            <a:ext cx="7560360"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House points</a:t>
            </a:r>
          </a:p>
          <a:p>
            <a:pPr marL="457200" indent="-457200">
              <a:buFont typeface="Arial" panose="020B0604020202020204" pitchFamily="34" charset="0"/>
              <a:buChar char="•"/>
            </a:pPr>
            <a:r>
              <a:rPr lang="en-GB" sz="2800" dirty="0"/>
              <a:t>Top of the Tree! – Certificate awarded</a:t>
            </a:r>
          </a:p>
          <a:p>
            <a:pPr marL="457200" indent="-457200">
              <a:buFont typeface="Arial" panose="020B0604020202020204" pitchFamily="34" charset="0"/>
              <a:buChar char="•"/>
            </a:pPr>
            <a:r>
              <a:rPr lang="en-GB" sz="2800" dirty="0"/>
              <a:t>Marble Jar – working towards chosen treat voted for by the children</a:t>
            </a:r>
          </a:p>
          <a:p>
            <a:pPr marL="457200" indent="-457200">
              <a:buFont typeface="Arial" panose="020B0604020202020204" pitchFamily="34" charset="0"/>
              <a:buChar char="•"/>
            </a:pPr>
            <a:r>
              <a:rPr lang="en-GB" sz="2800" dirty="0"/>
              <a:t>Verbal warning</a:t>
            </a:r>
          </a:p>
          <a:p>
            <a:pPr marL="457200" indent="-457200">
              <a:buFont typeface="Arial" panose="020B0604020202020204" pitchFamily="34" charset="0"/>
              <a:buChar char="•"/>
            </a:pPr>
            <a:r>
              <a:rPr lang="en-GB" sz="2800" dirty="0"/>
              <a:t>Make the right decision</a:t>
            </a:r>
          </a:p>
          <a:p>
            <a:pPr marL="457200" indent="-457200">
              <a:buFont typeface="Arial" panose="020B0604020202020204" pitchFamily="34" charset="0"/>
              <a:buChar char="•"/>
            </a:pPr>
            <a:r>
              <a:rPr lang="en-GB" sz="2800" dirty="0"/>
              <a:t>If not, 5 minutes of playtime lost</a:t>
            </a:r>
          </a:p>
        </p:txBody>
      </p:sp>
    </p:spTree>
    <p:extLst>
      <p:ext uri="{BB962C8B-B14F-4D97-AF65-F5344CB8AC3E}">
        <p14:creationId xmlns:p14="http://schemas.microsoft.com/office/powerpoint/2010/main" val="256433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21"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19686" y="4962964"/>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568070" y="1022931"/>
            <a:ext cx="6859250"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What the rest of our year looks like:</a:t>
            </a:r>
          </a:p>
        </p:txBody>
      </p:sp>
      <p:graphicFrame>
        <p:nvGraphicFramePr>
          <p:cNvPr id="8" name="Table 7"/>
          <p:cNvGraphicFramePr>
            <a:graphicFrameLocks noGrp="1"/>
          </p:cNvGraphicFramePr>
          <p:nvPr>
            <p:extLst>
              <p:ext uri="{D42A27DB-BD31-4B8C-83A1-F6EECF244321}">
                <p14:modId xmlns:p14="http://schemas.microsoft.com/office/powerpoint/2010/main" val="441280709"/>
              </p:ext>
            </p:extLst>
          </p:nvPr>
        </p:nvGraphicFramePr>
        <p:xfrm>
          <a:off x="2075228" y="1585943"/>
          <a:ext cx="6045693" cy="4383215"/>
        </p:xfrm>
        <a:graphic>
          <a:graphicData uri="http://schemas.openxmlformats.org/drawingml/2006/table">
            <a:tbl>
              <a:tblPr>
                <a:tableStyleId>{35758FB7-9AC5-4552-8A53-C91805E547FA}</a:tableStyleId>
              </a:tblPr>
              <a:tblGrid>
                <a:gridCol w="2126061">
                  <a:extLst>
                    <a:ext uri="{9D8B030D-6E8A-4147-A177-3AD203B41FA5}">
                      <a16:colId xmlns:a16="http://schemas.microsoft.com/office/drawing/2014/main" val="20000"/>
                    </a:ext>
                  </a:extLst>
                </a:gridCol>
                <a:gridCol w="3919632">
                  <a:extLst>
                    <a:ext uri="{9D8B030D-6E8A-4147-A177-3AD203B41FA5}">
                      <a16:colId xmlns:a16="http://schemas.microsoft.com/office/drawing/2014/main" val="20001"/>
                    </a:ext>
                  </a:extLst>
                </a:gridCol>
              </a:tblGrid>
              <a:tr h="739571">
                <a:tc>
                  <a:txBody>
                    <a:bodyPr/>
                    <a:lstStyle/>
                    <a:p>
                      <a:pPr algn="ctr">
                        <a:lnSpc>
                          <a:spcPct val="107000"/>
                        </a:lnSpc>
                        <a:spcAft>
                          <a:spcPts val="0"/>
                        </a:spcAft>
                      </a:pPr>
                      <a:r>
                        <a:rPr lang="en-GB" sz="2400" dirty="0"/>
                        <a:t>Autumn </a:t>
                      </a:r>
                    </a:p>
                    <a:p>
                      <a:pPr algn="ctr">
                        <a:lnSpc>
                          <a:spcPct val="107000"/>
                        </a:lnSpc>
                        <a:spcAft>
                          <a:spcPts val="0"/>
                        </a:spcAft>
                      </a:pPr>
                      <a:r>
                        <a:rPr lang="en-GB" sz="2400" dirty="0"/>
                        <a:t>1 &amp; 2</a:t>
                      </a:r>
                      <a:endParaRPr lang="en-GB" sz="2400" dirty="0">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3600" b="1" dirty="0">
                          <a:effectLst>
                            <a:outerShdw blurRad="38100" dist="38100" dir="2700000" algn="tl">
                              <a:srgbClr val="000000">
                                <a:alpha val="43137"/>
                              </a:srgbClr>
                            </a:outerShdw>
                          </a:effectLst>
                          <a:latin typeface="+mn-lt"/>
                          <a:ea typeface="Calibri"/>
                          <a:cs typeface="Times New Roman"/>
                        </a:rPr>
                        <a:t>Exploring Africa</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latin typeface="+mn-lt"/>
                          <a:ea typeface="Calibri"/>
                          <a:cs typeface="Times New Roman"/>
                        </a:rPr>
                        <a:t>(Comparing life in </a:t>
                      </a:r>
                      <a:r>
                        <a:rPr lang="en-GB" sz="2800" dirty="0" err="1">
                          <a:latin typeface="+mn-lt"/>
                          <a:ea typeface="Calibri"/>
                          <a:cs typeface="Times New Roman"/>
                        </a:rPr>
                        <a:t>Elizabethfontein</a:t>
                      </a:r>
                      <a:r>
                        <a:rPr lang="en-GB" sz="2800" dirty="0">
                          <a:latin typeface="+mn-lt"/>
                          <a:ea typeface="Calibri"/>
                          <a:cs typeface="Times New Roman"/>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latin typeface="+mn-lt"/>
                          <a:ea typeface="Calibri"/>
                          <a:cs typeface="Times New Roman"/>
                        </a:rPr>
                        <a:t>including the exhibition ~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latin typeface="+mn-lt"/>
                          <a:ea typeface="Calibri"/>
                          <a:cs typeface="Times New Roman"/>
                        </a:rPr>
                        <a:t>‘A Good Book’</a:t>
                      </a:r>
                    </a:p>
                  </a:txBody>
                  <a:tcPr marL="68580" marR="68580" marT="0" marB="0"/>
                </a:tc>
                <a:extLst>
                  <a:ext uri="{0D108BD9-81ED-4DB2-BD59-A6C34878D82A}">
                    <a16:rowId xmlns:a16="http://schemas.microsoft.com/office/drawing/2014/main" val="10000"/>
                  </a:ext>
                </a:extLst>
              </a:tr>
              <a:tr h="739571">
                <a:tc>
                  <a:txBody>
                    <a:bodyPr/>
                    <a:lstStyle/>
                    <a:p>
                      <a:pPr algn="ctr">
                        <a:lnSpc>
                          <a:spcPct val="107000"/>
                        </a:lnSpc>
                        <a:spcAft>
                          <a:spcPts val="0"/>
                        </a:spcAft>
                      </a:pPr>
                      <a:r>
                        <a:rPr lang="en-GB" sz="2400" dirty="0"/>
                        <a:t>Spring 1 &amp;</a:t>
                      </a:r>
                      <a:r>
                        <a:rPr lang="en-GB" sz="2400" baseline="0" dirty="0"/>
                        <a:t> 2</a:t>
                      </a:r>
                      <a:endParaRPr lang="en-GB" sz="2400" dirty="0">
                        <a:latin typeface="Calibri"/>
                        <a:ea typeface="Calibri"/>
                        <a:cs typeface="Times New Roman"/>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b="1" dirty="0">
                          <a:effectLst>
                            <a:outerShdw blurRad="38100" dist="38100" dir="2700000" algn="tl">
                              <a:srgbClr val="000000">
                                <a:alpha val="43137"/>
                              </a:srgbClr>
                            </a:outerShdw>
                          </a:effectLst>
                          <a:latin typeface="+mn-lt"/>
                          <a:ea typeface="Calibri"/>
                          <a:cs typeface="Times New Roman"/>
                        </a:rPr>
                        <a:t>Great Inventors from Around the World </a:t>
                      </a:r>
                    </a:p>
                    <a:p>
                      <a:pPr algn="ctr">
                        <a:lnSpc>
                          <a:spcPct val="107000"/>
                        </a:lnSpc>
                        <a:spcAft>
                          <a:spcPts val="0"/>
                        </a:spcAft>
                      </a:pPr>
                      <a:endParaRPr lang="en-GB"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39571">
                <a:tc>
                  <a:txBody>
                    <a:bodyPr/>
                    <a:lstStyle/>
                    <a:p>
                      <a:pPr algn="ctr">
                        <a:lnSpc>
                          <a:spcPct val="107000"/>
                        </a:lnSpc>
                        <a:spcAft>
                          <a:spcPts val="0"/>
                        </a:spcAft>
                      </a:pPr>
                      <a:r>
                        <a:rPr lang="en-GB" sz="2400" dirty="0">
                          <a:latin typeface="Calibri"/>
                          <a:ea typeface="Calibri"/>
                          <a:cs typeface="Times New Roman"/>
                        </a:rPr>
                        <a:t>Summer</a:t>
                      </a:r>
                    </a:p>
                    <a:p>
                      <a:pPr algn="ctr">
                        <a:lnSpc>
                          <a:spcPct val="107000"/>
                        </a:lnSpc>
                        <a:spcAft>
                          <a:spcPts val="0"/>
                        </a:spcAft>
                      </a:pPr>
                      <a:r>
                        <a:rPr lang="en-GB" sz="2400" dirty="0">
                          <a:latin typeface="Calibri"/>
                          <a:ea typeface="Calibri"/>
                          <a:cs typeface="Times New Roman"/>
                        </a:rPr>
                        <a:t>1</a:t>
                      </a:r>
                      <a:r>
                        <a:rPr lang="en-GB" sz="2400" baseline="0" dirty="0">
                          <a:latin typeface="Calibri"/>
                          <a:ea typeface="Calibri"/>
                          <a:cs typeface="Times New Roman"/>
                        </a:rPr>
                        <a:t> &amp; 2</a:t>
                      </a:r>
                      <a:endParaRPr lang="en-GB" sz="2400" dirty="0">
                        <a:latin typeface="Calibri"/>
                        <a:ea typeface="Calibri"/>
                        <a:cs typeface="Times New Roman"/>
                      </a:endParaRPr>
                    </a:p>
                  </a:txBody>
                  <a:tcPr marL="68580" marR="68580" marT="0" marB="0"/>
                </a:tc>
                <a:tc>
                  <a:txBody>
                    <a:bodyPr/>
                    <a:lstStyle/>
                    <a:p>
                      <a:pPr algn="ctr">
                        <a:lnSpc>
                          <a:spcPct val="107000"/>
                        </a:lnSpc>
                        <a:spcAft>
                          <a:spcPts val="0"/>
                        </a:spcAft>
                      </a:pPr>
                      <a:r>
                        <a:rPr lang="en-GB" sz="2800" dirty="0">
                          <a:latin typeface="Calibri"/>
                          <a:ea typeface="Calibri"/>
                          <a:cs typeface="Times New Roman"/>
                        </a:rPr>
                        <a:t> </a:t>
                      </a:r>
                      <a:r>
                        <a:rPr lang="en-GB" sz="2800" b="1" dirty="0">
                          <a:effectLst>
                            <a:outerShdw blurRad="38100" dist="38100" dir="2700000" algn="tl">
                              <a:srgbClr val="000000">
                                <a:alpha val="43137"/>
                              </a:srgbClr>
                            </a:outerShdw>
                          </a:effectLst>
                          <a:latin typeface="+mn-lt"/>
                          <a:ea typeface="Calibri"/>
                          <a:cs typeface="Times New Roman"/>
                        </a:rPr>
                        <a:t>The Romans</a:t>
                      </a:r>
                    </a:p>
                  </a:txBody>
                  <a:tcPr marL="68580" marR="68580" marT="0" marB="0"/>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B0CA4041-EC1E-4E09-9350-BB495CE56DDB}"/>
              </a:ext>
            </a:extLst>
          </p:cNvPr>
          <p:cNvSpPr/>
          <p:nvPr/>
        </p:nvSpPr>
        <p:spPr>
          <a:xfrm>
            <a:off x="8176482" y="2305615"/>
            <a:ext cx="2405850" cy="2246769"/>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Class trips TBC</a:t>
            </a:r>
          </a:p>
          <a:p>
            <a:pPr algn="ctr"/>
            <a:r>
              <a:rPr lang="en-US" sz="2800" b="1" dirty="0">
                <a:ln w="22225">
                  <a:solidFill>
                    <a:schemeClr val="accent2"/>
                  </a:solidFill>
                  <a:prstDash val="solid"/>
                </a:ln>
                <a:solidFill>
                  <a:schemeClr val="accent2">
                    <a:lumMod val="40000"/>
                    <a:lumOff val="60000"/>
                  </a:schemeClr>
                </a:solidFill>
              </a:rPr>
              <a:t>Autumn Term~</a:t>
            </a:r>
          </a:p>
          <a:p>
            <a:pPr algn="ctr"/>
            <a:r>
              <a:rPr lang="en-US" sz="2800" b="1" dirty="0">
                <a:ln w="22225">
                  <a:solidFill>
                    <a:schemeClr val="accent2"/>
                  </a:solidFill>
                  <a:prstDash val="solid"/>
                </a:ln>
                <a:solidFill>
                  <a:schemeClr val="accent2">
                    <a:lumMod val="40000"/>
                    <a:lumOff val="60000"/>
                  </a:schemeClr>
                </a:solidFill>
              </a:rPr>
              <a:t>Visit into class</a:t>
            </a:r>
            <a:endParaRPr lang="en-US" sz="2800" b="1" cap="none" spc="0" dirty="0">
              <a:ln w="22225">
                <a:solidFill>
                  <a:schemeClr val="accent2"/>
                </a:solidFill>
                <a:prstDash val="solid"/>
              </a:ln>
              <a:solidFill>
                <a:schemeClr val="accent2">
                  <a:lumMod val="40000"/>
                  <a:lumOff val="60000"/>
                </a:schemeClr>
              </a:solidFill>
              <a:effectLst/>
            </a:endParaRPr>
          </a:p>
          <a:p>
            <a:pPr algn="ctr"/>
            <a:r>
              <a:rPr lang="en-US" sz="2800" b="1" dirty="0">
                <a:ln w="22225">
                  <a:solidFill>
                    <a:schemeClr val="accent2"/>
                  </a:solidFill>
                  <a:prstDash val="solid"/>
                </a:ln>
                <a:solidFill>
                  <a:schemeClr val="accent2">
                    <a:lumMod val="40000"/>
                    <a:lumOff val="60000"/>
                  </a:schemeClr>
                </a:solidFill>
              </a:rPr>
              <a:t>Summer Term</a:t>
            </a:r>
          </a:p>
          <a:p>
            <a:pPr algn="ctr"/>
            <a:r>
              <a:rPr lang="en-US" sz="2800" b="1" cap="none" spc="0" dirty="0">
                <a:ln w="22225">
                  <a:solidFill>
                    <a:schemeClr val="accent2"/>
                  </a:solidFill>
                  <a:prstDash val="solid"/>
                </a:ln>
                <a:solidFill>
                  <a:schemeClr val="accent2">
                    <a:lumMod val="40000"/>
                    <a:lumOff val="60000"/>
                  </a:schemeClr>
                </a:solidFill>
                <a:effectLst/>
              </a:rPr>
              <a:t>Roman Day</a:t>
            </a:r>
          </a:p>
        </p:txBody>
      </p:sp>
    </p:spTree>
    <p:extLst>
      <p:ext uri="{BB962C8B-B14F-4D97-AF65-F5344CB8AC3E}">
        <p14:creationId xmlns:p14="http://schemas.microsoft.com/office/powerpoint/2010/main" val="211832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377664" y="934145"/>
            <a:ext cx="518347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Reading in Class 3</a:t>
            </a:r>
          </a:p>
        </p:txBody>
      </p:sp>
      <p:sp>
        <p:nvSpPr>
          <p:cNvPr id="8" name="TextBox 7">
            <a:extLst>
              <a:ext uri="{FF2B5EF4-FFF2-40B4-BE49-F238E27FC236}">
                <a16:creationId xmlns:a16="http://schemas.microsoft.com/office/drawing/2014/main" id="{348A2DDE-988B-465E-8A2A-E961F1378C1B}"/>
              </a:ext>
            </a:extLst>
          </p:cNvPr>
          <p:cNvSpPr txBox="1"/>
          <p:nvPr/>
        </p:nvSpPr>
        <p:spPr>
          <a:xfrm>
            <a:off x="1641231" y="1963880"/>
            <a:ext cx="8752019" cy="3477875"/>
          </a:xfrm>
          <a:prstGeom prst="rect">
            <a:avLst/>
          </a:prstGeom>
          <a:noFill/>
        </p:spPr>
        <p:txBody>
          <a:bodyPr wrap="square" rtlCol="0">
            <a:spAutoFit/>
          </a:bodyPr>
          <a:lstStyle/>
          <a:p>
            <a:pPr marL="457200" indent="-457200">
              <a:buFont typeface="Arial" panose="020B0604020202020204" pitchFamily="34" charset="0"/>
              <a:buChar char="•"/>
            </a:pPr>
            <a:r>
              <a:rPr lang="en-GB" sz="2000" dirty="0"/>
              <a:t>All children will be assessed using our Junior assessment program – Accelerated Reader which your child will soon love – they will then have a range of books to choose from and will be assessed going forward once every term to aid their progression and broaden their reading material.</a:t>
            </a:r>
          </a:p>
          <a:p>
            <a:endParaRPr lang="en-GB" sz="2000" dirty="0"/>
          </a:p>
          <a:p>
            <a:pPr marL="457200" indent="-457200">
              <a:buFont typeface="Arial" panose="020B0604020202020204" pitchFamily="34" charset="0"/>
              <a:buChar char="•"/>
            </a:pPr>
            <a:r>
              <a:rPr lang="en-GB" sz="2000" dirty="0"/>
              <a:t>Recommended Reading Shelf  – each week, a child will be nominated by the other children in the class, to take their turn as the recommended reader. They will be asked to bring 4 or 5 books in which they have read and enjoyed and to write a brief note on a ‘post-it’ note explaining why they recommend them to their peers. They will then be invited to share their choice with the class – a very keen audience awaits! </a:t>
            </a:r>
          </a:p>
        </p:txBody>
      </p:sp>
    </p:spTree>
    <p:extLst>
      <p:ext uri="{BB962C8B-B14F-4D97-AF65-F5344CB8AC3E}">
        <p14:creationId xmlns:p14="http://schemas.microsoft.com/office/powerpoint/2010/main" val="27131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415543" y="934145"/>
            <a:ext cx="710771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Reading in Class 3 cont…</a:t>
            </a:r>
          </a:p>
        </p:txBody>
      </p:sp>
      <p:sp>
        <p:nvSpPr>
          <p:cNvPr id="8" name="TextBox 7">
            <a:extLst>
              <a:ext uri="{FF2B5EF4-FFF2-40B4-BE49-F238E27FC236}">
                <a16:creationId xmlns:a16="http://schemas.microsoft.com/office/drawing/2014/main" id="{348A2DDE-988B-465E-8A2A-E961F1378C1B}"/>
              </a:ext>
            </a:extLst>
          </p:cNvPr>
          <p:cNvSpPr txBox="1"/>
          <p:nvPr/>
        </p:nvSpPr>
        <p:spPr>
          <a:xfrm>
            <a:off x="1719990" y="1734212"/>
            <a:ext cx="8752019" cy="3477875"/>
          </a:xfrm>
          <a:prstGeom prst="rect">
            <a:avLst/>
          </a:prstGeom>
          <a:noFill/>
        </p:spPr>
        <p:txBody>
          <a:bodyPr wrap="square" rtlCol="0">
            <a:spAutoFit/>
          </a:bodyPr>
          <a:lstStyle/>
          <a:p>
            <a:pPr marL="457200" indent="-457200">
              <a:buFont typeface="Arial" panose="020B0604020202020204" pitchFamily="34" charset="0"/>
              <a:buChar char="•"/>
            </a:pPr>
            <a:r>
              <a:rPr lang="en-GB" sz="2000" dirty="0"/>
              <a:t>Recommended reading list for Year 3 – Updated on our Class Web Page – a taster from the current list is on next slide. If you visit the webpage detailed on the next slide, you are able to click on the books featured and be taken straight to the Amazon UK page to take a closer look. We already have many of the titles in school and so the children will have access to them as they progress through their reading across the year groups. </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There is absolutely no expectation from us for you to go out and buy any of the books but at the same time, we thought that you may appreciate some guidance should you wish to invest from time to time ~ who knows, the odd book for Christmas might be an idea!</a:t>
            </a:r>
          </a:p>
        </p:txBody>
      </p:sp>
    </p:spTree>
    <p:extLst>
      <p:ext uri="{BB962C8B-B14F-4D97-AF65-F5344CB8AC3E}">
        <p14:creationId xmlns:p14="http://schemas.microsoft.com/office/powerpoint/2010/main" val="321075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22" y="117519"/>
            <a:ext cx="11150958" cy="6740481"/>
          </a:xfrm>
          <a:prstGeom prst="rect">
            <a:avLst/>
          </a:prstGeom>
        </p:spPr>
      </p:pic>
      <p:sp>
        <p:nvSpPr>
          <p:cNvPr id="3" name="Rectangle 2"/>
          <p:cNvSpPr/>
          <p:nvPr/>
        </p:nvSpPr>
        <p:spPr>
          <a:xfrm>
            <a:off x="2137893" y="4932608"/>
            <a:ext cx="4803820"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7740201" y="4932608"/>
            <a:ext cx="2653049" cy="61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100119" y="934145"/>
            <a:ext cx="5738559"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Recommended Reading </a:t>
            </a:r>
          </a:p>
        </p:txBody>
      </p:sp>
      <p:pic>
        <p:nvPicPr>
          <p:cNvPr id="6" name="Picture 5">
            <a:extLst>
              <a:ext uri="{FF2B5EF4-FFF2-40B4-BE49-F238E27FC236}">
                <a16:creationId xmlns:a16="http://schemas.microsoft.com/office/drawing/2014/main" id="{8ACD2390-F963-45AC-B955-F3CDA3A97D51}"/>
              </a:ext>
            </a:extLst>
          </p:cNvPr>
          <p:cNvPicPr>
            <a:picLocks noChangeAspect="1"/>
          </p:cNvPicPr>
          <p:nvPr/>
        </p:nvPicPr>
        <p:blipFill>
          <a:blip r:embed="rId3"/>
          <a:stretch>
            <a:fillRect/>
          </a:stretch>
        </p:blipFill>
        <p:spPr>
          <a:xfrm>
            <a:off x="1790890" y="1726283"/>
            <a:ext cx="4305110" cy="1174121"/>
          </a:xfrm>
          <a:prstGeom prst="rect">
            <a:avLst/>
          </a:prstGeom>
        </p:spPr>
      </p:pic>
      <p:pic>
        <p:nvPicPr>
          <p:cNvPr id="7" name="Picture 6">
            <a:extLst>
              <a:ext uri="{FF2B5EF4-FFF2-40B4-BE49-F238E27FC236}">
                <a16:creationId xmlns:a16="http://schemas.microsoft.com/office/drawing/2014/main" id="{8D8A32F7-05D0-4083-8087-685495707CAE}"/>
              </a:ext>
            </a:extLst>
          </p:cNvPr>
          <p:cNvPicPr>
            <a:picLocks noChangeAspect="1"/>
          </p:cNvPicPr>
          <p:nvPr/>
        </p:nvPicPr>
        <p:blipFill>
          <a:blip r:embed="rId4"/>
          <a:stretch>
            <a:fillRect/>
          </a:stretch>
        </p:blipFill>
        <p:spPr>
          <a:xfrm>
            <a:off x="6086799" y="1726282"/>
            <a:ext cx="4386598" cy="1174121"/>
          </a:xfrm>
          <a:prstGeom prst="rect">
            <a:avLst/>
          </a:prstGeom>
        </p:spPr>
      </p:pic>
      <p:pic>
        <p:nvPicPr>
          <p:cNvPr id="9" name="Picture 8">
            <a:extLst>
              <a:ext uri="{FF2B5EF4-FFF2-40B4-BE49-F238E27FC236}">
                <a16:creationId xmlns:a16="http://schemas.microsoft.com/office/drawing/2014/main" id="{B14CA18D-66A7-4117-8B09-39CE854CA356}"/>
              </a:ext>
            </a:extLst>
          </p:cNvPr>
          <p:cNvPicPr>
            <a:picLocks noChangeAspect="1"/>
          </p:cNvPicPr>
          <p:nvPr/>
        </p:nvPicPr>
        <p:blipFill>
          <a:blip r:embed="rId5"/>
          <a:stretch>
            <a:fillRect/>
          </a:stretch>
        </p:blipFill>
        <p:spPr>
          <a:xfrm>
            <a:off x="1790889" y="2900403"/>
            <a:ext cx="4305111" cy="1166325"/>
          </a:xfrm>
          <a:prstGeom prst="rect">
            <a:avLst/>
          </a:prstGeom>
        </p:spPr>
      </p:pic>
      <p:pic>
        <p:nvPicPr>
          <p:cNvPr id="10" name="Picture 9">
            <a:extLst>
              <a:ext uri="{FF2B5EF4-FFF2-40B4-BE49-F238E27FC236}">
                <a16:creationId xmlns:a16="http://schemas.microsoft.com/office/drawing/2014/main" id="{0EB41CA6-5D7F-4CA8-9C12-D5CA53922DE4}"/>
              </a:ext>
            </a:extLst>
          </p:cNvPr>
          <p:cNvPicPr>
            <a:picLocks noChangeAspect="1"/>
          </p:cNvPicPr>
          <p:nvPr/>
        </p:nvPicPr>
        <p:blipFill>
          <a:blip r:embed="rId6"/>
          <a:stretch>
            <a:fillRect/>
          </a:stretch>
        </p:blipFill>
        <p:spPr>
          <a:xfrm>
            <a:off x="6086798" y="2893773"/>
            <a:ext cx="4468577" cy="1166326"/>
          </a:xfrm>
          <a:prstGeom prst="rect">
            <a:avLst/>
          </a:prstGeom>
        </p:spPr>
      </p:pic>
      <p:pic>
        <p:nvPicPr>
          <p:cNvPr id="11" name="Picture 10">
            <a:extLst>
              <a:ext uri="{FF2B5EF4-FFF2-40B4-BE49-F238E27FC236}">
                <a16:creationId xmlns:a16="http://schemas.microsoft.com/office/drawing/2014/main" id="{24B1B2FB-6C67-4507-9C60-BBC864213653}"/>
              </a:ext>
            </a:extLst>
          </p:cNvPr>
          <p:cNvPicPr>
            <a:picLocks noChangeAspect="1"/>
          </p:cNvPicPr>
          <p:nvPr/>
        </p:nvPicPr>
        <p:blipFill>
          <a:blip r:embed="rId7"/>
          <a:stretch>
            <a:fillRect/>
          </a:stretch>
        </p:blipFill>
        <p:spPr>
          <a:xfrm>
            <a:off x="1790889" y="4073080"/>
            <a:ext cx="4305111" cy="1173185"/>
          </a:xfrm>
          <a:prstGeom prst="rect">
            <a:avLst/>
          </a:prstGeom>
        </p:spPr>
      </p:pic>
      <p:pic>
        <p:nvPicPr>
          <p:cNvPr id="12" name="Picture 11">
            <a:extLst>
              <a:ext uri="{FF2B5EF4-FFF2-40B4-BE49-F238E27FC236}">
                <a16:creationId xmlns:a16="http://schemas.microsoft.com/office/drawing/2014/main" id="{BD9443A3-CBE4-454C-AF1A-7AD161D954BD}"/>
              </a:ext>
            </a:extLst>
          </p:cNvPr>
          <p:cNvPicPr>
            <a:picLocks noChangeAspect="1"/>
          </p:cNvPicPr>
          <p:nvPr/>
        </p:nvPicPr>
        <p:blipFill>
          <a:blip r:embed="rId8"/>
          <a:stretch>
            <a:fillRect/>
          </a:stretch>
        </p:blipFill>
        <p:spPr>
          <a:xfrm>
            <a:off x="6096000" y="4073080"/>
            <a:ext cx="4224306" cy="1154510"/>
          </a:xfrm>
          <a:prstGeom prst="rect">
            <a:avLst/>
          </a:prstGeom>
        </p:spPr>
      </p:pic>
      <p:sp>
        <p:nvSpPr>
          <p:cNvPr id="13" name="Rectangle 12">
            <a:extLst>
              <a:ext uri="{FF2B5EF4-FFF2-40B4-BE49-F238E27FC236}">
                <a16:creationId xmlns:a16="http://schemas.microsoft.com/office/drawing/2014/main" id="{9F372214-4794-45B1-A67A-BAE76437C73D}"/>
              </a:ext>
            </a:extLst>
          </p:cNvPr>
          <p:cNvSpPr/>
          <p:nvPr/>
        </p:nvSpPr>
        <p:spPr>
          <a:xfrm>
            <a:off x="1393479" y="5181462"/>
            <a:ext cx="8958671"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These books are suggestions from </a:t>
            </a:r>
            <a:r>
              <a:rPr lang="en-US" dirty="0">
                <a:ln w="0"/>
                <a:effectLst>
                  <a:outerShdw blurRad="38100" dist="19050" dir="2700000" algn="tl" rotWithShape="0">
                    <a:schemeClr val="dk1">
                      <a:alpha val="40000"/>
                    </a:schemeClr>
                  </a:outerShdw>
                </a:effectLst>
                <a:hlinkClick r:id="rId9"/>
              </a:rPr>
              <a:t>https://www.thereaderteacher.com/year3</a:t>
            </a:r>
            <a:endParaRPr lang="en-US" dirty="0">
              <a:ln w="0"/>
              <a:effectLst>
                <a:outerShdw blurRad="38100" dist="19050" dir="2700000" algn="tl" rotWithShape="0">
                  <a:schemeClr val="dk1">
                    <a:alpha val="40000"/>
                  </a:schemeClr>
                </a:outerShdw>
              </a:effectLst>
            </a:endParaRPr>
          </a:p>
          <a:p>
            <a:pPr algn="ctr"/>
            <a:r>
              <a:rPr lang="en-US" b="0" cap="none" spc="0" dirty="0">
                <a:ln w="0"/>
                <a:solidFill>
                  <a:schemeClr val="tx1"/>
                </a:solidFill>
                <a:effectLst>
                  <a:outerShdw blurRad="38100" dist="19050" dir="2700000" algn="tl" rotWithShape="0">
                    <a:schemeClr val="dk1">
                      <a:alpha val="40000"/>
                    </a:schemeClr>
                  </a:outerShdw>
                </a:effectLst>
              </a:rPr>
              <a:t>We will be reading The Abominables</a:t>
            </a:r>
            <a:r>
              <a:rPr lang="en-US" dirty="0">
                <a:ln w="0"/>
                <a:effectLst>
                  <a:outerShdw blurRad="38100" dist="19050" dir="2700000" algn="tl" rotWithShape="0">
                    <a:schemeClr val="dk1">
                      <a:alpha val="40000"/>
                    </a:schemeClr>
                  </a:outerShdw>
                </a:effectLst>
              </a:rPr>
              <a:t>, George’s Marvellous Medicine &amp; The Iron Man in class!!</a:t>
            </a: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972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1029</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Brush Script 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Sant</dc:creator>
  <cp:lastModifiedBy>Mrs Sant</cp:lastModifiedBy>
  <cp:revision>100</cp:revision>
  <dcterms:created xsi:type="dcterms:W3CDTF">2019-08-29T20:06:21Z</dcterms:created>
  <dcterms:modified xsi:type="dcterms:W3CDTF">2025-09-09T16:40:42Z</dcterms:modified>
</cp:coreProperties>
</file>