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5F22-23C2-434E-9A45-942ADB652A1A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D020-CE46-4D80-9858-A3F50BDC0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4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5F22-23C2-434E-9A45-942ADB652A1A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D020-CE46-4D80-9858-A3F50BDC0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4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5F22-23C2-434E-9A45-942ADB652A1A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D020-CE46-4D80-9858-A3F50BDC0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0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5F22-23C2-434E-9A45-942ADB652A1A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D020-CE46-4D80-9858-A3F50BDC0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31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5F22-23C2-434E-9A45-942ADB652A1A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D020-CE46-4D80-9858-A3F50BDC0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66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5F22-23C2-434E-9A45-942ADB652A1A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D020-CE46-4D80-9858-A3F50BDC0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5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5F22-23C2-434E-9A45-942ADB652A1A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D020-CE46-4D80-9858-A3F50BDC0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3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5F22-23C2-434E-9A45-942ADB652A1A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D020-CE46-4D80-9858-A3F50BDC0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98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5F22-23C2-434E-9A45-942ADB652A1A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D020-CE46-4D80-9858-A3F50BDC0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2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5F22-23C2-434E-9A45-942ADB652A1A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D020-CE46-4D80-9858-A3F50BDC0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59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5F22-23C2-434E-9A45-942ADB652A1A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D020-CE46-4D80-9858-A3F50BDC0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3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05F22-23C2-434E-9A45-942ADB652A1A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8D020-CE46-4D80-9858-A3F50BDC0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6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32" y="221135"/>
            <a:ext cx="8866667" cy="4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1" y="642887"/>
            <a:ext cx="4439684" cy="4901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84" y="915200"/>
            <a:ext cx="3114286" cy="22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781" y="968932"/>
            <a:ext cx="2180952" cy="2209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0" y="4596330"/>
            <a:ext cx="5604662" cy="2228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7351" y="3178456"/>
            <a:ext cx="1485714" cy="222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898" y="5803602"/>
            <a:ext cx="3206764" cy="1054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5" y="3128703"/>
            <a:ext cx="4285714" cy="11523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28" y="657372"/>
            <a:ext cx="5361905" cy="2761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3517" y="5544589"/>
            <a:ext cx="4737194" cy="421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FF0000"/>
                </a:solidFill>
                <a:latin typeface="Arial" panose="020B0604020202020204" pitchFamily="34" charset="0"/>
              </a:rPr>
              <a:t>The new Eden Project! How will this change 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28" y="4214549"/>
            <a:ext cx="5180952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4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361921"/>
              </p:ext>
            </p:extLst>
          </p:nvPr>
        </p:nvGraphicFramePr>
        <p:xfrm>
          <a:off x="403347" y="768064"/>
          <a:ext cx="2877185" cy="1588326"/>
        </p:xfrm>
        <a:graphic>
          <a:graphicData uri="http://schemas.openxmlformats.org/drawingml/2006/table">
            <a:tbl>
              <a:tblPr/>
              <a:tblGrid>
                <a:gridCol w="1707515">
                  <a:extLst>
                    <a:ext uri="{9D8B030D-6E8A-4147-A177-3AD203B41FA5}">
                      <a16:colId xmlns:a16="http://schemas.microsoft.com/office/drawing/2014/main" val="566099365"/>
                    </a:ext>
                  </a:extLst>
                </a:gridCol>
                <a:gridCol w="624205">
                  <a:extLst>
                    <a:ext uri="{9D8B030D-6E8A-4147-A177-3AD203B41FA5}">
                      <a16:colId xmlns:a16="http://schemas.microsoft.com/office/drawing/2014/main" val="2646747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455803613"/>
                    </a:ext>
                  </a:extLst>
                </a:gridCol>
              </a:tblGrid>
              <a:tr h="3231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What type of settlement is Morecambe?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135723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city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8751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town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588983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village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854147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hamlet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053580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1331336" y="1955800"/>
            <a:ext cx="2876550" cy="15271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23044"/>
              </p:ext>
            </p:extLst>
          </p:nvPr>
        </p:nvGraphicFramePr>
        <p:xfrm>
          <a:off x="415793" y="2507233"/>
          <a:ext cx="2864739" cy="1588326"/>
        </p:xfrm>
        <a:graphic>
          <a:graphicData uri="http://schemas.openxmlformats.org/drawingml/2006/table">
            <a:tbl>
              <a:tblPr/>
              <a:tblGrid>
                <a:gridCol w="1695090">
                  <a:extLst>
                    <a:ext uri="{9D8B030D-6E8A-4147-A177-3AD203B41FA5}">
                      <a16:colId xmlns:a16="http://schemas.microsoft.com/office/drawing/2014/main" val="3137786529"/>
                    </a:ext>
                  </a:extLst>
                </a:gridCol>
                <a:gridCol w="624194">
                  <a:extLst>
                    <a:ext uri="{9D8B030D-6E8A-4147-A177-3AD203B41FA5}">
                      <a16:colId xmlns:a16="http://schemas.microsoft.com/office/drawing/2014/main" val="606062111"/>
                    </a:ext>
                  </a:extLst>
                </a:gridCol>
                <a:gridCol w="545455">
                  <a:extLst>
                    <a:ext uri="{9D8B030D-6E8A-4147-A177-3AD203B41FA5}">
                      <a16:colId xmlns:a16="http://schemas.microsoft.com/office/drawing/2014/main" val="2045630904"/>
                    </a:ext>
                  </a:extLst>
                </a:gridCol>
              </a:tblGrid>
              <a:tr h="3231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Who was Eric </a:t>
                      </a:r>
                      <a:br>
                        <a:rPr lang="en-GB" sz="1100" kern="14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Morecambe?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141636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Butcher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3818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Baker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050340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Comedian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184336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Soldier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832436"/>
                  </a:ext>
                </a:extLst>
              </a:tr>
            </a:tbl>
          </a:graphicData>
        </a:graphic>
      </p:graphicFrame>
      <p:sp>
        <p:nvSpPr>
          <p:cNvPr id="5" name="Control 2"/>
          <p:cNvSpPr>
            <a:spLocks noChangeArrowheads="1" noChangeShapeType="1"/>
          </p:cNvSpPr>
          <p:nvPr/>
        </p:nvSpPr>
        <p:spPr bwMode="auto">
          <a:xfrm>
            <a:off x="1342449" y="5608415"/>
            <a:ext cx="2865437" cy="15271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759872"/>
              </p:ext>
            </p:extLst>
          </p:nvPr>
        </p:nvGraphicFramePr>
        <p:xfrm>
          <a:off x="403346" y="4305439"/>
          <a:ext cx="2877185" cy="1658507"/>
        </p:xfrm>
        <a:graphic>
          <a:graphicData uri="http://schemas.openxmlformats.org/drawingml/2006/table">
            <a:tbl>
              <a:tblPr/>
              <a:tblGrid>
                <a:gridCol w="1707515">
                  <a:extLst>
                    <a:ext uri="{9D8B030D-6E8A-4147-A177-3AD203B41FA5}">
                      <a16:colId xmlns:a16="http://schemas.microsoft.com/office/drawing/2014/main" val="2983382096"/>
                    </a:ext>
                  </a:extLst>
                </a:gridCol>
                <a:gridCol w="624205">
                  <a:extLst>
                    <a:ext uri="{9D8B030D-6E8A-4147-A177-3AD203B41FA5}">
                      <a16:colId xmlns:a16="http://schemas.microsoft.com/office/drawing/2014/main" val="4181951258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3177005617"/>
                    </a:ext>
                  </a:extLst>
                </a:gridCol>
              </a:tblGrid>
              <a:tr h="3231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What is the Winter </a:t>
                      </a:r>
                      <a:br>
                        <a:rPr lang="en-GB" sz="1100" kern="14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Gardens?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866891"/>
                  </a:ext>
                </a:extLst>
              </a:tr>
              <a:tr h="316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garden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439434"/>
                  </a:ext>
                </a:extLst>
              </a:tr>
              <a:tr h="316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winter wonderland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700848"/>
                  </a:ext>
                </a:extLst>
              </a:tr>
              <a:tr h="316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hotel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479407"/>
                  </a:ext>
                </a:extLst>
              </a:tr>
              <a:tr h="3231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theatre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813633"/>
                  </a:ext>
                </a:extLst>
              </a:tr>
            </a:tbl>
          </a:graphicData>
        </a:graphic>
      </p:graphicFrame>
      <p:sp>
        <p:nvSpPr>
          <p:cNvPr id="7" name="Control 3"/>
          <p:cNvSpPr>
            <a:spLocks noChangeArrowheads="1" noChangeShapeType="1"/>
          </p:cNvSpPr>
          <p:nvPr/>
        </p:nvSpPr>
        <p:spPr bwMode="auto">
          <a:xfrm>
            <a:off x="1317176" y="9202458"/>
            <a:ext cx="2876550" cy="15970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09916"/>
              </p:ext>
            </p:extLst>
          </p:nvPr>
        </p:nvGraphicFramePr>
        <p:xfrm>
          <a:off x="4140259" y="768064"/>
          <a:ext cx="3003677" cy="2290243"/>
        </p:xfrm>
        <a:graphic>
          <a:graphicData uri="http://schemas.openxmlformats.org/drawingml/2006/table">
            <a:tbl>
              <a:tblPr/>
              <a:tblGrid>
                <a:gridCol w="3003677">
                  <a:extLst>
                    <a:ext uri="{9D8B030D-6E8A-4147-A177-3AD203B41FA5}">
                      <a16:colId xmlns:a16="http://schemas.microsoft.com/office/drawing/2014/main" val="2211895298"/>
                    </a:ext>
                  </a:extLst>
                </a:gridCol>
              </a:tblGrid>
              <a:tr h="3231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What 5 rivers run into Morecambe Bay?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558025"/>
                  </a:ext>
                </a:extLst>
              </a:tr>
              <a:tr h="77292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Start: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____________________________________________________________________________________________________________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080465"/>
                  </a:ext>
                </a:extLst>
              </a:tr>
              <a:tr h="77927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End:  ____________________________________________________________________________________________________________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759905"/>
                  </a:ext>
                </a:extLst>
              </a:tr>
            </a:tbl>
          </a:graphicData>
        </a:graphic>
      </p:graphicFrame>
      <p:sp>
        <p:nvSpPr>
          <p:cNvPr id="9" name="Control 4"/>
          <p:cNvSpPr>
            <a:spLocks noChangeArrowheads="1" noChangeShapeType="1"/>
          </p:cNvSpPr>
          <p:nvPr/>
        </p:nvSpPr>
        <p:spPr bwMode="auto">
          <a:xfrm>
            <a:off x="8011728" y="1964525"/>
            <a:ext cx="3003550" cy="18748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129"/>
              </p:ext>
            </p:extLst>
          </p:nvPr>
        </p:nvGraphicFramePr>
        <p:xfrm>
          <a:off x="4179756" y="3183680"/>
          <a:ext cx="2950210" cy="1735202"/>
        </p:xfrm>
        <a:graphic>
          <a:graphicData uri="http://schemas.openxmlformats.org/drawingml/2006/table">
            <a:tbl>
              <a:tblPr/>
              <a:tblGrid>
                <a:gridCol w="1780555">
                  <a:extLst>
                    <a:ext uri="{9D8B030D-6E8A-4147-A177-3AD203B41FA5}">
                      <a16:colId xmlns:a16="http://schemas.microsoft.com/office/drawing/2014/main" val="1474951712"/>
                    </a:ext>
                  </a:extLst>
                </a:gridCol>
                <a:gridCol w="624197">
                  <a:extLst>
                    <a:ext uri="{9D8B030D-6E8A-4147-A177-3AD203B41FA5}">
                      <a16:colId xmlns:a16="http://schemas.microsoft.com/office/drawing/2014/main" val="3876076304"/>
                    </a:ext>
                  </a:extLst>
                </a:gridCol>
                <a:gridCol w="545458">
                  <a:extLst>
                    <a:ext uri="{9D8B030D-6E8A-4147-A177-3AD203B41FA5}">
                      <a16:colId xmlns:a16="http://schemas.microsoft.com/office/drawing/2014/main" val="1694156331"/>
                    </a:ext>
                  </a:extLst>
                </a:gridCol>
              </a:tblGrid>
              <a:tr h="4751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To understand what the symbols mean on a map a look at the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772203"/>
                  </a:ext>
                </a:extLst>
              </a:tr>
              <a:tr h="2721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Index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447350"/>
                  </a:ext>
                </a:extLst>
              </a:tr>
              <a:tr h="2831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Glossary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559867"/>
                  </a:ext>
                </a:extLst>
              </a:tr>
              <a:tr h="2721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Key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994033"/>
                  </a:ext>
                </a:extLst>
              </a:tr>
              <a:tr h="3231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Pictures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31793"/>
                  </a:ext>
                </a:extLst>
              </a:tr>
            </a:tbl>
          </a:graphicData>
        </a:graphic>
      </p:graphicFrame>
      <p:sp>
        <p:nvSpPr>
          <p:cNvPr id="11" name="Control 5"/>
          <p:cNvSpPr>
            <a:spLocks noChangeArrowheads="1" noChangeShapeType="1"/>
          </p:cNvSpPr>
          <p:nvPr/>
        </p:nvSpPr>
        <p:spPr bwMode="auto">
          <a:xfrm>
            <a:off x="8002456" y="6405328"/>
            <a:ext cx="2949575" cy="1625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165646"/>
              </p:ext>
            </p:extLst>
          </p:nvPr>
        </p:nvGraphicFramePr>
        <p:xfrm>
          <a:off x="4194994" y="4995831"/>
          <a:ext cx="2964180" cy="1621512"/>
        </p:xfrm>
        <a:graphic>
          <a:graphicData uri="http://schemas.openxmlformats.org/drawingml/2006/table">
            <a:tbl>
              <a:tblPr/>
              <a:tblGrid>
                <a:gridCol w="1794545">
                  <a:extLst>
                    <a:ext uri="{9D8B030D-6E8A-4147-A177-3AD203B41FA5}">
                      <a16:colId xmlns:a16="http://schemas.microsoft.com/office/drawing/2014/main" val="1971151632"/>
                    </a:ext>
                  </a:extLst>
                </a:gridCol>
                <a:gridCol w="624186">
                  <a:extLst>
                    <a:ext uri="{9D8B030D-6E8A-4147-A177-3AD203B41FA5}">
                      <a16:colId xmlns:a16="http://schemas.microsoft.com/office/drawing/2014/main" val="4190788090"/>
                    </a:ext>
                  </a:extLst>
                </a:gridCol>
                <a:gridCol w="545449">
                  <a:extLst>
                    <a:ext uri="{9D8B030D-6E8A-4147-A177-3AD203B41FA5}">
                      <a16:colId xmlns:a16="http://schemas.microsoft.com/office/drawing/2014/main" val="2689546615"/>
                    </a:ext>
                  </a:extLst>
                </a:gridCol>
              </a:tblGrid>
              <a:tr h="32612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How can you travel to Morecambe from Warton?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343235"/>
                  </a:ext>
                </a:extLst>
              </a:tr>
              <a:tr h="316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Walk or cycle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432340"/>
                  </a:ext>
                </a:extLst>
              </a:tr>
              <a:tr h="25588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Take a plane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101258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Catch a bus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322434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Get on a train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958951"/>
                  </a:ext>
                </a:extLst>
              </a:tr>
            </a:tbl>
          </a:graphicData>
        </a:graphic>
      </p:graphicFrame>
      <p:sp>
        <p:nvSpPr>
          <p:cNvPr id="13" name="Control 6"/>
          <p:cNvSpPr>
            <a:spLocks noChangeArrowheads="1" noChangeShapeType="1"/>
          </p:cNvSpPr>
          <p:nvPr/>
        </p:nvSpPr>
        <p:spPr bwMode="auto">
          <a:xfrm>
            <a:off x="7973246" y="9922421"/>
            <a:ext cx="2963863" cy="14938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328579"/>
              </p:ext>
            </p:extLst>
          </p:nvPr>
        </p:nvGraphicFramePr>
        <p:xfrm>
          <a:off x="7998265" y="795015"/>
          <a:ext cx="2849499" cy="1901687"/>
        </p:xfrm>
        <a:graphic>
          <a:graphicData uri="http://schemas.openxmlformats.org/drawingml/2006/table">
            <a:tbl>
              <a:tblPr/>
              <a:tblGrid>
                <a:gridCol w="1679829">
                  <a:extLst>
                    <a:ext uri="{9D8B030D-6E8A-4147-A177-3AD203B41FA5}">
                      <a16:colId xmlns:a16="http://schemas.microsoft.com/office/drawing/2014/main" val="3979290252"/>
                    </a:ext>
                  </a:extLst>
                </a:gridCol>
                <a:gridCol w="624205">
                  <a:extLst>
                    <a:ext uri="{9D8B030D-6E8A-4147-A177-3AD203B41FA5}">
                      <a16:colId xmlns:a16="http://schemas.microsoft.com/office/drawing/2014/main" val="2393264266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1050008000"/>
                    </a:ext>
                  </a:extLst>
                </a:gridCol>
              </a:tblGrid>
              <a:tr h="37033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What is Morecambe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famous for?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36035"/>
                  </a:ext>
                </a:extLst>
              </a:tr>
              <a:tr h="316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view of the Lake District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690669"/>
                  </a:ext>
                </a:extLst>
              </a:tr>
              <a:tr h="316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Morecambe Bay potted shrimps and cockles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316892"/>
                  </a:ext>
                </a:extLst>
              </a:tr>
              <a:tr h="316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Having had piers that have burnt down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350370"/>
                  </a:ext>
                </a:extLst>
              </a:tr>
              <a:tr h="3616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Being a seaside town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261391"/>
                  </a:ext>
                </a:extLst>
              </a:tr>
            </a:tbl>
          </a:graphicData>
        </a:graphic>
      </p:graphicFrame>
      <p:sp>
        <p:nvSpPr>
          <p:cNvPr id="15" name="Control 7"/>
          <p:cNvSpPr>
            <a:spLocks noChangeArrowheads="1" noChangeShapeType="1"/>
          </p:cNvSpPr>
          <p:nvPr/>
        </p:nvSpPr>
        <p:spPr bwMode="auto">
          <a:xfrm>
            <a:off x="14805657" y="1855327"/>
            <a:ext cx="2849563" cy="16827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235012"/>
              </p:ext>
            </p:extLst>
          </p:nvPr>
        </p:nvGraphicFramePr>
        <p:xfrm>
          <a:off x="7947845" y="2890461"/>
          <a:ext cx="2950337" cy="1686125"/>
        </p:xfrm>
        <a:graphic>
          <a:graphicData uri="http://schemas.openxmlformats.org/drawingml/2006/table">
            <a:tbl>
              <a:tblPr/>
              <a:tblGrid>
                <a:gridCol w="1780652">
                  <a:extLst>
                    <a:ext uri="{9D8B030D-6E8A-4147-A177-3AD203B41FA5}">
                      <a16:colId xmlns:a16="http://schemas.microsoft.com/office/drawing/2014/main" val="240798304"/>
                    </a:ext>
                  </a:extLst>
                </a:gridCol>
                <a:gridCol w="624213">
                  <a:extLst>
                    <a:ext uri="{9D8B030D-6E8A-4147-A177-3AD203B41FA5}">
                      <a16:colId xmlns:a16="http://schemas.microsoft.com/office/drawing/2014/main" val="1882491267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3205561039"/>
                    </a:ext>
                  </a:extLst>
                </a:gridCol>
              </a:tblGrid>
              <a:tr h="4828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Which county is </a:t>
                      </a:r>
                      <a:br>
                        <a:rPr lang="en-GB" sz="1100" kern="14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Morecambe in? 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65524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Lancashire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69066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Yorkshire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122467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Cumbria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927183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Lincolnshire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642835"/>
                  </a:ext>
                </a:extLst>
              </a:tr>
            </a:tbl>
          </a:graphicData>
        </a:graphic>
      </p:graphicFrame>
      <p:sp>
        <p:nvSpPr>
          <p:cNvPr id="17" name="Control 8"/>
          <p:cNvSpPr>
            <a:spLocks noChangeArrowheads="1" noChangeShapeType="1"/>
          </p:cNvSpPr>
          <p:nvPr/>
        </p:nvSpPr>
        <p:spPr bwMode="auto">
          <a:xfrm>
            <a:off x="15173067" y="6047506"/>
            <a:ext cx="2949575" cy="15557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030351"/>
              </p:ext>
            </p:extLst>
          </p:nvPr>
        </p:nvGraphicFramePr>
        <p:xfrm>
          <a:off x="7986899" y="4814252"/>
          <a:ext cx="2950210" cy="1588326"/>
        </p:xfrm>
        <a:graphic>
          <a:graphicData uri="http://schemas.openxmlformats.org/drawingml/2006/table">
            <a:tbl>
              <a:tblPr/>
              <a:tblGrid>
                <a:gridCol w="1780575">
                  <a:extLst>
                    <a:ext uri="{9D8B030D-6E8A-4147-A177-3AD203B41FA5}">
                      <a16:colId xmlns:a16="http://schemas.microsoft.com/office/drawing/2014/main" val="2251037707"/>
                    </a:ext>
                  </a:extLst>
                </a:gridCol>
                <a:gridCol w="624186">
                  <a:extLst>
                    <a:ext uri="{9D8B030D-6E8A-4147-A177-3AD203B41FA5}">
                      <a16:colId xmlns:a16="http://schemas.microsoft.com/office/drawing/2014/main" val="2653954285"/>
                    </a:ext>
                  </a:extLst>
                </a:gridCol>
                <a:gridCol w="545449">
                  <a:extLst>
                    <a:ext uri="{9D8B030D-6E8A-4147-A177-3AD203B41FA5}">
                      <a16:colId xmlns:a16="http://schemas.microsoft.com/office/drawing/2014/main" val="359958247"/>
                    </a:ext>
                  </a:extLst>
                </a:gridCol>
              </a:tblGrid>
              <a:tr h="3231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How many people live in Morecambe?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305807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70507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20000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706372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35000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404316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50000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568593"/>
                  </a:ext>
                </a:extLst>
              </a:tr>
            </a:tbl>
          </a:graphicData>
        </a:graphic>
      </p:graphicFrame>
      <p:sp>
        <p:nvSpPr>
          <p:cNvPr id="19" name="Control 9"/>
          <p:cNvSpPr>
            <a:spLocks noChangeArrowheads="1" noChangeShapeType="1"/>
          </p:cNvSpPr>
          <p:nvPr/>
        </p:nvSpPr>
        <p:spPr bwMode="auto">
          <a:xfrm>
            <a:off x="14855582" y="9592394"/>
            <a:ext cx="2949575" cy="15271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26" y="150934"/>
            <a:ext cx="8390476" cy="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37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Widescreen</PresentationFormat>
  <Paragraphs>129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F. GAVRILUK</dc:creator>
  <cp:lastModifiedBy>Mrs F. GAVRILUK</cp:lastModifiedBy>
  <cp:revision>1</cp:revision>
  <dcterms:created xsi:type="dcterms:W3CDTF">2025-07-14T12:50:45Z</dcterms:created>
  <dcterms:modified xsi:type="dcterms:W3CDTF">2025-07-14T12:51:19Z</dcterms:modified>
</cp:coreProperties>
</file>