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handoutMasterIdLst>
    <p:handoutMasterId r:id="rId8"/>
  </p:handoutMasterIdLst>
  <p:sldIdLst>
    <p:sldId id="256" r:id="rId2"/>
    <p:sldId id="257" r:id="rId3"/>
    <p:sldId id="258" r:id="rId4"/>
    <p:sldId id="259" r:id="rId5"/>
    <p:sldId id="261" r:id="rId6"/>
    <p:sldId id="260" r:id="rId7"/>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084" autoAdjust="0"/>
    <p:restoredTop sz="94660"/>
  </p:normalViewPr>
  <p:slideViewPr>
    <p:cSldViewPr snapToGrid="0">
      <p:cViewPr varScale="1">
        <p:scale>
          <a:sx n="74" d="100"/>
          <a:sy n="74" d="100"/>
        </p:scale>
        <p:origin x="24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8056"/>
          </a:xfrm>
          <a:prstGeom prst="rect">
            <a:avLst/>
          </a:prstGeom>
        </p:spPr>
        <p:txBody>
          <a:bodyPr vert="horz" lIns="95561" tIns="47781" rIns="95561" bIns="47781" rtlCol="0"/>
          <a:lstStyle>
            <a:lvl1pPr algn="l">
              <a:defRPr sz="1300"/>
            </a:lvl1pPr>
          </a:lstStyle>
          <a:p>
            <a:endParaRPr lang="en-GB"/>
          </a:p>
        </p:txBody>
      </p:sp>
      <p:sp>
        <p:nvSpPr>
          <p:cNvPr id="3" name="Date Placeholder 2"/>
          <p:cNvSpPr>
            <a:spLocks noGrp="1"/>
          </p:cNvSpPr>
          <p:nvPr>
            <p:ph type="dt" sz="quarter" idx="1"/>
          </p:nvPr>
        </p:nvSpPr>
        <p:spPr>
          <a:xfrm>
            <a:off x="3850444" y="0"/>
            <a:ext cx="2945659" cy="498056"/>
          </a:xfrm>
          <a:prstGeom prst="rect">
            <a:avLst/>
          </a:prstGeom>
        </p:spPr>
        <p:txBody>
          <a:bodyPr vert="horz" lIns="95561" tIns="47781" rIns="95561" bIns="47781" rtlCol="0"/>
          <a:lstStyle>
            <a:lvl1pPr algn="r">
              <a:defRPr sz="1300"/>
            </a:lvl1pPr>
          </a:lstStyle>
          <a:p>
            <a:fld id="{7DA713BC-C584-49DD-8E80-A57C51801465}" type="datetimeFigureOut">
              <a:rPr lang="en-GB" smtClean="0"/>
              <a:pPr/>
              <a:t>03/07/2020</a:t>
            </a:fld>
            <a:endParaRPr lang="en-GB"/>
          </a:p>
        </p:txBody>
      </p:sp>
      <p:sp>
        <p:nvSpPr>
          <p:cNvPr id="4" name="Footer Placeholder 3"/>
          <p:cNvSpPr>
            <a:spLocks noGrp="1"/>
          </p:cNvSpPr>
          <p:nvPr>
            <p:ph type="ftr" sz="quarter" idx="2"/>
          </p:nvPr>
        </p:nvSpPr>
        <p:spPr>
          <a:xfrm>
            <a:off x="1" y="9428584"/>
            <a:ext cx="2945659" cy="498055"/>
          </a:xfrm>
          <a:prstGeom prst="rect">
            <a:avLst/>
          </a:prstGeom>
        </p:spPr>
        <p:txBody>
          <a:bodyPr vert="horz" lIns="95561" tIns="47781" rIns="95561" bIns="47781" rtlCol="0" anchor="b"/>
          <a:lstStyle>
            <a:lvl1pPr algn="l">
              <a:defRPr sz="1300"/>
            </a:lvl1pPr>
          </a:lstStyle>
          <a:p>
            <a:endParaRPr lang="en-GB"/>
          </a:p>
        </p:txBody>
      </p:sp>
      <p:sp>
        <p:nvSpPr>
          <p:cNvPr id="5" name="Slide Number Placeholder 4"/>
          <p:cNvSpPr>
            <a:spLocks noGrp="1"/>
          </p:cNvSpPr>
          <p:nvPr>
            <p:ph type="sldNum" sz="quarter" idx="3"/>
          </p:nvPr>
        </p:nvSpPr>
        <p:spPr>
          <a:xfrm>
            <a:off x="3850444" y="9428584"/>
            <a:ext cx="2945659" cy="498055"/>
          </a:xfrm>
          <a:prstGeom prst="rect">
            <a:avLst/>
          </a:prstGeom>
        </p:spPr>
        <p:txBody>
          <a:bodyPr vert="horz" lIns="95561" tIns="47781" rIns="95561" bIns="47781" rtlCol="0" anchor="b"/>
          <a:lstStyle>
            <a:lvl1pPr algn="r">
              <a:defRPr sz="1300"/>
            </a:lvl1pPr>
          </a:lstStyle>
          <a:p>
            <a:fld id="{C05F337F-495B-4293-8B4E-2EADC4FDC72B}" type="slidenum">
              <a:rPr lang="en-GB" smtClean="0"/>
              <a:pPr/>
              <a:t>‹#›</a:t>
            </a:fld>
            <a:endParaRPr lang="en-GB"/>
          </a:p>
        </p:txBody>
      </p:sp>
    </p:spTree>
    <p:extLst>
      <p:ext uri="{BB962C8B-B14F-4D97-AF65-F5344CB8AC3E}">
        <p14:creationId xmlns:p14="http://schemas.microsoft.com/office/powerpoint/2010/main" val="6213448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7/3/2020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7/3/2020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7/3/2020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7/3/2020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7/3/2020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7/3/2020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7/3/2020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7/3/2020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smtClean="0"/>
              <a:t>Welcome to the </a:t>
            </a:r>
            <a:br>
              <a:rPr lang="en-GB" dirty="0" smtClean="0"/>
            </a:br>
            <a:r>
              <a:rPr lang="en-GB" dirty="0" smtClean="0"/>
              <a:t>Upper </a:t>
            </a:r>
            <a:r>
              <a:rPr lang="en-GB" dirty="0"/>
              <a:t>J</a:t>
            </a:r>
            <a:r>
              <a:rPr lang="en-GB" dirty="0" smtClean="0"/>
              <a:t>uniors</a:t>
            </a:r>
            <a:br>
              <a:rPr lang="en-GB" dirty="0" smtClean="0"/>
            </a:br>
            <a:endParaRPr lang="en-GB" dirty="0"/>
          </a:p>
        </p:txBody>
      </p:sp>
      <p:sp>
        <p:nvSpPr>
          <p:cNvPr id="3" name="Subtitle 2"/>
          <p:cNvSpPr>
            <a:spLocks noGrp="1"/>
          </p:cNvSpPr>
          <p:nvPr>
            <p:ph type="subTitle" idx="1"/>
          </p:nvPr>
        </p:nvSpPr>
        <p:spPr/>
        <p:txBody>
          <a:bodyPr>
            <a:normAutofit/>
          </a:bodyPr>
          <a:lstStyle/>
          <a:p>
            <a:pPr algn="ctr"/>
            <a:r>
              <a:rPr lang="en-GB" sz="3600" b="1" dirty="0" smtClean="0"/>
              <a:t>ALL ABOUT YEAR 5</a:t>
            </a:r>
            <a:endParaRPr lang="en-GB" sz="3600" b="1"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5962" y="2574855"/>
            <a:ext cx="2493257" cy="3291429"/>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268" y="3191164"/>
            <a:ext cx="2481558" cy="2393482"/>
          </a:xfrm>
          <a:prstGeom prst="rect">
            <a:avLst/>
          </a:prstGeom>
        </p:spPr>
      </p:pic>
    </p:spTree>
    <p:extLst>
      <p:ext uri="{BB962C8B-B14F-4D97-AF65-F5344CB8AC3E}">
        <p14:creationId xmlns:p14="http://schemas.microsoft.com/office/powerpoint/2010/main" val="3526427642"/>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a:r>
            <a:br>
              <a:rPr lang="en-GB" dirty="0"/>
            </a:br>
            <a:endParaRPr lang="en-GB" dirty="0"/>
          </a:p>
        </p:txBody>
      </p:sp>
      <p:sp>
        <p:nvSpPr>
          <p:cNvPr id="3" name="Content Placeholder 2"/>
          <p:cNvSpPr>
            <a:spLocks noGrp="1"/>
          </p:cNvSpPr>
          <p:nvPr>
            <p:ph idx="1"/>
          </p:nvPr>
        </p:nvSpPr>
        <p:spPr/>
        <p:txBody>
          <a:bodyPr>
            <a:noAutofit/>
          </a:bodyPr>
          <a:lstStyle/>
          <a:p>
            <a:pPr algn="just"/>
            <a:r>
              <a:rPr lang="en-GB" sz="2400" dirty="0" smtClean="0"/>
              <a:t>Homework will be linked to our topic and you will be given a choice of different activities to complete over the half term. </a:t>
            </a:r>
            <a:r>
              <a:rPr lang="en-GB" sz="2400" dirty="0" smtClean="0"/>
              <a:t>This will be similar to how you did it in Year 4. </a:t>
            </a:r>
          </a:p>
          <a:p>
            <a:pPr algn="just"/>
            <a:r>
              <a:rPr lang="en-GB" sz="2400" dirty="0" smtClean="0"/>
              <a:t>We will continue to use Google Classroom so you can share your homework on there with me or bring it in to school. </a:t>
            </a:r>
            <a:endParaRPr lang="en-GB" sz="2400" dirty="0" smtClean="0"/>
          </a:p>
          <a:p>
            <a:pPr algn="just"/>
            <a:r>
              <a:rPr lang="en-GB" sz="2400" dirty="0" smtClean="0"/>
              <a:t>We </a:t>
            </a:r>
            <a:r>
              <a:rPr lang="en-GB" sz="2400" dirty="0" smtClean="0"/>
              <a:t>also asked that pupils work on multiplication tables each week as well as reading at home regularly. </a:t>
            </a:r>
          </a:p>
          <a:p>
            <a:pPr algn="just"/>
            <a:r>
              <a:rPr lang="en-GB" sz="2400" dirty="0" smtClean="0"/>
              <a:t>We do </a:t>
            </a:r>
            <a:r>
              <a:rPr lang="en-GB" sz="2400" b="1" u="sng" dirty="0" smtClean="0"/>
              <a:t>not</a:t>
            </a:r>
            <a:r>
              <a:rPr lang="en-GB" sz="2400" dirty="0" smtClean="0"/>
              <a:t> have weekly spelling tests in year 5. </a:t>
            </a:r>
            <a:r>
              <a:rPr lang="en-GB" sz="2400" dirty="0" smtClean="0"/>
              <a:t>Often </a:t>
            </a:r>
            <a:r>
              <a:rPr lang="en-GB" sz="2400" dirty="0"/>
              <a:t>children learn the words for the test and then still misspell them in their free writing. So in year </a:t>
            </a:r>
            <a:r>
              <a:rPr lang="en-GB" sz="2400" dirty="0" smtClean="0"/>
              <a:t>5 </a:t>
            </a:r>
            <a:r>
              <a:rPr lang="en-GB" sz="2400" dirty="0"/>
              <a:t>we have spelling lessons where we correct any errors from our free writing. </a:t>
            </a:r>
          </a:p>
          <a:p>
            <a:pPr algn="just"/>
            <a:endParaRPr lang="en-GB" sz="2400"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171" y="1123837"/>
            <a:ext cx="3132977" cy="1988663"/>
          </a:xfrm>
          <a:prstGeom prst="rect">
            <a:avLst/>
          </a:prstGeom>
        </p:spPr>
      </p:pic>
    </p:spTree>
    <p:extLst>
      <p:ext uri="{BB962C8B-B14F-4D97-AF65-F5344CB8AC3E}">
        <p14:creationId xmlns:p14="http://schemas.microsoft.com/office/powerpoint/2010/main" val="1396989042"/>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92154" y="809938"/>
            <a:ext cx="8181397" cy="5276963"/>
          </a:xfrm>
        </p:spPr>
        <p:txBody>
          <a:bodyPr>
            <a:normAutofit fontScale="90000"/>
          </a:bodyPr>
          <a:lstStyle/>
          <a:p>
            <a:r>
              <a:rPr lang="en-GB" dirty="0" smtClean="0">
                <a:solidFill>
                  <a:schemeClr val="tx2"/>
                </a:solidFill>
              </a:rPr>
              <a:t>There is an expectation that children will have a PE kit in school everyday. </a:t>
            </a:r>
            <a:br>
              <a:rPr lang="en-GB" dirty="0" smtClean="0">
                <a:solidFill>
                  <a:schemeClr val="tx2"/>
                </a:solidFill>
              </a:rPr>
            </a:br>
            <a:r>
              <a:rPr lang="en-GB" dirty="0" smtClean="0">
                <a:solidFill>
                  <a:schemeClr val="tx2"/>
                </a:solidFill>
              </a:rPr>
              <a:t/>
            </a:r>
            <a:br>
              <a:rPr lang="en-GB" dirty="0" smtClean="0">
                <a:solidFill>
                  <a:schemeClr val="tx2"/>
                </a:solidFill>
              </a:rPr>
            </a:br>
            <a:r>
              <a:rPr lang="en-GB" dirty="0" smtClean="0">
                <a:solidFill>
                  <a:schemeClr val="tx2"/>
                </a:solidFill>
              </a:rPr>
              <a:t>Regrettably if children forget their kit we are unable to call parents.</a:t>
            </a:r>
            <a:br>
              <a:rPr lang="en-GB" dirty="0" smtClean="0">
                <a:solidFill>
                  <a:schemeClr val="tx2"/>
                </a:solidFill>
              </a:rPr>
            </a:br>
            <a:r>
              <a:rPr lang="en-GB" dirty="0" smtClean="0">
                <a:solidFill>
                  <a:schemeClr val="tx2"/>
                </a:solidFill>
              </a:rPr>
              <a:t/>
            </a:r>
            <a:br>
              <a:rPr lang="en-GB" dirty="0" smtClean="0">
                <a:solidFill>
                  <a:schemeClr val="tx2"/>
                </a:solidFill>
              </a:rPr>
            </a:br>
            <a:r>
              <a:rPr lang="en-GB" dirty="0" smtClean="0">
                <a:solidFill>
                  <a:schemeClr val="tx2"/>
                </a:solidFill>
              </a:rPr>
              <a:t>We will be doing games outside during the first half term so need shorts, </a:t>
            </a:r>
            <a:r>
              <a:rPr lang="en-GB" dirty="0" smtClean="0">
                <a:solidFill>
                  <a:schemeClr val="tx2"/>
                </a:solidFill>
              </a:rPr>
              <a:t>t-shirt, </a:t>
            </a:r>
            <a:r>
              <a:rPr lang="en-GB" dirty="0">
                <a:solidFill>
                  <a:schemeClr val="tx2"/>
                </a:solidFill>
              </a:rPr>
              <a:t>jumper/fleece and </a:t>
            </a:r>
            <a:r>
              <a:rPr lang="en-GB" dirty="0" smtClean="0">
                <a:solidFill>
                  <a:schemeClr val="tx2"/>
                </a:solidFill>
              </a:rPr>
              <a:t>suitable outdoor footwear. </a:t>
            </a:r>
            <a:br>
              <a:rPr lang="en-GB" dirty="0" smtClean="0">
                <a:solidFill>
                  <a:schemeClr val="tx2"/>
                </a:solidFill>
              </a:rPr>
            </a:br>
            <a:r>
              <a:rPr lang="en-GB" dirty="0">
                <a:solidFill>
                  <a:schemeClr val="tx2"/>
                </a:solidFill>
              </a:rPr>
              <a:t/>
            </a:r>
            <a:br>
              <a:rPr lang="en-GB" dirty="0">
                <a:solidFill>
                  <a:schemeClr val="tx2"/>
                </a:solidFill>
              </a:rPr>
            </a:br>
            <a:endParaRPr lang="en-GB" dirty="0">
              <a:solidFill>
                <a:schemeClr val="tx2"/>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8551" y="1123837"/>
            <a:ext cx="3116217" cy="2286355"/>
          </a:xfrm>
        </p:spPr>
      </p:pic>
    </p:spTree>
    <p:extLst>
      <p:ext uri="{BB962C8B-B14F-4D97-AF65-F5344CB8AC3E}">
        <p14:creationId xmlns:p14="http://schemas.microsoft.com/office/powerpoint/2010/main" val="4266306435"/>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4000" b="1" dirty="0" smtClean="0"/>
              <a:t>Reading</a:t>
            </a:r>
            <a:br>
              <a:rPr lang="en-GB" sz="4000" b="1" dirty="0" smtClean="0"/>
            </a:br>
            <a:r>
              <a:rPr lang="en-GB" sz="4000" b="1" dirty="0"/>
              <a:t/>
            </a:r>
            <a:br>
              <a:rPr lang="en-GB" sz="4000" b="1" dirty="0"/>
            </a:br>
            <a:r>
              <a:rPr lang="en-GB" sz="4000" b="1" dirty="0" smtClean="0"/>
              <a:t/>
            </a:r>
            <a:br>
              <a:rPr lang="en-GB" sz="4000" b="1" dirty="0" smtClean="0"/>
            </a:br>
            <a:r>
              <a:rPr lang="en-GB" sz="4000" b="1" dirty="0"/>
              <a:t/>
            </a:r>
            <a:br>
              <a:rPr lang="en-GB" sz="4000" b="1" dirty="0"/>
            </a:br>
            <a:r>
              <a:rPr lang="en-GB" sz="4000" b="1" dirty="0" smtClean="0"/>
              <a:t/>
            </a:r>
            <a:br>
              <a:rPr lang="en-GB" sz="4000" b="1" dirty="0" smtClean="0"/>
            </a:br>
            <a:endParaRPr lang="en-GB" sz="4000"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008" y="2715904"/>
            <a:ext cx="2845304" cy="2135875"/>
          </a:xfrm>
        </p:spPr>
      </p:pic>
      <p:sp>
        <p:nvSpPr>
          <p:cNvPr id="5" name="Content Placeholder 2"/>
          <p:cNvSpPr txBox="1">
            <a:spLocks/>
          </p:cNvSpPr>
          <p:nvPr/>
        </p:nvSpPr>
        <p:spPr>
          <a:xfrm>
            <a:off x="3869268" y="864108"/>
            <a:ext cx="7315200" cy="5120640"/>
          </a:xfrm>
          <a:prstGeom prst="rect">
            <a:avLst/>
          </a:prstGeom>
        </p:spPr>
        <p:txBody>
          <a:bodyPr vert="horz" lIns="91440" tIns="45720" rIns="91440" bIns="45720" rtlCol="0" anchor="ct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algn="just"/>
            <a:r>
              <a:rPr lang="en-GB" sz="2400" dirty="0" smtClean="0"/>
              <a:t>In year 5 we do a reading task and a reading assessment with the teacher once every fortnight. </a:t>
            </a:r>
          </a:p>
          <a:p>
            <a:pPr algn="just"/>
            <a:r>
              <a:rPr lang="en-GB" sz="2400" dirty="0" smtClean="0"/>
              <a:t>We also have a free choice reading book </a:t>
            </a:r>
            <a:r>
              <a:rPr lang="en-GB" sz="2400" dirty="0" smtClean="0"/>
              <a:t>for </a:t>
            </a:r>
            <a:r>
              <a:rPr lang="en-GB" sz="2400" dirty="0" smtClean="0"/>
              <a:t>when we have time for silent reading. This can be a book from school or home. </a:t>
            </a:r>
          </a:p>
          <a:p>
            <a:pPr algn="just"/>
            <a:r>
              <a:rPr lang="en-GB" sz="2400" dirty="0"/>
              <a:t>O</a:t>
            </a:r>
            <a:r>
              <a:rPr lang="en-GB" sz="2400" dirty="0" smtClean="0"/>
              <a:t>ur class reader for the Autumn term is Street Child, which is a text set in Victorian times. </a:t>
            </a:r>
          </a:p>
          <a:p>
            <a:pPr algn="just"/>
            <a:r>
              <a:rPr lang="en-GB" sz="2400" dirty="0" smtClean="0"/>
              <a:t>We still expect children to continue to read books of their own choice at home. Please encourage your child to record this in the reading log in their homework book.</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26868" y="5322628"/>
            <a:ext cx="1937378" cy="1535372"/>
          </a:xfrm>
          <a:prstGeom prst="rect">
            <a:avLst/>
          </a:prstGeom>
        </p:spPr>
      </p:pic>
    </p:spTree>
    <p:extLst>
      <p:ext uri="{BB962C8B-B14F-4D97-AF65-F5344CB8AC3E}">
        <p14:creationId xmlns:p14="http://schemas.microsoft.com/office/powerpoint/2010/main" val="3586485019"/>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Topics</a:t>
            </a:r>
            <a:br>
              <a:rPr lang="en-GB" b="1" dirty="0" smtClean="0"/>
            </a:br>
            <a:r>
              <a:rPr lang="en-GB" b="1" dirty="0"/>
              <a:t/>
            </a:r>
            <a:br>
              <a:rPr lang="en-GB" b="1" dirty="0"/>
            </a:br>
            <a:r>
              <a:rPr lang="en-GB" b="1" dirty="0" smtClean="0"/>
              <a:t/>
            </a:r>
            <a:br>
              <a:rPr lang="en-GB" b="1" dirty="0" smtClean="0"/>
            </a:br>
            <a:r>
              <a:rPr lang="en-GB" b="1" dirty="0"/>
              <a:t/>
            </a:r>
            <a:br>
              <a:rPr lang="en-GB" b="1" dirty="0"/>
            </a:br>
            <a:r>
              <a:rPr lang="en-GB" b="1" dirty="0" smtClean="0"/>
              <a:t/>
            </a:r>
            <a:br>
              <a:rPr lang="en-GB" b="1" dirty="0" smtClean="0"/>
            </a:br>
            <a:r>
              <a:rPr lang="en-GB" b="1" dirty="0"/>
              <a:t/>
            </a:r>
            <a:br>
              <a:rPr lang="en-GB" b="1" dirty="0"/>
            </a:br>
            <a:endParaRPr lang="en-GB"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4946" y="2562794"/>
            <a:ext cx="2423427" cy="2732538"/>
          </a:xfrm>
        </p:spPr>
      </p:pic>
      <p:sp>
        <p:nvSpPr>
          <p:cNvPr id="5" name="Content Placeholder 2"/>
          <p:cNvSpPr txBox="1">
            <a:spLocks/>
          </p:cNvSpPr>
          <p:nvPr/>
        </p:nvSpPr>
        <p:spPr>
          <a:xfrm>
            <a:off x="3869268" y="864108"/>
            <a:ext cx="7315200" cy="5120640"/>
          </a:xfrm>
          <a:prstGeom prst="rect">
            <a:avLst/>
          </a:prstGeom>
        </p:spPr>
        <p:txBody>
          <a:bodyPr vert="horz" lIns="91440" tIns="45720" rIns="91440" bIns="45720" rtlCol="0" anchor="ct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lgn="just">
              <a:buNone/>
            </a:pPr>
            <a:r>
              <a:rPr lang="en-GB" sz="2400" dirty="0" smtClean="0"/>
              <a:t>In the Autumn term our main topic is the Victorians. The children will be given more responsibility in deciding their learning outcomes in line with the new curriculum for Wales in 2022. </a:t>
            </a:r>
            <a:r>
              <a:rPr lang="en-GB" sz="2400" dirty="0" smtClean="0"/>
              <a:t>I want you to have an input in to what we learn in school so get your thinking caps on! </a:t>
            </a:r>
            <a:r>
              <a:rPr lang="en-GB" sz="2400" dirty="0" smtClean="0"/>
              <a:t>You might even want to do some research about the Victorians over the summer holidays. </a:t>
            </a:r>
            <a:endParaRPr lang="en-GB" sz="2400" dirty="0" smtClean="0"/>
          </a:p>
          <a:p>
            <a:pPr marL="0" indent="0" algn="just">
              <a:buNone/>
            </a:pPr>
            <a:r>
              <a:rPr lang="en-GB" sz="2400" dirty="0" smtClean="0"/>
              <a:t>In language we will be doing story writing and recount work. </a:t>
            </a:r>
          </a:p>
          <a:p>
            <a:pPr marL="0" indent="0" algn="just">
              <a:buNone/>
            </a:pPr>
            <a:r>
              <a:rPr lang="en-GB" sz="2400" dirty="0" smtClean="0"/>
              <a:t>We will be doing a project in Design Technology about making bread. </a:t>
            </a:r>
          </a:p>
          <a:p>
            <a:pPr marL="0" indent="0" algn="just">
              <a:buNone/>
            </a:pPr>
            <a:r>
              <a:rPr lang="en-GB" sz="2400" dirty="0" smtClean="0"/>
              <a:t>In art we will be studying the work of William Morris.</a:t>
            </a:r>
          </a:p>
          <a:p>
            <a:pPr marL="0" indent="0" algn="just">
              <a:buNone/>
            </a:pPr>
            <a:r>
              <a:rPr lang="en-GB" sz="2400" dirty="0" smtClean="0"/>
              <a:t>We will be learning how to use a spreadsheet in ICT and will be using our numeracy skills to track and budget money. </a:t>
            </a:r>
          </a:p>
        </p:txBody>
      </p:sp>
    </p:spTree>
    <p:extLst>
      <p:ext uri="{BB962C8B-B14F-4D97-AF65-F5344CB8AC3E}">
        <p14:creationId xmlns:p14="http://schemas.microsoft.com/office/powerpoint/2010/main" val="3141814311"/>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Class Trips</a:t>
            </a: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83484" y="2658817"/>
            <a:ext cx="1886352" cy="1974382"/>
          </a:xfrm>
        </p:spPr>
      </p:pic>
      <p:sp>
        <p:nvSpPr>
          <p:cNvPr id="5" name="Content Placeholder 2"/>
          <p:cNvSpPr txBox="1">
            <a:spLocks/>
          </p:cNvSpPr>
          <p:nvPr/>
        </p:nvSpPr>
        <p:spPr>
          <a:xfrm>
            <a:off x="3869268" y="864108"/>
            <a:ext cx="7315200" cy="5120640"/>
          </a:xfrm>
          <a:prstGeom prst="rect">
            <a:avLst/>
          </a:prstGeom>
        </p:spPr>
        <p:txBody>
          <a:bodyPr vert="horz" lIns="91440" tIns="45720" rIns="91440" bIns="45720" rtlCol="0" anchor="ct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r>
              <a:rPr lang="en-GB" sz="2400" dirty="0"/>
              <a:t>These are the trips that we usually do in Year </a:t>
            </a:r>
            <a:r>
              <a:rPr lang="en-GB" sz="2400" dirty="0" smtClean="0"/>
              <a:t>5 </a:t>
            </a:r>
            <a:r>
              <a:rPr lang="en-GB" sz="2400" dirty="0"/>
              <a:t>but due to the COVID-19 pandemic I am unsure as to whether they will be able to go ahead</a:t>
            </a:r>
            <a:r>
              <a:rPr lang="en-GB" sz="2400" dirty="0" smtClean="0"/>
              <a:t>:</a:t>
            </a:r>
            <a:endParaRPr lang="en-GB" sz="2400" dirty="0"/>
          </a:p>
          <a:p>
            <a:pPr marL="0" indent="0">
              <a:buNone/>
            </a:pPr>
            <a:r>
              <a:rPr lang="en-GB" sz="2400" u="sng" dirty="0"/>
              <a:t>Autumn term </a:t>
            </a:r>
          </a:p>
          <a:p>
            <a:r>
              <a:rPr lang="en-GB" sz="2400" dirty="0" err="1"/>
              <a:t>Blists</a:t>
            </a:r>
            <a:r>
              <a:rPr lang="en-GB" sz="2400" dirty="0"/>
              <a:t> Hill Victorian Museum, </a:t>
            </a:r>
            <a:r>
              <a:rPr lang="en-GB" sz="2400" dirty="0" smtClean="0"/>
              <a:t>Telford</a:t>
            </a:r>
            <a:endParaRPr lang="en-GB" sz="2400" dirty="0"/>
          </a:p>
          <a:p>
            <a:pPr marL="0" indent="0">
              <a:buNone/>
            </a:pPr>
            <a:r>
              <a:rPr lang="en-GB" sz="2400" u="sng" dirty="0"/>
              <a:t>Spring term</a:t>
            </a:r>
          </a:p>
          <a:p>
            <a:r>
              <a:rPr lang="en-GB" sz="2400" dirty="0" err="1"/>
              <a:t>Glan</a:t>
            </a:r>
            <a:r>
              <a:rPr lang="en-GB" sz="2400" dirty="0"/>
              <a:t> </a:t>
            </a:r>
            <a:r>
              <a:rPr lang="en-GB" sz="2400" dirty="0" err="1"/>
              <a:t>Llyn</a:t>
            </a:r>
            <a:r>
              <a:rPr lang="en-GB" sz="2400" dirty="0"/>
              <a:t> 3 day residential visit </a:t>
            </a:r>
          </a:p>
          <a:p>
            <a:pPr marL="0" indent="0">
              <a:buNone/>
            </a:pPr>
            <a:r>
              <a:rPr lang="en-GB" sz="2400" dirty="0"/>
              <a:t>I am hopeful that we will be able to eventually go </a:t>
            </a:r>
            <a:r>
              <a:rPr lang="en-GB" sz="2400" dirty="0" smtClean="0"/>
              <a:t>on at least one trip even </a:t>
            </a:r>
            <a:r>
              <a:rPr lang="en-GB" sz="2400" dirty="0"/>
              <a:t>if it is much later in the year. I will let you know when I have any information regarding any of the trips.</a:t>
            </a:r>
          </a:p>
          <a:p>
            <a:pPr marL="0" indent="0">
              <a:buNone/>
            </a:pPr>
            <a:endParaRPr lang="en-GB" sz="2400" dirty="0"/>
          </a:p>
        </p:txBody>
      </p:sp>
    </p:spTree>
    <p:extLst>
      <p:ext uri="{BB962C8B-B14F-4D97-AF65-F5344CB8AC3E}">
        <p14:creationId xmlns:p14="http://schemas.microsoft.com/office/powerpoint/2010/main" val="2352094712"/>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timing>
    <p:tnLst>
      <p:par>
        <p:cTn id="1" dur="indefinite" restart="never" nodeType="tmRoot"/>
      </p:par>
    </p:tnLst>
  </p:timing>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192</TotalTime>
  <Words>472</Words>
  <Application>Microsoft Office PowerPoint</Application>
  <PresentationFormat>Widescreen</PresentationFormat>
  <Paragraphs>26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Corbel</vt:lpstr>
      <vt:lpstr>Wingdings 2</vt:lpstr>
      <vt:lpstr>Frame</vt:lpstr>
      <vt:lpstr>Welcome to the  Upper Juniors </vt:lpstr>
      <vt:lpstr> </vt:lpstr>
      <vt:lpstr>There is an expectation that children will have a PE kit in school everyday.   Regrettably if children forget their kit we are unable to call parents.  We will be doing games outside during the first half term so need shorts, t-shirt, jumper/fleece and suitable outdoor footwear.   </vt:lpstr>
      <vt:lpstr>Reading     </vt:lpstr>
      <vt:lpstr>Topics      </vt:lpstr>
      <vt:lpstr>Class Trips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Upper Juniors</dc:title>
  <dc:creator>rebecca payne</dc:creator>
  <cp:lastModifiedBy>rebecca payne</cp:lastModifiedBy>
  <cp:revision>24</cp:revision>
  <cp:lastPrinted>2016-09-05T19:44:51Z</cp:lastPrinted>
  <dcterms:created xsi:type="dcterms:W3CDTF">2016-09-05T18:47:29Z</dcterms:created>
  <dcterms:modified xsi:type="dcterms:W3CDTF">2020-07-03T11:13:57Z</dcterms:modified>
</cp:coreProperties>
</file>