
<file path=[Content_Types].xml><?xml version="1.0" encoding="utf-8"?>
<Types xmlns="http://schemas.openxmlformats.org/package/2006/content-types">
  <Default Extension="png" ContentType="image/png"/>
  <Default Extension="MOV" ContentType="video/quicktime"/>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40" r:id="rId1"/>
  </p:sldMasterIdLst>
  <p:handoutMasterIdLst>
    <p:handoutMasterId r:id="rId11"/>
  </p:handoutMasterIdLst>
  <p:sldIdLst>
    <p:sldId id="256" r:id="rId2"/>
    <p:sldId id="257" r:id="rId3"/>
    <p:sldId id="258" r:id="rId4"/>
    <p:sldId id="259" r:id="rId5"/>
    <p:sldId id="261" r:id="rId6"/>
    <p:sldId id="260" r:id="rId7"/>
    <p:sldId id="262" r:id="rId8"/>
    <p:sldId id="263" r:id="rId9"/>
    <p:sldId id="264" r:id="rId10"/>
  </p:sldIdLst>
  <p:sldSz cx="12192000" cy="6858000"/>
  <p:notesSz cx="6797675" cy="9926638"/>
  <p:defaultTextStyle>
    <a:defPPr>
      <a:defRPr lang="en-US"/>
    </a:defPPr>
    <a:lvl1pPr algn="l" defTabSz="457200" rtl="0" fontAlgn="base">
      <a:spcBef>
        <a:spcPct val="0"/>
      </a:spcBef>
      <a:spcAft>
        <a:spcPct val="0"/>
      </a:spcAft>
      <a:defRPr kern="1200">
        <a:solidFill>
          <a:schemeClr val="tx1"/>
        </a:solidFill>
        <a:latin typeface="Arial" charset="0"/>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mn-cs"/>
      </a:defRPr>
    </a:lvl2pPr>
    <a:lvl3pPr marL="914400" algn="l" defTabSz="457200" rtl="0" fontAlgn="base">
      <a:spcBef>
        <a:spcPct val="0"/>
      </a:spcBef>
      <a:spcAft>
        <a:spcPct val="0"/>
      </a:spcAft>
      <a:defRPr kern="1200">
        <a:solidFill>
          <a:schemeClr val="tx1"/>
        </a:solidFill>
        <a:latin typeface="Arial" charset="0"/>
        <a:ea typeface="+mn-ea"/>
        <a:cs typeface="+mn-cs"/>
      </a:defRPr>
    </a:lvl3pPr>
    <a:lvl4pPr marL="1371600" algn="l" defTabSz="457200" rtl="0" fontAlgn="base">
      <a:spcBef>
        <a:spcPct val="0"/>
      </a:spcBef>
      <a:spcAft>
        <a:spcPct val="0"/>
      </a:spcAft>
      <a:defRPr kern="1200">
        <a:solidFill>
          <a:schemeClr val="tx1"/>
        </a:solidFill>
        <a:latin typeface="Arial" charset="0"/>
        <a:ea typeface="+mn-ea"/>
        <a:cs typeface="+mn-cs"/>
      </a:defRPr>
    </a:lvl4pPr>
    <a:lvl5pPr marL="1828800" algn="l" defTabSz="457200"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2868" autoAdjust="0"/>
    <p:restoredTop sz="94660"/>
  </p:normalViewPr>
  <p:slideViewPr>
    <p:cSldViewPr snapToGrid="0">
      <p:cViewPr varScale="1">
        <p:scale>
          <a:sx n="73" d="100"/>
          <a:sy n="73" d="100"/>
        </p:scale>
        <p:origin x="300" y="7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0" y="0"/>
            <a:ext cx="2946400" cy="498475"/>
          </a:xfrm>
          <a:prstGeom prst="rect">
            <a:avLst/>
          </a:prstGeom>
          <a:noFill/>
          <a:ln w="9525">
            <a:noFill/>
            <a:miter lim="800000"/>
            <a:headEnd/>
            <a:tailEnd/>
          </a:ln>
        </p:spPr>
        <p:txBody>
          <a:bodyPr vert="horz" wrap="square" lIns="95561" tIns="47781" rIns="95561" bIns="47781" numCol="1" anchor="t" anchorCtr="0" compatLnSpc="1">
            <a:prstTxWarp prst="textNoShape">
              <a:avLst/>
            </a:prstTxWarp>
          </a:bodyPr>
          <a:lstStyle>
            <a:lvl1pPr defTabSz="452438">
              <a:defRPr sz="1300">
                <a:latin typeface="Calibri" pitchFamily="34" charset="0"/>
              </a:defRPr>
            </a:lvl1pPr>
          </a:lstStyle>
          <a:p>
            <a:endParaRPr lang="en-GB"/>
          </a:p>
        </p:txBody>
      </p:sp>
      <p:sp>
        <p:nvSpPr>
          <p:cNvPr id="3" name="Date Placeholder 2"/>
          <p:cNvSpPr>
            <a:spLocks noGrp="1"/>
          </p:cNvSpPr>
          <p:nvPr>
            <p:ph type="dt" sz="quarter" idx="1"/>
          </p:nvPr>
        </p:nvSpPr>
        <p:spPr bwMode="auto">
          <a:xfrm>
            <a:off x="3849688" y="0"/>
            <a:ext cx="2946400" cy="498475"/>
          </a:xfrm>
          <a:prstGeom prst="rect">
            <a:avLst/>
          </a:prstGeom>
          <a:noFill/>
          <a:ln w="9525">
            <a:noFill/>
            <a:miter lim="800000"/>
            <a:headEnd/>
            <a:tailEnd/>
          </a:ln>
        </p:spPr>
        <p:txBody>
          <a:bodyPr vert="horz" wrap="square" lIns="95561" tIns="47781" rIns="95561" bIns="47781" numCol="1" anchor="t" anchorCtr="0" compatLnSpc="1">
            <a:prstTxWarp prst="textNoShape">
              <a:avLst/>
            </a:prstTxWarp>
          </a:bodyPr>
          <a:lstStyle>
            <a:lvl1pPr algn="r" defTabSz="452438">
              <a:defRPr sz="1300">
                <a:latin typeface="Calibri" pitchFamily="34" charset="0"/>
              </a:defRPr>
            </a:lvl1pPr>
          </a:lstStyle>
          <a:p>
            <a:fld id="{A9EDA80C-84AF-4B7A-9510-243C7C3D4FFF}" type="datetimeFigureOut">
              <a:rPr lang="en-GB"/>
              <a:pPr/>
              <a:t>01/07/2020</a:t>
            </a:fld>
            <a:endParaRPr lang="en-GB"/>
          </a:p>
        </p:txBody>
      </p:sp>
      <p:sp>
        <p:nvSpPr>
          <p:cNvPr id="4" name="Footer Placeholder 3"/>
          <p:cNvSpPr>
            <a:spLocks noGrp="1"/>
          </p:cNvSpPr>
          <p:nvPr>
            <p:ph type="ftr" sz="quarter" idx="2"/>
          </p:nvPr>
        </p:nvSpPr>
        <p:spPr bwMode="auto">
          <a:xfrm>
            <a:off x="0" y="9428163"/>
            <a:ext cx="2946400" cy="498475"/>
          </a:xfrm>
          <a:prstGeom prst="rect">
            <a:avLst/>
          </a:prstGeom>
          <a:noFill/>
          <a:ln w="9525">
            <a:noFill/>
            <a:miter lim="800000"/>
            <a:headEnd/>
            <a:tailEnd/>
          </a:ln>
        </p:spPr>
        <p:txBody>
          <a:bodyPr vert="horz" wrap="square" lIns="95561" tIns="47781" rIns="95561" bIns="47781" numCol="1" anchor="b" anchorCtr="0" compatLnSpc="1">
            <a:prstTxWarp prst="textNoShape">
              <a:avLst/>
            </a:prstTxWarp>
          </a:bodyPr>
          <a:lstStyle>
            <a:lvl1pPr defTabSz="452438">
              <a:defRPr sz="1300">
                <a:latin typeface="Calibri" pitchFamily="34" charset="0"/>
              </a:defRPr>
            </a:lvl1pPr>
          </a:lstStyle>
          <a:p>
            <a:endParaRPr lang="en-GB"/>
          </a:p>
        </p:txBody>
      </p:sp>
      <p:sp>
        <p:nvSpPr>
          <p:cNvPr id="5" name="Slide Number Placeholder 4"/>
          <p:cNvSpPr>
            <a:spLocks noGrp="1"/>
          </p:cNvSpPr>
          <p:nvPr>
            <p:ph type="sldNum" sz="quarter" idx="3"/>
          </p:nvPr>
        </p:nvSpPr>
        <p:spPr bwMode="auto">
          <a:xfrm>
            <a:off x="3849688" y="9428163"/>
            <a:ext cx="2946400" cy="498475"/>
          </a:xfrm>
          <a:prstGeom prst="rect">
            <a:avLst/>
          </a:prstGeom>
          <a:noFill/>
          <a:ln w="9525">
            <a:noFill/>
            <a:miter lim="800000"/>
            <a:headEnd/>
            <a:tailEnd/>
          </a:ln>
        </p:spPr>
        <p:txBody>
          <a:bodyPr vert="horz" wrap="square" lIns="95561" tIns="47781" rIns="95561" bIns="47781" numCol="1" anchor="b" anchorCtr="0" compatLnSpc="1">
            <a:prstTxWarp prst="textNoShape">
              <a:avLst/>
            </a:prstTxWarp>
          </a:bodyPr>
          <a:lstStyle>
            <a:lvl1pPr algn="r" defTabSz="452438">
              <a:defRPr sz="1300">
                <a:latin typeface="Calibri" pitchFamily="34" charset="0"/>
              </a:defRPr>
            </a:lvl1pPr>
          </a:lstStyle>
          <a:p>
            <a:fld id="{B79E030B-68F5-48A0-A552-A69642F48290}" type="slidenum">
              <a:rPr lang="en-GB"/>
              <a:pPr/>
              <a:t>‹#›</a:t>
            </a:fld>
            <a:endParaRPr lang="en-GB"/>
          </a:p>
        </p:txBody>
      </p:sp>
    </p:spTree>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6"/>
          <p:cNvSpPr/>
          <p:nvPr/>
        </p:nvSpPr>
        <p:spPr>
          <a:xfrm>
            <a:off x="0" y="762000"/>
            <a:ext cx="9142413" cy="533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7"/>
          <p:cNvSpPr/>
          <p:nvPr/>
        </p:nvSpPr>
        <p:spPr>
          <a:xfrm>
            <a:off x="9271000" y="762000"/>
            <a:ext cx="2924175" cy="5334000"/>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lstStyle>
            <a:lvl1pPr algn="l">
              <a:defRPr sz="5900" spc="-100" baseline="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6" name="Date Placeholder 3"/>
          <p:cNvSpPr>
            <a:spLocks noGrp="1"/>
          </p:cNvSpPr>
          <p:nvPr>
            <p:ph type="dt" sz="half" idx="10"/>
          </p:nvPr>
        </p:nvSpPr>
        <p:spPr/>
        <p:txBody>
          <a:bodyPr/>
          <a:lstStyle>
            <a:lvl1pPr>
              <a:defRPr/>
            </a:lvl1pPr>
          </a:lstStyle>
          <a:p>
            <a:pPr>
              <a:defRPr/>
            </a:pPr>
            <a:fld id="{66EC51C0-4CB0-4B14-AB7C-786D6C87F8A0}" type="datetimeFigureOut">
              <a:rPr lang="en-US"/>
              <a:pPr>
                <a:defRPr/>
              </a:pPr>
              <a:t>7/1/2020</a:t>
            </a:fld>
            <a:endParaRPr lang="en-US"/>
          </a:p>
        </p:txBody>
      </p:sp>
      <p:sp>
        <p:nvSpPr>
          <p:cNvPr id="7" name="Footer Placeholder 4"/>
          <p:cNvSpPr>
            <a:spLocks noGrp="1"/>
          </p:cNvSpPr>
          <p:nvPr>
            <p:ph type="ftr" sz="quarter" idx="11"/>
          </p:nvPr>
        </p:nvSpPr>
        <p:spPr/>
        <p:txBody>
          <a:bodyPr/>
          <a:lstStyle>
            <a:lvl1pPr>
              <a:defRPr/>
            </a:lvl1pPr>
          </a:lstStyle>
          <a:p>
            <a:pPr>
              <a:defRPr/>
            </a:pPr>
            <a:endParaRPr lang="en-US"/>
          </a:p>
        </p:txBody>
      </p:sp>
      <p:sp>
        <p:nvSpPr>
          <p:cNvPr id="8" name="Slide Number Placeholder 5"/>
          <p:cNvSpPr>
            <a:spLocks noGrp="1"/>
          </p:cNvSpPr>
          <p:nvPr>
            <p:ph type="sldNum" sz="quarter" idx="12"/>
          </p:nvPr>
        </p:nvSpPr>
        <p:spPr/>
        <p:txBody>
          <a:bodyPr/>
          <a:lstStyle>
            <a:lvl1pPr>
              <a:defRPr/>
            </a:lvl1pPr>
          </a:lstStyle>
          <a:p>
            <a:pPr>
              <a:defRPr/>
            </a:pPr>
            <a:fld id="{90A8F15C-6D31-41B2-82F3-94B7759ADF13}" type="slidenum">
              <a:rPr lang="en-US"/>
              <a:pPr>
                <a:defRPr/>
              </a:pPr>
              <a:t>‹#›</a:t>
            </a:fld>
            <a:endParaRPr lang="en-US"/>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6426A3CB-0E22-43DB-9AE5-11D985F8DBC7}" type="datetimeFigureOut">
              <a:rPr lang="en-US"/>
              <a:pPr>
                <a:defRPr/>
              </a:pPr>
              <a:t>7/1/2020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A799678-0716-474E-B4DA-AC68B00FAE8A}" type="slidenum">
              <a:rPr lang="en-US"/>
              <a:pPr>
                <a:defRPr/>
              </a:pPr>
              <a:t>‹#›</a:t>
            </a:fld>
            <a:endParaRPr lang="en-US"/>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BEEA83E7-7F20-4720-8837-AF2C49CDE132}" type="datetimeFigureOut">
              <a:rPr lang="en-US"/>
              <a:pPr>
                <a:defRPr/>
              </a:pPr>
              <a:t>7/1/2020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96DAB66-EE72-4E82-881B-CAEF87E062FB}" type="slidenum">
              <a:rPr lang="en-US"/>
              <a:pPr>
                <a:defRPr/>
              </a:pPr>
              <a:t>‹#›</a:t>
            </a:fld>
            <a:endParaRPr lang="en-US"/>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7690C0D5-1E35-4CC2-BDAD-EC2D98464695}" type="datetimeFigureOut">
              <a:rPr lang="en-US"/>
              <a:pPr>
                <a:defRPr/>
              </a:pPr>
              <a:t>7/1/2020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CAE81F4-A7DC-4A42-983A-8DF93443536B}" type="slidenum">
              <a:rPr lang="en-US"/>
              <a:pPr>
                <a:defRPr/>
              </a:pPr>
              <a:t>‹#›</a:t>
            </a:fld>
            <a:endParaRPr lang="en-US"/>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lstStyle>
            <a:lvl1pPr>
              <a:defRPr sz="5900" b="0" spc="-100" baseline="0">
                <a:solidFill>
                  <a:schemeClr val="tx1">
                    <a:lumMod val="65000"/>
                    <a:lumOff val="3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600B3F3D-4D11-4204-B4C7-844A2F76772F}" type="datetimeFigureOut">
              <a:rPr lang="en-US"/>
              <a:pPr>
                <a:defRPr/>
              </a:pPr>
              <a:t>7/1/2020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3E43826-F1EF-42CA-87AE-BD42D5AFC4DD}" type="slidenum">
              <a:rPr lang="en-US"/>
              <a:pPr>
                <a:defRPr/>
              </a:pPr>
              <a:t>‹#›</a:t>
            </a:fld>
            <a:endParaRPr lang="en-US"/>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3"/>
          <p:cNvSpPr>
            <a:spLocks noGrp="1"/>
          </p:cNvSpPr>
          <p:nvPr>
            <p:ph type="dt" sz="half" idx="10"/>
          </p:nvPr>
        </p:nvSpPr>
        <p:spPr/>
        <p:txBody>
          <a:bodyPr/>
          <a:lstStyle>
            <a:lvl1pPr>
              <a:defRPr/>
            </a:lvl1pPr>
          </a:lstStyle>
          <a:p>
            <a:pPr>
              <a:defRPr/>
            </a:pPr>
            <a:fld id="{FB227FE6-549B-422D-A886-20FCB902B5FC}" type="datetimeFigureOut">
              <a:rPr lang="en-US"/>
              <a:pPr>
                <a:defRPr/>
              </a:pPr>
              <a:t>7/1/2020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0501308-A124-4AFE-B92D-CAEE1B62B144}" type="slidenum">
              <a:rPr lang="en-US"/>
              <a:pPr>
                <a:defRPr/>
              </a:pPr>
              <a:t>‹#›</a:t>
            </a:fld>
            <a:endParaRPr lang="en-US"/>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0"/>
          </p:nvPr>
        </p:nvSpPr>
        <p:spPr/>
        <p:txBody>
          <a:bodyPr/>
          <a:lstStyle>
            <a:lvl1pPr>
              <a:defRPr/>
            </a:lvl1pPr>
          </a:lstStyle>
          <a:p>
            <a:pPr>
              <a:defRPr/>
            </a:pPr>
            <a:fld id="{2147B40E-335B-44F1-8022-8C1318026EB6}" type="datetimeFigureOut">
              <a:rPr lang="en-US"/>
              <a:pPr>
                <a:defRPr/>
              </a:pPr>
              <a:t>7/1/2020</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F9398211-C264-4A69-8D6C-0F35C268392B}" type="slidenum">
              <a:rPr lang="en-US"/>
              <a:pPr>
                <a:defRPr/>
              </a:pPr>
              <a:t>‹#›</a:t>
            </a:fld>
            <a:endParaRPr lang="en-US"/>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a:defRPr/>
            </a:pPr>
            <a:fld id="{55B05E14-CC65-4E39-AC20-7D9C9F5DEC2A}" type="datetimeFigureOut">
              <a:rPr lang="en-US"/>
              <a:pPr>
                <a:defRPr/>
              </a:pPr>
              <a:t>7/1/2020</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32C751F9-8FF0-433A-8F02-FCF4A86F6CFC}" type="slidenum">
              <a:rPr lang="en-US"/>
              <a:pPr>
                <a:defRPr/>
              </a:pPr>
              <a:t>‹#›</a:t>
            </a:fld>
            <a:endParaRPr lang="en-US"/>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4"/>
          <p:cNvSpPr>
            <a:spLocks noGrp="1"/>
          </p:cNvSpPr>
          <p:nvPr>
            <p:ph type="dt" sz="half" idx="10"/>
          </p:nvPr>
        </p:nvSpPr>
        <p:spPr/>
        <p:txBody>
          <a:bodyPr/>
          <a:lstStyle>
            <a:lvl1pPr>
              <a:defRPr/>
            </a:lvl1pPr>
          </a:lstStyle>
          <a:p>
            <a:pPr>
              <a:defRPr/>
            </a:pPr>
            <a:fld id="{0D0C3DF5-81FB-4D4E-B4CB-188F2688CB80}" type="datetimeFigureOut">
              <a:rPr lang="en-US"/>
              <a:pPr>
                <a:defRPr/>
              </a:pPr>
              <a:t>7/1/2020</a:t>
            </a:fld>
            <a:endParaRPr lang="en-US"/>
          </a:p>
        </p:txBody>
      </p:sp>
      <p:sp>
        <p:nvSpPr>
          <p:cNvPr id="3" name="Footer Placeholder 5"/>
          <p:cNvSpPr>
            <a:spLocks noGrp="1"/>
          </p:cNvSpPr>
          <p:nvPr>
            <p:ph type="ftr" sz="quarter" idx="11"/>
          </p:nvPr>
        </p:nvSpPr>
        <p:spPr/>
        <p:txBody>
          <a:bodyPr/>
          <a:lstStyle>
            <a:lvl1pPr>
              <a:defRPr/>
            </a:lvl1pPr>
          </a:lstStyle>
          <a:p>
            <a:pPr>
              <a:defRPr/>
            </a:pPr>
            <a:endParaRPr lang="en-US"/>
          </a:p>
        </p:txBody>
      </p:sp>
      <p:sp>
        <p:nvSpPr>
          <p:cNvPr id="4" name="Slide Number Placeholder 6"/>
          <p:cNvSpPr>
            <a:spLocks noGrp="1"/>
          </p:cNvSpPr>
          <p:nvPr>
            <p:ph type="sldNum" sz="quarter" idx="12"/>
          </p:nvPr>
        </p:nvSpPr>
        <p:spPr/>
        <p:txBody>
          <a:bodyPr/>
          <a:lstStyle>
            <a:lvl1pPr>
              <a:defRPr/>
            </a:lvl1pPr>
          </a:lstStyle>
          <a:p>
            <a:pPr>
              <a:defRPr/>
            </a:pPr>
            <a:fld id="{056DF36C-5E31-439B-AB47-A2F486D4CAF9}" type="slidenum">
              <a:rPr lang="en-US"/>
              <a:pPr>
                <a:defRPr/>
              </a:pPr>
              <a:t>‹#›</a:t>
            </a:fld>
            <a:endParaRPr lang="en-US"/>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lstStyle>
            <a:lvl1pPr>
              <a:defRPr sz="3200" b="0" baseline="0"/>
            </a:lvl1pPr>
          </a:lstStyle>
          <a:p>
            <a:r>
              <a:rPr lang="en-US" smtClean="0"/>
              <a:t>Click to edit Master title style</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E74B2381-FEC9-43D2-9370-4F7509F8A0C9}" type="datetimeFigureOut">
              <a:rPr lang="en-US"/>
              <a:pPr>
                <a:defRPr/>
              </a:pPr>
              <a:t>7/1/2020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C1D7BA5-4A6C-4357-8993-FD00F3EF8DA5}" type="slidenum">
              <a:rPr lang="en-US"/>
              <a:pPr>
                <a:defRPr/>
              </a:pPr>
              <a:t>‹#›</a:t>
            </a:fld>
            <a:endParaRPr lang="en-US"/>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lstStyle>
            <a:lvl1pPr>
              <a:defRPr sz="32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rtlCol="0" anchor="t">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7"/>
          <p:cNvSpPr>
            <a:spLocks noGrp="1"/>
          </p:cNvSpPr>
          <p:nvPr>
            <p:ph type="dt" sz="half" idx="10"/>
          </p:nvPr>
        </p:nvSpPr>
        <p:spPr/>
        <p:txBody>
          <a:bodyPr/>
          <a:lstStyle>
            <a:lvl1pPr>
              <a:defRPr/>
            </a:lvl1pPr>
          </a:lstStyle>
          <a:p>
            <a:pPr>
              <a:defRPr/>
            </a:pPr>
            <a:fld id="{F1FDC5AF-8BAD-4271-BCB3-3123BF398D1B}" type="datetimeFigureOut">
              <a:rPr lang="en-US"/>
              <a:pPr>
                <a:defRPr/>
              </a:pPr>
              <a:t>7/1/2020</a:t>
            </a:fld>
            <a:endParaRPr lang="en-US"/>
          </a:p>
        </p:txBody>
      </p:sp>
      <p:sp>
        <p:nvSpPr>
          <p:cNvPr id="6" name="Footer Placeholder 8"/>
          <p:cNvSpPr>
            <a:spLocks noGrp="1"/>
          </p:cNvSpPr>
          <p:nvPr>
            <p:ph type="ftr" sz="quarter" idx="11"/>
          </p:nvPr>
        </p:nvSpPr>
        <p:spPr>
          <a:xfrm>
            <a:off x="3498850" y="6356350"/>
            <a:ext cx="5911850" cy="365125"/>
          </a:xfrm>
        </p:spPr>
        <p:txBody>
          <a:bodyPr/>
          <a:lstStyle>
            <a:lvl1pPr>
              <a:defRPr/>
            </a:lvl1pPr>
          </a:lstStyle>
          <a:p>
            <a:pPr>
              <a:defRPr/>
            </a:pPr>
            <a:endParaRPr lang="en-US"/>
          </a:p>
        </p:txBody>
      </p:sp>
      <p:sp>
        <p:nvSpPr>
          <p:cNvPr id="7" name="Slide Number Placeholder 9"/>
          <p:cNvSpPr>
            <a:spLocks noGrp="1"/>
          </p:cNvSpPr>
          <p:nvPr>
            <p:ph type="sldNum" sz="quarter" idx="12"/>
          </p:nvPr>
        </p:nvSpPr>
        <p:spPr/>
        <p:txBody>
          <a:bodyPr/>
          <a:lstStyle>
            <a:lvl1pPr>
              <a:defRPr/>
            </a:lvl1pPr>
          </a:lstStyle>
          <a:p>
            <a:pPr>
              <a:defRPr/>
            </a:pPr>
            <a:fld id="{C0B438B1-9C3B-466C-9D2D-DCC783C393B8}" type="slidenum">
              <a:rPr lang="en-US"/>
              <a:pPr>
                <a:defRPr/>
              </a:pPr>
              <a:t>‹#›</a:t>
            </a:fld>
            <a:endParaRPr lang="en-US"/>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758825"/>
            <a:ext cx="3443288" cy="53308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413" y="1123950"/>
            <a:ext cx="2947987" cy="4600575"/>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8" name="Rectangle 37"/>
          <p:cNvSpPr/>
          <p:nvPr/>
        </p:nvSpPr>
        <p:spPr>
          <a:xfrm>
            <a:off x="11815763" y="758825"/>
            <a:ext cx="384175" cy="5330825"/>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29" name="Text Placeholder 2"/>
          <p:cNvSpPr>
            <a:spLocks noGrp="1"/>
          </p:cNvSpPr>
          <p:nvPr>
            <p:ph type="body" idx="1"/>
          </p:nvPr>
        </p:nvSpPr>
        <p:spPr bwMode="auto">
          <a:xfrm>
            <a:off x="3868738" y="863600"/>
            <a:ext cx="7315200" cy="512127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261938" y="6356350"/>
            <a:ext cx="2743200" cy="365125"/>
          </a:xfrm>
          <a:prstGeom prst="rect">
            <a:avLst/>
          </a:prstGeom>
        </p:spPr>
        <p:txBody>
          <a:bodyPr vert="horz" lIns="91440" tIns="45720" rIns="91440" bIns="45720" rtlCol="0" anchor="ctr"/>
          <a:lstStyle>
            <a:lvl1pPr algn="l" fontAlgn="auto">
              <a:spcBef>
                <a:spcPts val="0"/>
              </a:spcBef>
              <a:spcAft>
                <a:spcPts val="0"/>
              </a:spcAft>
              <a:defRPr sz="1100">
                <a:solidFill>
                  <a:schemeClr val="tx1">
                    <a:lumMod val="50000"/>
                    <a:lumOff val="50000"/>
                  </a:schemeClr>
                </a:solidFill>
                <a:latin typeface="+mn-lt"/>
              </a:defRPr>
            </a:lvl1pPr>
          </a:lstStyle>
          <a:p>
            <a:pPr>
              <a:defRPr/>
            </a:pPr>
            <a:fld id="{D8B56F9E-94B4-4998-BDC2-F535AEE1E8B6}" type="datetimeFigureOut">
              <a:rPr lang="en-US"/>
              <a:pPr>
                <a:defRPr/>
              </a:pPr>
              <a:t>7/1/2020</a:t>
            </a:fld>
            <a:endParaRPr lang="en-US"/>
          </a:p>
        </p:txBody>
      </p:sp>
      <p:sp>
        <p:nvSpPr>
          <p:cNvPr id="5" name="Footer Placeholder 4"/>
          <p:cNvSpPr>
            <a:spLocks noGrp="1"/>
          </p:cNvSpPr>
          <p:nvPr>
            <p:ph type="ftr" sz="quarter" idx="3"/>
          </p:nvPr>
        </p:nvSpPr>
        <p:spPr>
          <a:xfrm>
            <a:off x="3868738" y="6356350"/>
            <a:ext cx="5911850" cy="365125"/>
          </a:xfrm>
          <a:prstGeom prst="rect">
            <a:avLst/>
          </a:prstGeom>
        </p:spPr>
        <p:txBody>
          <a:bodyPr vert="horz" lIns="91440" tIns="45720" rIns="91440" bIns="45720" rtlCol="0" anchor="ctr"/>
          <a:lstStyle>
            <a:lvl1pPr algn="l" fontAlgn="auto">
              <a:spcBef>
                <a:spcPts val="0"/>
              </a:spcBef>
              <a:spcAft>
                <a:spcPts val="0"/>
              </a:spcAft>
              <a:defRPr sz="1100">
                <a:solidFill>
                  <a:schemeClr val="tx1">
                    <a:lumMod val="50000"/>
                    <a:lumOff val="50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10634663" y="6356350"/>
            <a:ext cx="1530350" cy="365125"/>
          </a:xfrm>
          <a:prstGeom prst="rect">
            <a:avLst/>
          </a:prstGeom>
        </p:spPr>
        <p:txBody>
          <a:bodyPr vert="horz" lIns="91440" tIns="45720" rIns="91440" bIns="45720" rtlCol="0" anchor="ctr"/>
          <a:lstStyle>
            <a:lvl1pPr algn="r" fontAlgn="auto">
              <a:spcBef>
                <a:spcPts val="0"/>
              </a:spcBef>
              <a:spcAft>
                <a:spcPts val="0"/>
              </a:spcAft>
              <a:defRPr sz="1200" b="1">
                <a:solidFill>
                  <a:schemeClr val="accent1"/>
                </a:solidFill>
                <a:latin typeface="+mn-lt"/>
              </a:defRPr>
            </a:lvl1pPr>
          </a:lstStyle>
          <a:p>
            <a:pPr>
              <a:defRPr/>
            </a:pPr>
            <a:fld id="{2F2364E0-8A20-4433-9308-1BC4A7CED0C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52" r:id="rId1"/>
    <p:sldLayoutId id="2147483851" r:id="rId2"/>
    <p:sldLayoutId id="2147483850" r:id="rId3"/>
    <p:sldLayoutId id="2147483849" r:id="rId4"/>
    <p:sldLayoutId id="2147483848" r:id="rId5"/>
    <p:sldLayoutId id="2147483847" r:id="rId6"/>
    <p:sldLayoutId id="2147483853" r:id="rId7"/>
    <p:sldLayoutId id="2147483846" r:id="rId8"/>
    <p:sldLayoutId id="2147483854" r:id="rId9"/>
    <p:sldLayoutId id="2147483845" r:id="rId10"/>
    <p:sldLayoutId id="2147483844" r:id="rId11"/>
  </p:sldLayoutIdLst>
  <mc:AlternateContent xmlns:mc="http://schemas.openxmlformats.org/markup-compatibility/2006">
    <mc:Choice xmlns:p14="http://schemas.microsoft.com/office/powerpoint/2010/main" Requires="p14">
      <p:transition p14:dur="0"/>
    </mc:Choice>
    <mc:Fallback>
      <p:transition/>
    </mc:Fallback>
  </mc:AlternateContent>
  <p:hf sldNum="0" hdr="0" ftr="0" dt="0"/>
  <p:txStyles>
    <p:titleStyle>
      <a:lvl1pPr algn="l" rtl="0" eaLnBrk="0" fontAlgn="base" hangingPunct="0">
        <a:lnSpc>
          <a:spcPct val="90000"/>
        </a:lnSpc>
        <a:spcBef>
          <a:spcPct val="0"/>
        </a:spcBef>
        <a:spcAft>
          <a:spcPct val="0"/>
        </a:spcAft>
        <a:defRPr sz="3600" kern="1200" spc="-60">
          <a:solidFill>
            <a:srgbClr val="FFFFFF"/>
          </a:solidFill>
          <a:latin typeface="+mj-lt"/>
          <a:ea typeface="+mj-ea"/>
          <a:cs typeface="+mj-cs"/>
        </a:defRPr>
      </a:lvl1pPr>
      <a:lvl2pPr algn="l" rtl="0" eaLnBrk="0" fontAlgn="base" hangingPunct="0">
        <a:lnSpc>
          <a:spcPct val="90000"/>
        </a:lnSpc>
        <a:spcBef>
          <a:spcPct val="0"/>
        </a:spcBef>
        <a:spcAft>
          <a:spcPct val="0"/>
        </a:spcAft>
        <a:defRPr sz="3600">
          <a:solidFill>
            <a:srgbClr val="FFFFFF"/>
          </a:solidFill>
          <a:latin typeface="Corbel" pitchFamily="34" charset="0"/>
        </a:defRPr>
      </a:lvl2pPr>
      <a:lvl3pPr algn="l" rtl="0" eaLnBrk="0" fontAlgn="base" hangingPunct="0">
        <a:lnSpc>
          <a:spcPct val="90000"/>
        </a:lnSpc>
        <a:spcBef>
          <a:spcPct val="0"/>
        </a:spcBef>
        <a:spcAft>
          <a:spcPct val="0"/>
        </a:spcAft>
        <a:defRPr sz="3600">
          <a:solidFill>
            <a:srgbClr val="FFFFFF"/>
          </a:solidFill>
          <a:latin typeface="Corbel" pitchFamily="34" charset="0"/>
        </a:defRPr>
      </a:lvl3pPr>
      <a:lvl4pPr algn="l" rtl="0" eaLnBrk="0" fontAlgn="base" hangingPunct="0">
        <a:lnSpc>
          <a:spcPct val="90000"/>
        </a:lnSpc>
        <a:spcBef>
          <a:spcPct val="0"/>
        </a:spcBef>
        <a:spcAft>
          <a:spcPct val="0"/>
        </a:spcAft>
        <a:defRPr sz="3600">
          <a:solidFill>
            <a:srgbClr val="FFFFFF"/>
          </a:solidFill>
          <a:latin typeface="Corbel" pitchFamily="34" charset="0"/>
        </a:defRPr>
      </a:lvl4pPr>
      <a:lvl5pPr algn="l" rtl="0" eaLnBrk="0" fontAlgn="base" hangingPunct="0">
        <a:lnSpc>
          <a:spcPct val="90000"/>
        </a:lnSpc>
        <a:spcBef>
          <a:spcPct val="0"/>
        </a:spcBef>
        <a:spcAft>
          <a:spcPct val="0"/>
        </a:spcAft>
        <a:defRPr sz="3600">
          <a:solidFill>
            <a:srgbClr val="FFFFFF"/>
          </a:solidFill>
          <a:latin typeface="Corbel" pitchFamily="34" charset="0"/>
        </a:defRPr>
      </a:lvl5pPr>
      <a:lvl6pPr marL="457200" algn="l" rtl="0" fontAlgn="base">
        <a:lnSpc>
          <a:spcPct val="90000"/>
        </a:lnSpc>
        <a:spcBef>
          <a:spcPct val="0"/>
        </a:spcBef>
        <a:spcAft>
          <a:spcPct val="0"/>
        </a:spcAft>
        <a:defRPr sz="3600">
          <a:solidFill>
            <a:srgbClr val="FFFFFF"/>
          </a:solidFill>
          <a:latin typeface="Corbel" pitchFamily="34" charset="0"/>
        </a:defRPr>
      </a:lvl6pPr>
      <a:lvl7pPr marL="914400" algn="l" rtl="0" fontAlgn="base">
        <a:lnSpc>
          <a:spcPct val="90000"/>
        </a:lnSpc>
        <a:spcBef>
          <a:spcPct val="0"/>
        </a:spcBef>
        <a:spcAft>
          <a:spcPct val="0"/>
        </a:spcAft>
        <a:defRPr sz="3600">
          <a:solidFill>
            <a:srgbClr val="FFFFFF"/>
          </a:solidFill>
          <a:latin typeface="Corbel" pitchFamily="34" charset="0"/>
        </a:defRPr>
      </a:lvl7pPr>
      <a:lvl8pPr marL="1371600" algn="l" rtl="0" fontAlgn="base">
        <a:lnSpc>
          <a:spcPct val="90000"/>
        </a:lnSpc>
        <a:spcBef>
          <a:spcPct val="0"/>
        </a:spcBef>
        <a:spcAft>
          <a:spcPct val="0"/>
        </a:spcAft>
        <a:defRPr sz="3600">
          <a:solidFill>
            <a:srgbClr val="FFFFFF"/>
          </a:solidFill>
          <a:latin typeface="Corbel" pitchFamily="34" charset="0"/>
        </a:defRPr>
      </a:lvl8pPr>
      <a:lvl9pPr marL="1828800" algn="l" rtl="0" fontAlgn="base">
        <a:lnSpc>
          <a:spcPct val="90000"/>
        </a:lnSpc>
        <a:spcBef>
          <a:spcPct val="0"/>
        </a:spcBef>
        <a:spcAft>
          <a:spcPct val="0"/>
        </a:spcAft>
        <a:defRPr sz="3600">
          <a:solidFill>
            <a:srgbClr val="FFFFFF"/>
          </a:solidFill>
          <a:latin typeface="Corbel" pitchFamily="34" charset="0"/>
        </a:defRPr>
      </a:lvl9pPr>
    </p:titleStyle>
    <p:bodyStyle>
      <a:lvl1pPr marL="182563" indent="-182563" algn="l" rtl="0" eaLnBrk="0" fontAlgn="base" hangingPunct="0">
        <a:lnSpc>
          <a:spcPct val="90000"/>
        </a:lnSpc>
        <a:spcBef>
          <a:spcPts val="1200"/>
        </a:spcBef>
        <a:spcAft>
          <a:spcPct val="0"/>
        </a:spcAft>
        <a:buClr>
          <a:schemeClr val="accent1"/>
        </a:buClr>
        <a:buFont typeface="Wingdings 2" pitchFamily="18" charset="2"/>
        <a:buChar char=""/>
        <a:defRPr sz="2000" kern="1200">
          <a:solidFill>
            <a:srgbClr val="595959"/>
          </a:solidFill>
          <a:latin typeface="+mn-lt"/>
          <a:ea typeface="+mn-ea"/>
          <a:cs typeface="+mn-cs"/>
        </a:defRPr>
      </a:lvl1pPr>
      <a:lvl2pPr marL="685800" indent="-182563" algn="l" rtl="0" eaLnBrk="0" fontAlgn="base" hangingPunct="0">
        <a:lnSpc>
          <a:spcPct val="90000"/>
        </a:lnSpc>
        <a:spcBef>
          <a:spcPts val="250"/>
        </a:spcBef>
        <a:spcAft>
          <a:spcPts val="250"/>
        </a:spcAft>
        <a:buClr>
          <a:schemeClr val="accent1"/>
        </a:buClr>
        <a:buFont typeface="Wingdings 2" pitchFamily="18" charset="2"/>
        <a:buChar char=""/>
        <a:defRPr kern="1200">
          <a:solidFill>
            <a:srgbClr val="595959"/>
          </a:solidFill>
          <a:latin typeface="+mn-lt"/>
          <a:ea typeface="+mn-ea"/>
          <a:cs typeface="+mn-cs"/>
        </a:defRPr>
      </a:lvl2pPr>
      <a:lvl3pPr marL="1143000" indent="-182563" algn="l" rtl="0" eaLnBrk="0" fontAlgn="base" hangingPunct="0">
        <a:lnSpc>
          <a:spcPct val="90000"/>
        </a:lnSpc>
        <a:spcBef>
          <a:spcPts val="250"/>
        </a:spcBef>
        <a:spcAft>
          <a:spcPts val="250"/>
        </a:spcAft>
        <a:buClr>
          <a:schemeClr val="accent1"/>
        </a:buClr>
        <a:buFont typeface="Wingdings 2" pitchFamily="18" charset="2"/>
        <a:buChar char=""/>
        <a:defRPr sz="1600" kern="1200">
          <a:solidFill>
            <a:srgbClr val="595959"/>
          </a:solidFill>
          <a:latin typeface="+mn-lt"/>
          <a:ea typeface="+mn-ea"/>
          <a:cs typeface="+mn-cs"/>
        </a:defRPr>
      </a:lvl3pPr>
      <a:lvl4pPr marL="1600200" indent="-182563" algn="l" rtl="0" eaLnBrk="0" fontAlgn="base" hangingPunct="0">
        <a:lnSpc>
          <a:spcPct val="90000"/>
        </a:lnSpc>
        <a:spcBef>
          <a:spcPts val="250"/>
        </a:spcBef>
        <a:spcAft>
          <a:spcPts val="250"/>
        </a:spcAft>
        <a:buClr>
          <a:schemeClr val="accent1"/>
        </a:buClr>
        <a:buFont typeface="Wingdings 2" pitchFamily="18" charset="2"/>
        <a:buChar char=""/>
        <a:defRPr sz="1400" kern="1200">
          <a:solidFill>
            <a:srgbClr val="595959"/>
          </a:solidFill>
          <a:latin typeface="+mn-lt"/>
          <a:ea typeface="+mn-ea"/>
          <a:cs typeface="+mn-cs"/>
        </a:defRPr>
      </a:lvl4pPr>
      <a:lvl5pPr marL="2057400" indent="-182563" algn="l" rtl="0" eaLnBrk="0" fontAlgn="base" hangingPunct="0">
        <a:lnSpc>
          <a:spcPct val="90000"/>
        </a:lnSpc>
        <a:spcBef>
          <a:spcPts val="250"/>
        </a:spcBef>
        <a:spcAft>
          <a:spcPts val="250"/>
        </a:spcAft>
        <a:buClr>
          <a:schemeClr val="accent1"/>
        </a:buClr>
        <a:buFont typeface="Wingdings 2" pitchFamily="18" charset="2"/>
        <a:buChar char=""/>
        <a:defRPr sz="1400" kern="1200">
          <a:solidFill>
            <a:srgbClr val="595959"/>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gi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www.bbc.co.uk/education" TargetMode="External"/><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hyperlink" Target="http://www.mathszone.co.uk/" TargetMode="External"/><Relationship Id="rId5" Type="http://schemas.openxmlformats.org/officeDocument/2006/relationships/hyperlink" Target="http://www.topmarks.co.uk/" TargetMode="External"/><Relationship Id="rId4" Type="http://schemas.openxmlformats.org/officeDocument/2006/relationships/hyperlink" Target="http://www.woodlands-junior.kent.sch.uk/"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69975" y="1298575"/>
            <a:ext cx="7315200" cy="3254375"/>
          </a:xfrm>
        </p:spPr>
        <p:txBody>
          <a:bodyPr/>
          <a:lstStyle/>
          <a:p>
            <a:pPr algn="ctr" eaLnBrk="1" fontAlgn="auto" hangingPunct="1">
              <a:spcAft>
                <a:spcPts val="0"/>
              </a:spcAft>
              <a:defRPr/>
            </a:pPr>
            <a:r>
              <a:rPr lang="en-GB" dirty="0" smtClean="0"/>
              <a:t>Welcome to the </a:t>
            </a:r>
            <a:br>
              <a:rPr lang="en-GB" dirty="0" smtClean="0"/>
            </a:br>
            <a:r>
              <a:rPr lang="en-GB" dirty="0" smtClean="0"/>
              <a:t>Upper </a:t>
            </a:r>
            <a:r>
              <a:rPr lang="en-GB" dirty="0"/>
              <a:t>J</a:t>
            </a:r>
            <a:r>
              <a:rPr lang="en-GB" dirty="0" smtClean="0"/>
              <a:t>uniors</a:t>
            </a:r>
            <a:br>
              <a:rPr lang="en-GB" dirty="0" smtClean="0"/>
            </a:br>
            <a:endParaRPr lang="en-GB" dirty="0"/>
          </a:p>
        </p:txBody>
      </p:sp>
      <p:sp>
        <p:nvSpPr>
          <p:cNvPr id="3" name="Subtitle 2"/>
          <p:cNvSpPr>
            <a:spLocks noGrp="1"/>
          </p:cNvSpPr>
          <p:nvPr>
            <p:ph type="subTitle" idx="1"/>
          </p:nvPr>
        </p:nvSpPr>
        <p:spPr>
          <a:xfrm>
            <a:off x="1100138" y="4670425"/>
            <a:ext cx="7315200" cy="914400"/>
          </a:xfrm>
        </p:spPr>
        <p:txBody>
          <a:bodyPr/>
          <a:lstStyle/>
          <a:p>
            <a:pPr algn="ctr" eaLnBrk="1" hangingPunct="1"/>
            <a:r>
              <a:rPr lang="en-GB" sz="3600" b="1" smtClean="0">
                <a:solidFill>
                  <a:srgbClr val="D9F1F6"/>
                </a:solidFill>
              </a:rPr>
              <a:t>ALL ABOUT YEAR 6</a:t>
            </a:r>
          </a:p>
        </p:txBody>
      </p:sp>
      <p:pic>
        <p:nvPicPr>
          <p:cNvPr id="14339" name="Picture 6"/>
          <p:cNvPicPr>
            <a:picLocks noChangeAspect="1"/>
          </p:cNvPicPr>
          <p:nvPr/>
        </p:nvPicPr>
        <p:blipFill>
          <a:blip r:embed="rId4"/>
          <a:srcRect/>
          <a:stretch>
            <a:fillRect/>
          </a:stretch>
        </p:blipFill>
        <p:spPr bwMode="auto">
          <a:xfrm>
            <a:off x="9475788" y="2574925"/>
            <a:ext cx="2493962" cy="3290888"/>
          </a:xfrm>
          <a:prstGeom prst="rect">
            <a:avLst/>
          </a:prstGeom>
          <a:noFill/>
          <a:ln w="9525">
            <a:noFill/>
            <a:miter lim="800000"/>
            <a:headEnd/>
            <a:tailEnd/>
          </a:ln>
        </p:spPr>
      </p:pic>
      <p:pic>
        <p:nvPicPr>
          <p:cNvPr id="14340" name="Picture 7"/>
          <p:cNvPicPr>
            <a:picLocks noChangeAspect="1"/>
          </p:cNvPicPr>
          <p:nvPr/>
        </p:nvPicPr>
        <p:blipFill>
          <a:blip r:embed="rId5"/>
          <a:srcRect/>
          <a:stretch>
            <a:fillRect/>
          </a:stretch>
        </p:blipFill>
        <p:spPr bwMode="auto">
          <a:xfrm>
            <a:off x="39688" y="3190875"/>
            <a:ext cx="2481262" cy="2393950"/>
          </a:xfrm>
          <a:prstGeom prst="rect">
            <a:avLst/>
          </a:prstGeom>
          <a:noFill/>
          <a:ln w="9525">
            <a:noFill/>
            <a:miter lim="800000"/>
            <a:headEnd/>
            <a:tailEnd/>
          </a:ln>
        </p:spPr>
      </p:pic>
      <p:pic>
        <p:nvPicPr>
          <p:cNvPr id="4" name="Video for Year 5 Transi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9330350" y="715463"/>
            <a:ext cx="2784838" cy="5371828"/>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GB" dirty="0"/>
              <a:t/>
            </a:r>
            <a:br>
              <a:rPr lang="en-GB" dirty="0"/>
            </a:br>
            <a:endParaRPr lang="en-GB" dirty="0"/>
          </a:p>
        </p:txBody>
      </p:sp>
      <p:sp>
        <p:nvSpPr>
          <p:cNvPr id="3" name="Content Placeholder 2"/>
          <p:cNvSpPr>
            <a:spLocks noGrp="1"/>
          </p:cNvSpPr>
          <p:nvPr>
            <p:ph idx="1"/>
          </p:nvPr>
        </p:nvSpPr>
        <p:spPr>
          <a:xfrm>
            <a:off x="3788229" y="1018902"/>
            <a:ext cx="7395709" cy="4965973"/>
          </a:xfrm>
        </p:spPr>
        <p:txBody>
          <a:bodyPr>
            <a:noAutofit/>
          </a:bodyPr>
          <a:lstStyle/>
          <a:p>
            <a:pPr algn="just" eaLnBrk="1" hangingPunct="1"/>
            <a:r>
              <a:rPr lang="en-GB" sz="2400" dirty="0" smtClean="0"/>
              <a:t>At the start of term you will be given a grid with lots of different homework activities that you can choose from. You can return them to me when you have done them. This is the same as you have been doing in Year 5.</a:t>
            </a:r>
            <a:endParaRPr lang="en-GB" sz="2400" dirty="0" smtClean="0"/>
          </a:p>
          <a:p>
            <a:pPr algn="just" eaLnBrk="1" hangingPunct="1"/>
            <a:r>
              <a:rPr lang="en-GB" sz="2400" dirty="0" smtClean="0"/>
              <a:t> We will still be using Google Classroom so you can bring them into school or upload them onto our Google Classroom.</a:t>
            </a:r>
            <a:endParaRPr lang="en-GB" sz="2400" dirty="0" smtClean="0"/>
          </a:p>
          <a:p>
            <a:pPr algn="just" eaLnBrk="1" hangingPunct="1"/>
            <a:r>
              <a:rPr lang="en-GB" sz="2400" dirty="0" smtClean="0"/>
              <a:t>We are also asked to work on our times-tables each week as well as reading at home regularly. </a:t>
            </a:r>
          </a:p>
          <a:p>
            <a:pPr algn="just" eaLnBrk="1" hangingPunct="1"/>
            <a:r>
              <a:rPr lang="en-GB" sz="2400" dirty="0" smtClean="0"/>
              <a:t>We do </a:t>
            </a:r>
            <a:r>
              <a:rPr lang="en-GB" sz="2400" b="1" u="sng" dirty="0" smtClean="0"/>
              <a:t>not</a:t>
            </a:r>
            <a:r>
              <a:rPr lang="en-GB" sz="2400" dirty="0" smtClean="0"/>
              <a:t> have weekly spelling tests in year 6. </a:t>
            </a:r>
          </a:p>
          <a:p>
            <a:pPr algn="just" eaLnBrk="1" hangingPunct="1"/>
            <a:r>
              <a:rPr lang="en-GB" sz="2400" dirty="0" smtClean="0"/>
              <a:t>Often children learn the words for the test and then still misspell them in their free writing. So in year 6 we have spelling lessons where we correct any errors from our free writing. </a:t>
            </a:r>
          </a:p>
        </p:txBody>
      </p:sp>
      <p:pic>
        <p:nvPicPr>
          <p:cNvPr id="15363" name="Picture 3"/>
          <p:cNvPicPr>
            <a:picLocks noChangeAspect="1"/>
          </p:cNvPicPr>
          <p:nvPr/>
        </p:nvPicPr>
        <p:blipFill>
          <a:blip r:embed="rId2"/>
          <a:srcRect/>
          <a:stretch>
            <a:fillRect/>
          </a:stretch>
        </p:blipFill>
        <p:spPr bwMode="auto">
          <a:xfrm>
            <a:off x="160338" y="1123950"/>
            <a:ext cx="3132137" cy="1989138"/>
          </a:xfrm>
          <a:prstGeom prst="rect">
            <a:avLst/>
          </a:prstGeom>
          <a:noFill/>
          <a:ln w="9525">
            <a:noFill/>
            <a:miter lim="800000"/>
            <a:headEnd/>
            <a:tailEnd/>
          </a:ln>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92525" y="809625"/>
            <a:ext cx="8180388" cy="5276850"/>
          </a:xfrm>
        </p:spPr>
        <p:txBody>
          <a:bodyPr wrap="square" numCol="1" anchorCtr="0" compatLnSpc="1">
            <a:prstTxWarp prst="textNoShape">
              <a:avLst/>
            </a:prstTxWarp>
          </a:bodyPr>
          <a:lstStyle/>
          <a:p>
            <a:pPr eaLnBrk="1" hangingPunct="1"/>
            <a:r>
              <a:rPr lang="en-GB" dirty="0" smtClean="0">
                <a:solidFill>
                  <a:schemeClr val="tx2"/>
                </a:solidFill>
              </a:rPr>
              <a:t>Our P.E. days are Wednesday and Friday. </a:t>
            </a:r>
            <a:br>
              <a:rPr lang="en-GB" dirty="0" smtClean="0">
                <a:solidFill>
                  <a:schemeClr val="tx2"/>
                </a:solidFill>
              </a:rPr>
            </a:br>
            <a:r>
              <a:rPr lang="en-GB" dirty="0" smtClean="0">
                <a:solidFill>
                  <a:schemeClr val="tx2"/>
                </a:solidFill>
              </a:rPr>
              <a:t/>
            </a:r>
            <a:br>
              <a:rPr lang="en-GB" dirty="0" smtClean="0">
                <a:solidFill>
                  <a:schemeClr val="tx2"/>
                </a:solidFill>
              </a:rPr>
            </a:br>
            <a:r>
              <a:rPr lang="en-GB" dirty="0" smtClean="0">
                <a:solidFill>
                  <a:schemeClr val="tx2"/>
                </a:solidFill>
              </a:rPr>
              <a:t>We will be doing games outside up until half term so your child will need shorts, t-shirt, jumper/fleece and suitable outdoor footwear. </a:t>
            </a:r>
            <a:br>
              <a:rPr lang="en-GB" dirty="0" smtClean="0">
                <a:solidFill>
                  <a:schemeClr val="tx2"/>
                </a:solidFill>
              </a:rPr>
            </a:br>
            <a:r>
              <a:rPr lang="en-GB" dirty="0" smtClean="0">
                <a:solidFill>
                  <a:schemeClr val="tx2"/>
                </a:solidFill>
              </a:rPr>
              <a:t/>
            </a:r>
            <a:br>
              <a:rPr lang="en-GB" dirty="0" smtClean="0">
                <a:solidFill>
                  <a:schemeClr val="tx2"/>
                </a:solidFill>
              </a:rPr>
            </a:br>
            <a:endParaRPr lang="en-GB" dirty="0" smtClean="0">
              <a:solidFill>
                <a:schemeClr val="tx2"/>
              </a:solidFill>
            </a:endParaRPr>
          </a:p>
        </p:txBody>
      </p:sp>
      <p:pic>
        <p:nvPicPr>
          <p:cNvPr id="16386" name="Content Placeholder 3"/>
          <p:cNvPicPr>
            <a:picLocks noGrp="1" noChangeAspect="1"/>
          </p:cNvPicPr>
          <p:nvPr>
            <p:ph idx="1"/>
          </p:nvPr>
        </p:nvPicPr>
        <p:blipFill>
          <a:blip r:embed="rId2"/>
          <a:srcRect/>
          <a:stretch>
            <a:fillRect/>
          </a:stretch>
        </p:blipFill>
        <p:spPr>
          <a:xfrm>
            <a:off x="168275" y="1123950"/>
            <a:ext cx="3116263" cy="2286000"/>
          </a:xfrm>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eaLnBrk="1" fontAlgn="auto" hangingPunct="1">
              <a:spcAft>
                <a:spcPts val="0"/>
              </a:spcAft>
              <a:defRPr/>
            </a:pPr>
            <a:r>
              <a:rPr lang="en-GB" sz="4000" b="1" dirty="0" smtClean="0"/>
              <a:t>Reading</a:t>
            </a:r>
            <a:br>
              <a:rPr lang="en-GB" sz="4000" b="1" dirty="0" smtClean="0"/>
            </a:br>
            <a:r>
              <a:rPr lang="en-GB" sz="4000" b="1" dirty="0"/>
              <a:t/>
            </a:r>
            <a:br>
              <a:rPr lang="en-GB" sz="4000" b="1" dirty="0"/>
            </a:br>
            <a:r>
              <a:rPr lang="en-GB" sz="4000" b="1" dirty="0" smtClean="0"/>
              <a:t/>
            </a:r>
            <a:br>
              <a:rPr lang="en-GB" sz="4000" b="1" dirty="0" smtClean="0"/>
            </a:br>
            <a:r>
              <a:rPr lang="en-GB" sz="4000" b="1" dirty="0"/>
              <a:t/>
            </a:r>
            <a:br>
              <a:rPr lang="en-GB" sz="4000" b="1" dirty="0"/>
            </a:br>
            <a:r>
              <a:rPr lang="en-GB" sz="4000" b="1" dirty="0" smtClean="0"/>
              <a:t/>
            </a:r>
            <a:br>
              <a:rPr lang="en-GB" sz="4000" b="1" dirty="0" smtClean="0"/>
            </a:br>
            <a:endParaRPr lang="en-GB" sz="4000" b="1" dirty="0"/>
          </a:p>
        </p:txBody>
      </p:sp>
      <p:pic>
        <p:nvPicPr>
          <p:cNvPr id="17410" name="Content Placeholder 3"/>
          <p:cNvPicPr>
            <a:picLocks noGrp="1" noChangeAspect="1"/>
          </p:cNvPicPr>
          <p:nvPr>
            <p:ph idx="1"/>
          </p:nvPr>
        </p:nvPicPr>
        <p:blipFill>
          <a:blip r:embed="rId2"/>
          <a:srcRect/>
          <a:stretch>
            <a:fillRect/>
          </a:stretch>
        </p:blipFill>
        <p:spPr>
          <a:xfrm>
            <a:off x="304800" y="2716213"/>
            <a:ext cx="2844800" cy="2135187"/>
          </a:xfrm>
        </p:spPr>
      </p:pic>
      <p:sp>
        <p:nvSpPr>
          <p:cNvPr id="17411" name="Content Placeholder 2"/>
          <p:cNvSpPr txBox="1">
            <a:spLocks/>
          </p:cNvSpPr>
          <p:nvPr/>
        </p:nvSpPr>
        <p:spPr bwMode="auto">
          <a:xfrm>
            <a:off x="3868738" y="863600"/>
            <a:ext cx="7315200" cy="5121275"/>
          </a:xfrm>
          <a:prstGeom prst="rect">
            <a:avLst/>
          </a:prstGeom>
          <a:noFill/>
          <a:ln w="9525">
            <a:noFill/>
            <a:miter lim="800000"/>
            <a:headEnd/>
            <a:tailEnd/>
          </a:ln>
        </p:spPr>
        <p:txBody>
          <a:bodyPr anchor="ctr"/>
          <a:lstStyle/>
          <a:p>
            <a:pPr marL="182563" indent="-182563" algn="just" defTabSz="914400">
              <a:lnSpc>
                <a:spcPct val="90000"/>
              </a:lnSpc>
              <a:spcBef>
                <a:spcPts val="1200"/>
              </a:spcBef>
              <a:buClr>
                <a:schemeClr val="accent1"/>
              </a:buClr>
              <a:buFont typeface="Wingdings 2" pitchFamily="18" charset="2"/>
              <a:buChar char=""/>
            </a:pPr>
            <a:r>
              <a:rPr lang="en-GB" sz="2400" dirty="0">
                <a:solidFill>
                  <a:srgbClr val="595959"/>
                </a:solidFill>
                <a:latin typeface="Corbel" pitchFamily="34" charset="0"/>
              </a:rPr>
              <a:t>In year 6 we do a reading task and a reading assessment with the teacher once every fortnight. </a:t>
            </a:r>
          </a:p>
          <a:p>
            <a:pPr marL="182563" indent="-182563" algn="just" defTabSz="914400">
              <a:lnSpc>
                <a:spcPct val="90000"/>
              </a:lnSpc>
              <a:spcBef>
                <a:spcPts val="1200"/>
              </a:spcBef>
              <a:buClr>
                <a:schemeClr val="accent1"/>
              </a:buClr>
              <a:buFont typeface="Wingdings 2" pitchFamily="18" charset="2"/>
              <a:buChar char=""/>
            </a:pPr>
            <a:r>
              <a:rPr lang="en-GB" sz="2400" dirty="0">
                <a:solidFill>
                  <a:srgbClr val="595959"/>
                </a:solidFill>
                <a:latin typeface="Corbel" pitchFamily="34" charset="0"/>
              </a:rPr>
              <a:t>We also have a free choice reading book which we keep in our tray for when we have time for silent reading. This can be a book from school or home. </a:t>
            </a:r>
          </a:p>
          <a:p>
            <a:pPr marL="182563" indent="-182563" algn="just" defTabSz="914400">
              <a:lnSpc>
                <a:spcPct val="90000"/>
              </a:lnSpc>
              <a:spcBef>
                <a:spcPts val="1200"/>
              </a:spcBef>
              <a:buClr>
                <a:schemeClr val="accent1"/>
              </a:buClr>
              <a:buFont typeface="Wingdings 2" pitchFamily="18" charset="2"/>
              <a:buChar char=""/>
            </a:pPr>
            <a:r>
              <a:rPr lang="en-GB" sz="2400" dirty="0">
                <a:solidFill>
                  <a:srgbClr val="595959"/>
                </a:solidFill>
                <a:latin typeface="Corbel" pitchFamily="34" charset="0"/>
              </a:rPr>
              <a:t>We still expect children to continue to read books of their own choice at home and we ask that you help your child to record this in the reading log in their homework book</a:t>
            </a:r>
          </a:p>
        </p:txBody>
      </p:sp>
      <p:pic>
        <p:nvPicPr>
          <p:cNvPr id="17412" name="Picture 5"/>
          <p:cNvPicPr>
            <a:picLocks noChangeAspect="1"/>
          </p:cNvPicPr>
          <p:nvPr/>
        </p:nvPicPr>
        <p:blipFill>
          <a:blip r:embed="rId3"/>
          <a:srcRect/>
          <a:stretch>
            <a:fillRect/>
          </a:stretch>
        </p:blipFill>
        <p:spPr bwMode="auto">
          <a:xfrm>
            <a:off x="7526338" y="4956969"/>
            <a:ext cx="1938337" cy="1535112"/>
          </a:xfrm>
          <a:prstGeom prst="rect">
            <a:avLst/>
          </a:prstGeom>
          <a:noFill/>
          <a:ln w="9525">
            <a:noFill/>
            <a:miter lim="800000"/>
            <a:headEnd/>
            <a:tailEnd/>
          </a:ln>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eaLnBrk="1" fontAlgn="auto" hangingPunct="1">
              <a:spcAft>
                <a:spcPts val="0"/>
              </a:spcAft>
              <a:defRPr/>
            </a:pPr>
            <a:r>
              <a:rPr lang="en-GB" b="1" dirty="0" smtClean="0"/>
              <a:t>Topics</a:t>
            </a:r>
            <a:br>
              <a:rPr lang="en-GB" b="1" dirty="0" smtClean="0"/>
            </a:br>
            <a:r>
              <a:rPr lang="en-GB" b="1" dirty="0"/>
              <a:t/>
            </a:r>
            <a:br>
              <a:rPr lang="en-GB" b="1" dirty="0"/>
            </a:br>
            <a:r>
              <a:rPr lang="en-GB" b="1" dirty="0" smtClean="0"/>
              <a:t/>
            </a:r>
            <a:br>
              <a:rPr lang="en-GB" b="1" dirty="0" smtClean="0"/>
            </a:br>
            <a:r>
              <a:rPr lang="en-GB" b="1" dirty="0"/>
              <a:t/>
            </a:r>
            <a:br>
              <a:rPr lang="en-GB" b="1" dirty="0"/>
            </a:br>
            <a:r>
              <a:rPr lang="en-GB" b="1" dirty="0" smtClean="0"/>
              <a:t/>
            </a:r>
            <a:br>
              <a:rPr lang="en-GB" b="1" dirty="0" smtClean="0"/>
            </a:br>
            <a:r>
              <a:rPr lang="en-GB" b="1" dirty="0"/>
              <a:t/>
            </a:r>
            <a:br>
              <a:rPr lang="en-GB" b="1" dirty="0"/>
            </a:br>
            <a:endParaRPr lang="en-GB" b="1" dirty="0"/>
          </a:p>
        </p:txBody>
      </p:sp>
      <p:sp>
        <p:nvSpPr>
          <p:cNvPr id="18435" name="Content Placeholder 2"/>
          <p:cNvSpPr txBox="1">
            <a:spLocks/>
          </p:cNvSpPr>
          <p:nvPr/>
        </p:nvSpPr>
        <p:spPr bwMode="auto">
          <a:xfrm>
            <a:off x="3868738" y="863600"/>
            <a:ext cx="7315200" cy="5121275"/>
          </a:xfrm>
          <a:prstGeom prst="rect">
            <a:avLst/>
          </a:prstGeom>
          <a:noFill/>
          <a:ln w="9525">
            <a:noFill/>
            <a:miter lim="800000"/>
            <a:headEnd/>
            <a:tailEnd/>
          </a:ln>
        </p:spPr>
        <p:txBody>
          <a:bodyPr anchor="ctr"/>
          <a:lstStyle/>
          <a:p>
            <a:pPr algn="just" defTabSz="914400">
              <a:lnSpc>
                <a:spcPct val="90000"/>
              </a:lnSpc>
              <a:spcBef>
                <a:spcPts val="1200"/>
              </a:spcBef>
              <a:buClr>
                <a:schemeClr val="accent1"/>
              </a:buClr>
              <a:buFont typeface="Wingdings 2" pitchFamily="18" charset="2"/>
              <a:buNone/>
            </a:pPr>
            <a:r>
              <a:rPr lang="en-GB" sz="2400" dirty="0" smtClean="0">
                <a:solidFill>
                  <a:srgbClr val="595959"/>
                </a:solidFill>
                <a:latin typeface="Corbel" pitchFamily="34" charset="0"/>
              </a:rPr>
              <a:t>Our topics this year are:</a:t>
            </a:r>
          </a:p>
          <a:p>
            <a:pPr marL="342900" indent="-342900" algn="just" defTabSz="914400">
              <a:lnSpc>
                <a:spcPct val="90000"/>
              </a:lnSpc>
              <a:spcBef>
                <a:spcPts val="1200"/>
              </a:spcBef>
              <a:buClr>
                <a:schemeClr val="accent1"/>
              </a:buClr>
              <a:buFont typeface="Arial" panose="020B0604020202020204" pitchFamily="34" charset="0"/>
              <a:buChar char="•"/>
            </a:pPr>
            <a:r>
              <a:rPr lang="en-GB" sz="2400" dirty="0" smtClean="0">
                <a:solidFill>
                  <a:srgbClr val="595959"/>
                </a:solidFill>
                <a:latin typeface="Corbel" pitchFamily="34" charset="0"/>
              </a:rPr>
              <a:t>Mae Hen Wlad Fy Nhadau (Land of my Fathers). This is a Geography topic where we look at Wales.</a:t>
            </a:r>
          </a:p>
          <a:p>
            <a:pPr marL="342900" indent="-342900" algn="just" defTabSz="914400">
              <a:lnSpc>
                <a:spcPct val="90000"/>
              </a:lnSpc>
              <a:spcBef>
                <a:spcPts val="1200"/>
              </a:spcBef>
              <a:buClr>
                <a:schemeClr val="accent1"/>
              </a:buClr>
              <a:buFont typeface="Arial" panose="020B0604020202020204" pitchFamily="34" charset="0"/>
              <a:buChar char="•"/>
            </a:pPr>
            <a:r>
              <a:rPr lang="en-GB" sz="2400" dirty="0" smtClean="0">
                <a:solidFill>
                  <a:srgbClr val="595959"/>
                </a:solidFill>
                <a:latin typeface="Corbel" pitchFamily="34" charset="0"/>
              </a:rPr>
              <a:t>World War II</a:t>
            </a:r>
          </a:p>
          <a:p>
            <a:pPr marL="342900" indent="-342900" algn="just" defTabSz="914400">
              <a:lnSpc>
                <a:spcPct val="90000"/>
              </a:lnSpc>
              <a:spcBef>
                <a:spcPts val="1200"/>
              </a:spcBef>
              <a:buClr>
                <a:schemeClr val="accent1"/>
              </a:buClr>
              <a:buFont typeface="Arial" panose="020B0604020202020204" pitchFamily="34" charset="0"/>
              <a:buChar char="•"/>
            </a:pPr>
            <a:r>
              <a:rPr lang="en-GB" sz="2400" dirty="0" smtClean="0">
                <a:solidFill>
                  <a:srgbClr val="595959"/>
                </a:solidFill>
                <a:latin typeface="Corbel" pitchFamily="34" charset="0"/>
              </a:rPr>
              <a:t>Un Byd, Ein Byd(One world, Our World). This is a Geography Science topic where we look at a range of environmental issues that impact upon our planet.</a:t>
            </a:r>
          </a:p>
          <a:p>
            <a:pPr algn="just" defTabSz="914400">
              <a:lnSpc>
                <a:spcPct val="90000"/>
              </a:lnSpc>
              <a:spcBef>
                <a:spcPts val="1200"/>
              </a:spcBef>
              <a:buClr>
                <a:schemeClr val="accent1"/>
              </a:buClr>
            </a:pPr>
            <a:endParaRPr lang="en-GB" sz="2400" dirty="0">
              <a:solidFill>
                <a:srgbClr val="595959"/>
              </a:solidFill>
              <a:latin typeface="Corbel" pitchFamily="34" charset="0"/>
            </a:endParaRPr>
          </a:p>
          <a:p>
            <a:pPr algn="just" defTabSz="914400">
              <a:lnSpc>
                <a:spcPct val="90000"/>
              </a:lnSpc>
              <a:spcBef>
                <a:spcPts val="1200"/>
              </a:spcBef>
              <a:buClr>
                <a:schemeClr val="accent1"/>
              </a:buClr>
            </a:pPr>
            <a:r>
              <a:rPr lang="en-GB" sz="2400" dirty="0" smtClean="0">
                <a:solidFill>
                  <a:srgbClr val="595959"/>
                </a:solidFill>
                <a:latin typeface="Corbel" pitchFamily="34" charset="0"/>
              </a:rPr>
              <a:t>As we are having a new curriculum in Wales I like yo to have an input into what we learn iin school. Get your thinking caps on!</a:t>
            </a:r>
            <a:endParaRPr lang="en-GB" sz="2400" dirty="0">
              <a:solidFill>
                <a:srgbClr val="595959"/>
              </a:solidFill>
              <a:latin typeface="Corbel" pitchFamily="34" charset="0"/>
            </a:endParaRPr>
          </a:p>
          <a:p>
            <a:pPr algn="just" defTabSz="914400">
              <a:lnSpc>
                <a:spcPct val="90000"/>
              </a:lnSpc>
              <a:spcBef>
                <a:spcPts val="1200"/>
              </a:spcBef>
              <a:buClr>
                <a:schemeClr val="accent1"/>
              </a:buClr>
              <a:buFont typeface="Wingdings 2" pitchFamily="18" charset="2"/>
              <a:buNone/>
            </a:pPr>
            <a:endParaRPr lang="en-GB" sz="2400" dirty="0">
              <a:solidFill>
                <a:srgbClr val="595959"/>
              </a:solidFill>
              <a:latin typeface="Corbel" pitchFamily="34" charset="0"/>
            </a:endParaRPr>
          </a:p>
          <a:p>
            <a:pPr algn="just" defTabSz="914400">
              <a:lnSpc>
                <a:spcPct val="90000"/>
              </a:lnSpc>
              <a:spcBef>
                <a:spcPts val="1200"/>
              </a:spcBef>
              <a:buClr>
                <a:schemeClr val="accent1"/>
              </a:buClr>
              <a:buFont typeface="Wingdings 2" pitchFamily="18" charset="2"/>
              <a:buNone/>
            </a:pPr>
            <a:endParaRPr lang="en-GB" sz="2400" dirty="0">
              <a:solidFill>
                <a:srgbClr val="595959"/>
              </a:solidFill>
              <a:latin typeface="Corbel" pitchFamily="34" charset="0"/>
            </a:endParaRPr>
          </a:p>
        </p:txBody>
      </p:sp>
      <p:pic>
        <p:nvPicPr>
          <p:cNvPr id="18438" name="Picture 6" descr="Image result for map of wales with towns"/>
          <p:cNvPicPr>
            <a:picLocks noChangeAspect="1" noChangeArrowheads="1"/>
          </p:cNvPicPr>
          <p:nvPr/>
        </p:nvPicPr>
        <p:blipFill>
          <a:blip r:embed="rId2"/>
          <a:srcRect/>
          <a:stretch>
            <a:fillRect/>
          </a:stretch>
        </p:blipFill>
        <p:spPr bwMode="auto">
          <a:xfrm>
            <a:off x="600075" y="2449513"/>
            <a:ext cx="2316163" cy="2954337"/>
          </a:xfrm>
          <a:prstGeom prst="rect">
            <a:avLst/>
          </a:prstGeom>
          <a:noFill/>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eaLnBrk="1" fontAlgn="auto" hangingPunct="1">
              <a:spcAft>
                <a:spcPts val="0"/>
              </a:spcAft>
              <a:defRPr/>
            </a:pPr>
            <a:r>
              <a:rPr lang="en-GB" b="1" dirty="0" smtClean="0"/>
              <a:t>Class Trips</a:t>
            </a:r>
            <a:r>
              <a:rPr lang="en-GB" dirty="0" smtClean="0"/>
              <a:t/>
            </a:r>
            <a:br>
              <a:rPr lang="en-GB" dirty="0" smtClean="0"/>
            </a:br>
            <a:r>
              <a:rPr lang="en-GB" dirty="0"/>
              <a:t/>
            </a:r>
            <a:br>
              <a:rPr lang="en-GB" dirty="0"/>
            </a:br>
            <a:r>
              <a:rPr lang="en-GB" dirty="0" smtClean="0"/>
              <a:t/>
            </a:r>
            <a:br>
              <a:rPr lang="en-GB" dirty="0" smtClean="0"/>
            </a:br>
            <a:r>
              <a:rPr lang="en-GB" dirty="0"/>
              <a:t/>
            </a:r>
            <a:br>
              <a:rPr lang="en-GB" dirty="0"/>
            </a:br>
            <a:r>
              <a:rPr lang="en-GB" dirty="0" smtClean="0"/>
              <a:t/>
            </a:r>
            <a:br>
              <a:rPr lang="en-GB" dirty="0" smtClean="0"/>
            </a:br>
            <a:r>
              <a:rPr lang="en-GB" dirty="0"/>
              <a:t/>
            </a:r>
            <a:br>
              <a:rPr lang="en-GB" dirty="0"/>
            </a:br>
            <a:r>
              <a:rPr lang="en-GB" dirty="0" smtClean="0"/>
              <a:t/>
            </a:r>
            <a:br>
              <a:rPr lang="en-GB" dirty="0" smtClean="0"/>
            </a:br>
            <a:endParaRPr lang="en-GB" dirty="0"/>
          </a:p>
        </p:txBody>
      </p:sp>
      <p:pic>
        <p:nvPicPr>
          <p:cNvPr id="19458" name="Content Placeholder 3"/>
          <p:cNvPicPr>
            <a:picLocks noGrp="1" noChangeAspect="1"/>
          </p:cNvPicPr>
          <p:nvPr>
            <p:ph idx="1"/>
          </p:nvPr>
        </p:nvPicPr>
        <p:blipFill>
          <a:blip r:embed="rId2"/>
          <a:srcRect/>
          <a:stretch>
            <a:fillRect/>
          </a:stretch>
        </p:blipFill>
        <p:spPr>
          <a:xfrm>
            <a:off x="784225" y="2659063"/>
            <a:ext cx="1885950" cy="1974850"/>
          </a:xfrm>
        </p:spPr>
      </p:pic>
      <p:sp>
        <p:nvSpPr>
          <p:cNvPr id="5" name="Content Placeholder 2"/>
          <p:cNvSpPr txBox="1">
            <a:spLocks/>
          </p:cNvSpPr>
          <p:nvPr/>
        </p:nvSpPr>
        <p:spPr>
          <a:xfrm>
            <a:off x="3868737" y="863600"/>
            <a:ext cx="7822519" cy="5121275"/>
          </a:xfrm>
          <a:prstGeom prst="rect">
            <a:avLst/>
          </a:prstGeom>
        </p:spPr>
        <p:txBody>
          <a:bodyPr anchor="ctr"/>
          <a:lstStyle/>
          <a:p>
            <a:pPr defTabSz="914400">
              <a:lnSpc>
                <a:spcPct val="90000"/>
              </a:lnSpc>
              <a:spcBef>
                <a:spcPts val="1200"/>
              </a:spcBef>
              <a:buClr>
                <a:schemeClr val="accent1"/>
              </a:buClr>
              <a:buFont typeface="Wingdings 2" pitchFamily="18" charset="2"/>
              <a:buNone/>
            </a:pPr>
            <a:endParaRPr lang="en-GB" sz="2400" dirty="0">
              <a:solidFill>
                <a:srgbClr val="595959"/>
              </a:solidFill>
              <a:latin typeface="Corbel" pitchFamily="34" charset="0"/>
            </a:endParaRPr>
          </a:p>
        </p:txBody>
      </p:sp>
      <p:sp>
        <p:nvSpPr>
          <p:cNvPr id="3" name="TextBox 2"/>
          <p:cNvSpPr txBox="1"/>
          <p:nvPr/>
        </p:nvSpPr>
        <p:spPr>
          <a:xfrm>
            <a:off x="3868737" y="863600"/>
            <a:ext cx="7352257" cy="4801314"/>
          </a:xfrm>
          <a:prstGeom prst="rect">
            <a:avLst/>
          </a:prstGeom>
          <a:noFill/>
        </p:spPr>
        <p:txBody>
          <a:bodyPr wrap="square" rtlCol="0">
            <a:spAutoFit/>
          </a:bodyPr>
          <a:lstStyle/>
          <a:p>
            <a:r>
              <a:rPr lang="en-GB" sz="2400" dirty="0" smtClean="0">
                <a:latin typeface="+mn-lt"/>
              </a:rPr>
              <a:t>These are the trips that we usually do in Year 6 but due to the COVID-19 pandemic I am unsure as to whether they will be able to go ahead:</a:t>
            </a:r>
          </a:p>
          <a:p>
            <a:endParaRPr lang="en-GB" sz="2400" dirty="0" smtClean="0">
              <a:latin typeface="+mn-lt"/>
            </a:endParaRPr>
          </a:p>
          <a:p>
            <a:pPr marL="285750" indent="-285750">
              <a:buFont typeface="Arial" panose="020B0604020202020204" pitchFamily="34" charset="0"/>
              <a:buChar char="•"/>
            </a:pPr>
            <a:r>
              <a:rPr lang="en-GB" sz="2400" dirty="0" smtClean="0">
                <a:latin typeface="+mn-lt"/>
              </a:rPr>
              <a:t>Residential to Cardiff</a:t>
            </a:r>
          </a:p>
          <a:p>
            <a:pPr marL="285750" indent="-285750">
              <a:buFont typeface="Arial" panose="020B0604020202020204" pitchFamily="34" charset="0"/>
              <a:buChar char="•"/>
            </a:pPr>
            <a:r>
              <a:rPr lang="en-GB" sz="2400" dirty="0" smtClean="0">
                <a:latin typeface="+mn-lt"/>
              </a:rPr>
              <a:t>Stockport Air Raid Shelters</a:t>
            </a:r>
          </a:p>
          <a:p>
            <a:pPr marL="285750" indent="-285750">
              <a:buFont typeface="Arial" panose="020B0604020202020204" pitchFamily="34" charset="0"/>
              <a:buChar char="•"/>
            </a:pPr>
            <a:r>
              <a:rPr lang="en-GB" sz="2400" dirty="0" smtClean="0">
                <a:latin typeface="+mn-lt"/>
              </a:rPr>
              <a:t>Year 6 Canoeing trip</a:t>
            </a:r>
          </a:p>
          <a:p>
            <a:pPr marL="285750" indent="-285750">
              <a:buFont typeface="Arial" panose="020B0604020202020204" pitchFamily="34" charset="0"/>
              <a:buChar char="•"/>
            </a:pPr>
            <a:endParaRPr lang="en-GB" sz="2400" dirty="0">
              <a:latin typeface="+mn-lt"/>
            </a:endParaRPr>
          </a:p>
          <a:p>
            <a:r>
              <a:rPr lang="en-GB" sz="2400" dirty="0" smtClean="0">
                <a:latin typeface="+mn-lt"/>
              </a:rPr>
              <a:t>I am hopeful that we will be able to eventually go to Cardiff even if it is much later in the year. I will let you know when I have any information regarding any of the trips.</a:t>
            </a:r>
          </a:p>
          <a:p>
            <a:endParaRPr lang="en-GB" dirty="0"/>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eaLnBrk="1" fontAlgn="auto" hangingPunct="1">
              <a:spcAft>
                <a:spcPts val="0"/>
              </a:spcAft>
              <a:defRPr/>
            </a:pPr>
            <a:r>
              <a:rPr lang="en-GB" dirty="0" smtClean="0"/>
              <a:t>How can I help my child at home?</a:t>
            </a:r>
            <a:br>
              <a:rPr lang="en-GB" dirty="0" smtClean="0"/>
            </a:br>
            <a:r>
              <a:rPr lang="en-GB" dirty="0"/>
              <a:t/>
            </a:r>
            <a:br>
              <a:rPr lang="en-GB" dirty="0"/>
            </a:br>
            <a:r>
              <a:rPr lang="en-GB" dirty="0" smtClean="0"/>
              <a:t/>
            </a:r>
            <a:br>
              <a:rPr lang="en-GB" dirty="0" smtClean="0"/>
            </a:br>
            <a:r>
              <a:rPr lang="en-GB" dirty="0"/>
              <a:t/>
            </a:r>
            <a:br>
              <a:rPr lang="en-GB" dirty="0"/>
            </a:br>
            <a:endParaRPr lang="en-GB" dirty="0"/>
          </a:p>
        </p:txBody>
      </p:sp>
      <p:pic>
        <p:nvPicPr>
          <p:cNvPr id="20482" name="Content Placeholder 3"/>
          <p:cNvPicPr>
            <a:picLocks noGrp="1" noChangeAspect="1"/>
          </p:cNvPicPr>
          <p:nvPr>
            <p:ph idx="1"/>
          </p:nvPr>
        </p:nvPicPr>
        <p:blipFill>
          <a:blip r:embed="rId2"/>
          <a:srcRect/>
          <a:stretch>
            <a:fillRect/>
          </a:stretch>
        </p:blipFill>
        <p:spPr>
          <a:xfrm>
            <a:off x="884238" y="3379788"/>
            <a:ext cx="1685925" cy="1685925"/>
          </a:xfrm>
        </p:spPr>
      </p:pic>
      <p:sp>
        <p:nvSpPr>
          <p:cNvPr id="20483" name="Content Placeholder 2"/>
          <p:cNvSpPr txBox="1">
            <a:spLocks/>
          </p:cNvSpPr>
          <p:nvPr/>
        </p:nvSpPr>
        <p:spPr bwMode="auto">
          <a:xfrm>
            <a:off x="3868738" y="863600"/>
            <a:ext cx="7315200" cy="5121275"/>
          </a:xfrm>
          <a:prstGeom prst="rect">
            <a:avLst/>
          </a:prstGeom>
          <a:noFill/>
          <a:ln w="9525">
            <a:noFill/>
            <a:miter lim="800000"/>
            <a:headEnd/>
            <a:tailEnd/>
          </a:ln>
        </p:spPr>
        <p:txBody>
          <a:bodyPr anchor="ctr"/>
          <a:lstStyle/>
          <a:p>
            <a:pPr marL="182563" indent="-182563" algn="just" defTabSz="914400">
              <a:lnSpc>
                <a:spcPct val="90000"/>
              </a:lnSpc>
              <a:spcBef>
                <a:spcPts val="1200"/>
              </a:spcBef>
              <a:buClr>
                <a:schemeClr val="accent1"/>
              </a:buClr>
              <a:buFont typeface="Wingdings 2" pitchFamily="18" charset="2"/>
              <a:buChar char=""/>
            </a:pPr>
            <a:r>
              <a:rPr lang="en-GB" sz="2400" dirty="0">
                <a:solidFill>
                  <a:srgbClr val="595959"/>
                </a:solidFill>
                <a:latin typeface="Corbel" pitchFamily="34" charset="0"/>
              </a:rPr>
              <a:t>Share and discuss books with your child, they may be an independent reader but it is still important to discuss what they have read with them. Check their understanding of the texts they read and look up the meanings of any unfamiliar vocabulary. </a:t>
            </a:r>
          </a:p>
          <a:p>
            <a:pPr marL="182563" indent="-182563" algn="just" defTabSz="914400">
              <a:lnSpc>
                <a:spcPct val="90000"/>
              </a:lnSpc>
              <a:spcBef>
                <a:spcPts val="1200"/>
              </a:spcBef>
              <a:buClr>
                <a:schemeClr val="accent1"/>
              </a:buClr>
              <a:buFont typeface="Wingdings 2" pitchFamily="18" charset="2"/>
              <a:buChar char=""/>
            </a:pPr>
            <a:r>
              <a:rPr lang="en-GB" sz="2400" dirty="0">
                <a:solidFill>
                  <a:srgbClr val="595959"/>
                </a:solidFill>
                <a:latin typeface="Corbel" pitchFamily="34" charset="0"/>
              </a:rPr>
              <a:t>Continue to test them on their times tables, both written and verbally. If they have completed their times table card they still need continuous practice so they don’t forget.</a:t>
            </a:r>
          </a:p>
          <a:p>
            <a:pPr marL="182563" indent="-182563" algn="just" defTabSz="914400">
              <a:lnSpc>
                <a:spcPct val="90000"/>
              </a:lnSpc>
              <a:spcBef>
                <a:spcPts val="1200"/>
              </a:spcBef>
              <a:buClr>
                <a:schemeClr val="accent1"/>
              </a:buClr>
              <a:buFont typeface="Wingdings 2" pitchFamily="18" charset="2"/>
              <a:buChar char=""/>
            </a:pPr>
            <a:r>
              <a:rPr lang="en-GB" sz="2400" dirty="0">
                <a:solidFill>
                  <a:srgbClr val="595959"/>
                </a:solidFill>
                <a:latin typeface="Corbel" pitchFamily="34" charset="0"/>
              </a:rPr>
              <a:t>There are lots of resources, apps and games now available online. Look for anything that’s aimed at year 6 and things that your child enjoys.</a:t>
            </a: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eaLnBrk="1" fontAlgn="auto" hangingPunct="1">
              <a:spcAft>
                <a:spcPts val="0"/>
              </a:spcAft>
              <a:defRPr/>
            </a:pPr>
            <a:r>
              <a:rPr lang="en-GB" dirty="0" smtClean="0"/>
              <a:t>How can I help my child at home?</a:t>
            </a:r>
            <a:br>
              <a:rPr lang="en-GB" dirty="0" smtClean="0"/>
            </a:br>
            <a:r>
              <a:rPr lang="en-GB" dirty="0"/>
              <a:t/>
            </a:r>
            <a:br>
              <a:rPr lang="en-GB" dirty="0"/>
            </a:br>
            <a:r>
              <a:rPr lang="en-GB" dirty="0" smtClean="0"/>
              <a:t/>
            </a:r>
            <a:br>
              <a:rPr lang="en-GB" dirty="0" smtClean="0"/>
            </a:br>
            <a:r>
              <a:rPr lang="en-GB" dirty="0"/>
              <a:t/>
            </a:r>
            <a:br>
              <a:rPr lang="en-GB" dirty="0"/>
            </a:br>
            <a:endParaRPr lang="en-GB" dirty="0"/>
          </a:p>
        </p:txBody>
      </p:sp>
      <p:pic>
        <p:nvPicPr>
          <p:cNvPr id="21506" name="Content Placeholder 3"/>
          <p:cNvPicPr>
            <a:picLocks noGrp="1" noChangeAspect="1"/>
          </p:cNvPicPr>
          <p:nvPr>
            <p:ph idx="1"/>
          </p:nvPr>
        </p:nvPicPr>
        <p:blipFill>
          <a:blip r:embed="rId2"/>
          <a:srcRect/>
          <a:stretch>
            <a:fillRect/>
          </a:stretch>
        </p:blipFill>
        <p:spPr>
          <a:xfrm>
            <a:off x="884238" y="3379788"/>
            <a:ext cx="1685925" cy="1685925"/>
          </a:xfrm>
        </p:spPr>
      </p:pic>
      <p:sp>
        <p:nvSpPr>
          <p:cNvPr id="21507" name="Content Placeholder 2"/>
          <p:cNvSpPr txBox="1">
            <a:spLocks/>
          </p:cNvSpPr>
          <p:nvPr/>
        </p:nvSpPr>
        <p:spPr bwMode="auto">
          <a:xfrm>
            <a:off x="3868738" y="863600"/>
            <a:ext cx="7315200" cy="5121275"/>
          </a:xfrm>
          <a:prstGeom prst="rect">
            <a:avLst/>
          </a:prstGeom>
          <a:noFill/>
          <a:ln w="9525">
            <a:noFill/>
            <a:miter lim="800000"/>
            <a:headEnd/>
            <a:tailEnd/>
          </a:ln>
        </p:spPr>
        <p:txBody>
          <a:bodyPr anchor="ctr"/>
          <a:lstStyle/>
          <a:p>
            <a:pPr algn="just" defTabSz="914400">
              <a:lnSpc>
                <a:spcPct val="90000"/>
              </a:lnSpc>
              <a:spcBef>
                <a:spcPts val="1200"/>
              </a:spcBef>
              <a:buClr>
                <a:schemeClr val="accent1"/>
              </a:buClr>
              <a:buFont typeface="Wingdings 2" pitchFamily="18" charset="2"/>
              <a:buNone/>
            </a:pPr>
            <a:r>
              <a:rPr lang="en-GB" sz="2400">
                <a:solidFill>
                  <a:srgbClr val="595959"/>
                </a:solidFill>
                <a:latin typeface="Corbel" pitchFamily="34" charset="0"/>
              </a:rPr>
              <a:t>Useful websites</a:t>
            </a:r>
          </a:p>
          <a:p>
            <a:pPr algn="just" defTabSz="914400">
              <a:lnSpc>
                <a:spcPct val="90000"/>
              </a:lnSpc>
              <a:spcBef>
                <a:spcPts val="1200"/>
              </a:spcBef>
              <a:buClr>
                <a:schemeClr val="accent1"/>
              </a:buClr>
              <a:buFont typeface="Wingdings 2" pitchFamily="18" charset="2"/>
              <a:buChar char=""/>
            </a:pPr>
            <a:r>
              <a:rPr lang="en-GB" sz="2400">
                <a:solidFill>
                  <a:srgbClr val="595959"/>
                </a:solidFill>
                <a:latin typeface="Corbel" pitchFamily="34" charset="0"/>
                <a:hlinkClick r:id="rId3"/>
              </a:rPr>
              <a:t>www.bbc.co.uk/education</a:t>
            </a:r>
            <a:endParaRPr lang="en-GB" sz="2400">
              <a:solidFill>
                <a:srgbClr val="595959"/>
              </a:solidFill>
              <a:latin typeface="Corbel" pitchFamily="34" charset="0"/>
            </a:endParaRPr>
          </a:p>
          <a:p>
            <a:pPr algn="just" defTabSz="914400">
              <a:lnSpc>
                <a:spcPct val="90000"/>
              </a:lnSpc>
              <a:spcBef>
                <a:spcPts val="1200"/>
              </a:spcBef>
              <a:buClr>
                <a:schemeClr val="accent1"/>
              </a:buClr>
              <a:buFont typeface="Wingdings 2" pitchFamily="18" charset="2"/>
              <a:buChar char=""/>
            </a:pPr>
            <a:r>
              <a:rPr lang="en-GB" sz="2400">
                <a:solidFill>
                  <a:srgbClr val="595959"/>
                </a:solidFill>
                <a:latin typeface="Corbel" pitchFamily="34" charset="0"/>
                <a:hlinkClick r:id="rId4"/>
              </a:rPr>
              <a:t>www.woodlands-junior.kent.sch.uk</a:t>
            </a:r>
            <a:r>
              <a:rPr lang="en-GB" sz="2400">
                <a:solidFill>
                  <a:srgbClr val="595959"/>
                </a:solidFill>
                <a:latin typeface="Corbel" pitchFamily="34" charset="0"/>
              </a:rPr>
              <a:t> </a:t>
            </a:r>
          </a:p>
          <a:p>
            <a:pPr algn="just" defTabSz="914400">
              <a:lnSpc>
                <a:spcPct val="90000"/>
              </a:lnSpc>
              <a:spcBef>
                <a:spcPts val="1200"/>
              </a:spcBef>
              <a:buClr>
                <a:schemeClr val="accent1"/>
              </a:buClr>
              <a:buFont typeface="Wingdings 2" pitchFamily="18" charset="2"/>
              <a:buChar char=""/>
            </a:pPr>
            <a:r>
              <a:rPr lang="en-GB" sz="2400">
                <a:solidFill>
                  <a:srgbClr val="595959"/>
                </a:solidFill>
                <a:latin typeface="Corbel" pitchFamily="34" charset="0"/>
                <a:hlinkClick r:id="rId5"/>
              </a:rPr>
              <a:t>www.topmarks.co.uk</a:t>
            </a:r>
            <a:endParaRPr lang="en-GB" sz="2400">
              <a:solidFill>
                <a:srgbClr val="595959"/>
              </a:solidFill>
              <a:latin typeface="Corbel" pitchFamily="34" charset="0"/>
            </a:endParaRPr>
          </a:p>
          <a:p>
            <a:pPr algn="just" defTabSz="914400">
              <a:lnSpc>
                <a:spcPct val="90000"/>
              </a:lnSpc>
              <a:spcBef>
                <a:spcPts val="1200"/>
              </a:spcBef>
              <a:buClr>
                <a:schemeClr val="accent1"/>
              </a:buClr>
              <a:buFont typeface="Wingdings 2" pitchFamily="18" charset="2"/>
              <a:buChar char=""/>
            </a:pPr>
            <a:r>
              <a:rPr lang="en-GB" sz="2400">
                <a:solidFill>
                  <a:srgbClr val="595959"/>
                </a:solidFill>
                <a:latin typeface="Corbel" pitchFamily="34" charset="0"/>
                <a:hlinkClick r:id="rId6"/>
              </a:rPr>
              <a:t>www.mathszone.co.uk</a:t>
            </a:r>
            <a:endParaRPr lang="en-GB" sz="2400">
              <a:solidFill>
                <a:srgbClr val="595959"/>
              </a:solidFill>
              <a:latin typeface="Corbel" pitchFamily="34" charset="0"/>
            </a:endParaRPr>
          </a:p>
          <a:p>
            <a:pPr algn="just" defTabSz="914400">
              <a:lnSpc>
                <a:spcPct val="90000"/>
              </a:lnSpc>
              <a:spcBef>
                <a:spcPts val="1200"/>
              </a:spcBef>
              <a:buClr>
                <a:schemeClr val="accent1"/>
              </a:buClr>
              <a:buFont typeface="Wingdings 2" pitchFamily="18" charset="2"/>
              <a:buChar char=""/>
            </a:pPr>
            <a:endParaRPr lang="en-GB" sz="2400">
              <a:solidFill>
                <a:srgbClr val="595959"/>
              </a:solidFill>
              <a:latin typeface="Corbel" pitchFamily="34" charset="0"/>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p:cNvSpPr>
          <p:nvPr>
            <p:ph type="title"/>
          </p:nvPr>
        </p:nvSpPr>
        <p:spPr bwMode="auto">
          <a:noFill/>
        </p:spPr>
        <p:txBody>
          <a:bodyPr wrap="square" numCol="1" anchorCtr="0" compatLnSpc="1">
            <a:prstTxWarp prst="textNoShape">
              <a:avLst/>
            </a:prstTxWarp>
          </a:bodyPr>
          <a:lstStyle/>
          <a:p>
            <a:r>
              <a:rPr lang="en-GB" smtClean="0"/>
              <a:t>General Information</a:t>
            </a:r>
          </a:p>
        </p:txBody>
      </p:sp>
      <p:sp>
        <p:nvSpPr>
          <p:cNvPr id="3" name="TextBox 2"/>
          <p:cNvSpPr txBox="1"/>
          <p:nvPr/>
        </p:nvSpPr>
        <p:spPr>
          <a:xfrm>
            <a:off x="3762103" y="901337"/>
            <a:ext cx="7563394" cy="3970318"/>
          </a:xfrm>
          <a:prstGeom prst="rect">
            <a:avLst/>
          </a:prstGeom>
          <a:noFill/>
        </p:spPr>
        <p:txBody>
          <a:bodyPr wrap="square" rtlCol="0">
            <a:spAutoFit/>
          </a:bodyPr>
          <a:lstStyle/>
          <a:p>
            <a:r>
              <a:rPr lang="en-GB" sz="2800" dirty="0" smtClean="0">
                <a:latin typeface="+mn-lt"/>
              </a:rPr>
              <a:t>If you have any concerns regarding your child please do not hesitate to contact me via the school office and I will get back to you as soon as I can.</a:t>
            </a:r>
          </a:p>
          <a:p>
            <a:endParaRPr lang="en-GB" sz="2800" dirty="0">
              <a:latin typeface="+mn-lt"/>
            </a:endParaRPr>
          </a:p>
          <a:p>
            <a:r>
              <a:rPr lang="en-GB" sz="2800" dirty="0" smtClean="0">
                <a:latin typeface="+mn-lt"/>
              </a:rPr>
              <a:t>I wish you all a very happy summer holiday and will look forward to seeing you in September.</a:t>
            </a:r>
          </a:p>
          <a:p>
            <a:endParaRPr lang="en-GB" sz="2800" dirty="0">
              <a:latin typeface="+mn-lt"/>
            </a:endParaRPr>
          </a:p>
          <a:p>
            <a:r>
              <a:rPr lang="en-GB" sz="2800" dirty="0" smtClean="0">
                <a:latin typeface="+mn-lt"/>
              </a:rPr>
              <a:t>Mrs King</a:t>
            </a:r>
            <a:endParaRPr lang="en-GB" sz="2800" dirty="0">
              <a:latin typeface="+mn-lt"/>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theme/theme1.xml><?xml version="1.0" encoding="utf-8"?>
<a:theme xmlns:a="http://schemas.openxmlformats.org/drawingml/2006/main" name="Frame">
  <a:themeElements>
    <a:clrScheme name="Frame">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Frame">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TM03457475[[fn=Frame]]</Template>
  <TotalTime>396</TotalTime>
  <Words>660</Words>
  <Application>Microsoft Office PowerPoint</Application>
  <PresentationFormat>Widescreen</PresentationFormat>
  <Paragraphs>44</Paragraphs>
  <Slides>9</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vt:i4>
      </vt:variant>
    </vt:vector>
  </HeadingPairs>
  <TitlesOfParts>
    <vt:vector size="14" baseType="lpstr">
      <vt:lpstr>Arial</vt:lpstr>
      <vt:lpstr>Calibri</vt:lpstr>
      <vt:lpstr>Corbel</vt:lpstr>
      <vt:lpstr>Wingdings 2</vt:lpstr>
      <vt:lpstr>Frame</vt:lpstr>
      <vt:lpstr>Welcome to the  Upper Juniors </vt:lpstr>
      <vt:lpstr> </vt:lpstr>
      <vt:lpstr>Our P.E. days are Wednesday and Friday.   We will be doing games outside up until half term so your child will need shorts, t-shirt, jumper/fleece and suitable outdoor footwear.   </vt:lpstr>
      <vt:lpstr>Reading     </vt:lpstr>
      <vt:lpstr>Topics      </vt:lpstr>
      <vt:lpstr>Class Trips       </vt:lpstr>
      <vt:lpstr>How can I help my child at home?    </vt:lpstr>
      <vt:lpstr>How can I help my child at home?    </vt:lpstr>
      <vt:lpstr>General Information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the  Upper Juniors</dc:title>
  <dc:creator>rebecca payne</dc:creator>
  <cp:lastModifiedBy>Suzanne King</cp:lastModifiedBy>
  <cp:revision>28</cp:revision>
  <cp:lastPrinted>2016-09-05T19:44:51Z</cp:lastPrinted>
  <dcterms:created xsi:type="dcterms:W3CDTF">2016-09-05T18:47:29Z</dcterms:created>
  <dcterms:modified xsi:type="dcterms:W3CDTF">2020-07-01T16:28:15Z</dcterms:modified>
</cp:coreProperties>
</file>