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3" r:id="rId2"/>
    <p:sldId id="263" r:id="rId3"/>
    <p:sldId id="274" r:id="rId4"/>
    <p:sldId id="275" r:id="rId5"/>
    <p:sldId id="276" r:id="rId6"/>
    <p:sldId id="277" r:id="rId7"/>
    <p:sldId id="278" r:id="rId8"/>
    <p:sldId id="279" r:id="rId9"/>
    <p:sldId id="280" r:id="rId10"/>
    <p:sldId id="281" r:id="rId11"/>
    <p:sldId id="282"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Sassoon Infant Rg" panose="02000503030000020003" charset="0"/>
      <p:regular r:id="rId20"/>
      <p:bold r:id="rId21"/>
    </p:embeddedFont>
    <p:embeddedFont>
      <p:font typeface="Twinkl" pitchFamily="2"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0105"/>
    <a:srgbClr val="18A0DB"/>
    <a:srgbClr val="DE1E5A"/>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1" autoAdjust="0"/>
    <p:restoredTop sz="94660"/>
  </p:normalViewPr>
  <p:slideViewPr>
    <p:cSldViewPr snapToGrid="0" showGuides="1">
      <p:cViewPr varScale="1">
        <p:scale>
          <a:sx n="115" d="100"/>
          <a:sy n="115" d="100"/>
        </p:scale>
        <p:origin x="738" y="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19/12/2019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19/12/2019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world-history-history-subjects-key-stage-2/the-ancient-world-world-history-history-subjects-key-stage-2/ks2-romans"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a:prstGeom prst="roundRect">
            <a:avLst>
              <a:gd name="adj" fmla="val 9641"/>
            </a:avLst>
          </a:prstGeo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twinkl.co.uk/resources/world-history-history-subjects-key-stage-2/the-ancient-world-world-history-history-subjects-key-stage-2/ks2-romans" TargetMode="External"/><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Oval 3">
            <a:hlinkClick r:id="rId8"/>
          </p:cNvPr>
          <p:cNvSpPr/>
          <p:nvPr userDrawn="1"/>
        </p:nvSpPr>
        <p:spPr>
          <a:xfrm>
            <a:off x="3823855" y="5421745"/>
            <a:ext cx="1597890" cy="9051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491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altLang="en-US" sz="3600" dirty="0">
                <a:latin typeface="+mn-lt"/>
              </a:rPr>
              <a:t>AD 96 – 128 – Trouble from the North</a:t>
            </a:r>
            <a:endParaRPr lang="en-GB" altLang="en-US" sz="9600" dirty="0">
              <a:latin typeface="+mn-lt"/>
            </a:endParaRPr>
          </a:p>
        </p:txBody>
      </p:sp>
      <p:sp>
        <p:nvSpPr>
          <p:cNvPr id="8" name="TextBox 3"/>
          <p:cNvSpPr txBox="1">
            <a:spLocks noChangeArrowheads="1"/>
          </p:cNvSpPr>
          <p:nvPr/>
        </p:nvSpPr>
        <p:spPr bwMode="auto">
          <a:xfrm>
            <a:off x="5990602" y="1979119"/>
            <a:ext cx="2524746" cy="1354217"/>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None/>
            </a:pPr>
            <a:r>
              <a:rPr lang="en-GB" altLang="en-US" sz="1600" dirty="0">
                <a:solidFill>
                  <a:schemeClr val="bg1"/>
                </a:solidFill>
                <a:latin typeface="Twinkl" pitchFamily="2" charset="0"/>
              </a:rPr>
              <a:t>Hadrian’s Wall runs for 84 miles (135 km) from the east coast of England to the west coast.</a:t>
            </a:r>
          </a:p>
        </p:txBody>
      </p:sp>
      <p:sp>
        <p:nvSpPr>
          <p:cNvPr id="11" name="Rectangle 11"/>
          <p:cNvSpPr>
            <a:spLocks noChangeArrowheads="1"/>
          </p:cNvSpPr>
          <p:nvPr/>
        </p:nvSpPr>
        <p:spPr bwMode="auto">
          <a:xfrm>
            <a:off x="820396" y="2163363"/>
            <a:ext cx="5170206"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dirty="0">
                <a:latin typeface="Twinkl" pitchFamily="2" charset="0"/>
              </a:rPr>
              <a:t>For many years after Caledonia was abandoned, Roman Britain lived in relative peace.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In AD 105, the Romans came under attack from some Picts from the Alba region of Caledonia, who destroyed forts and caused a lot of damage.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In AD 122, in order to prevent further attacks from the north, Emperor Hadrian ordered a wall to be built between Roman Britain and the Picts.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The wall was finished in around six years and became known as Hadrian’s Wall.</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3056" y="3410250"/>
            <a:ext cx="2561858" cy="5304704"/>
          </a:xfrm>
          <a:prstGeom prst="rect">
            <a:avLst/>
          </a:prstGeom>
        </p:spPr>
      </p:pic>
    </p:spTree>
    <p:extLst>
      <p:ext uri="{BB962C8B-B14F-4D97-AF65-F5344CB8AC3E}">
        <p14:creationId xmlns:p14="http://schemas.microsoft.com/office/powerpoint/2010/main" val="252644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7"/>
            <a:ext cx="8137524" cy="493109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sz="3600" dirty="0">
                <a:latin typeface="Twinkl" pitchFamily="2" charset="0"/>
              </a:rPr>
              <a:t>Later Years</a:t>
            </a:r>
            <a:endParaRPr lang="en-GB" sz="5400" dirty="0">
              <a:latin typeface="Twinkl" pitchFamily="2" charset="0"/>
            </a:endParaRPr>
          </a:p>
        </p:txBody>
      </p:sp>
      <p:sp>
        <p:nvSpPr>
          <p:cNvPr id="8" name="TextBox 3"/>
          <p:cNvSpPr txBox="1">
            <a:spLocks noChangeArrowheads="1"/>
          </p:cNvSpPr>
          <p:nvPr/>
        </p:nvSpPr>
        <p:spPr bwMode="auto">
          <a:xfrm>
            <a:off x="889867" y="5248707"/>
            <a:ext cx="4459800" cy="1107996"/>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None/>
            </a:pPr>
            <a:r>
              <a:rPr lang="en-GB" altLang="en-US" sz="1600" dirty="0">
                <a:solidFill>
                  <a:schemeClr val="bg1"/>
                </a:solidFill>
                <a:latin typeface="Twinkl" pitchFamily="2" charset="0"/>
              </a:rPr>
              <a:t>The Romans introduced many things to Britain, including a legal system, the calendar, straight roads and even central heating!</a:t>
            </a:r>
          </a:p>
        </p:txBody>
      </p:sp>
      <p:sp>
        <p:nvSpPr>
          <p:cNvPr id="11" name="Rectangle 11"/>
          <p:cNvSpPr>
            <a:spLocks noChangeArrowheads="1"/>
          </p:cNvSpPr>
          <p:nvPr/>
        </p:nvSpPr>
        <p:spPr bwMode="auto">
          <a:xfrm>
            <a:off x="803306" y="1860192"/>
            <a:ext cx="771204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Twinkl" pitchFamily="2" charset="0"/>
              </a:rPr>
              <a:t>Roman Britain was now largely established, however, many other Emperors and governors attempted to invade the lands above Hadrian’s Wall and failed.</a:t>
            </a:r>
          </a:p>
          <a:p>
            <a:pPr eaLnBrk="1" hangingPunct="1">
              <a:spcBef>
                <a:spcPct val="0"/>
              </a:spcBef>
              <a:buFontTx/>
              <a:buNone/>
            </a:pPr>
            <a:endParaRPr lang="en-GB" altLang="en-US" sz="1800" dirty="0">
              <a:latin typeface="Twinkl" pitchFamily="2" charset="0"/>
            </a:endParaRPr>
          </a:p>
          <a:p>
            <a:pPr eaLnBrk="1" hangingPunct="1">
              <a:spcBef>
                <a:spcPct val="0"/>
              </a:spcBef>
              <a:buFontTx/>
              <a:buNone/>
            </a:pPr>
            <a:r>
              <a:rPr lang="en-GB" altLang="en-US" sz="1800" dirty="0">
                <a:latin typeface="Twinkl" pitchFamily="2" charset="0"/>
              </a:rPr>
              <a:t>Over the next few centuries, Britain prospered under Roman rule. </a:t>
            </a:r>
            <a:r>
              <a:rPr lang="en-GB" altLang="en-US" sz="1800">
                <a:latin typeface="Twinkl" pitchFamily="2" charset="0"/>
              </a:rPr>
              <a:t>However, </a:t>
            </a:r>
            <a:r>
              <a:rPr lang="en-GB" altLang="en-US" sz="1800" dirty="0">
                <a:latin typeface="Twinkl" pitchFamily="2" charset="0"/>
              </a:rPr>
              <a:t>there were attacks from other tribes, barbarians and other nations that were successfully defeated.</a:t>
            </a:r>
          </a:p>
          <a:p>
            <a:pPr eaLnBrk="1" hangingPunct="1">
              <a:spcBef>
                <a:spcPct val="0"/>
              </a:spcBef>
              <a:buFontTx/>
              <a:buNone/>
            </a:pPr>
            <a:endParaRPr lang="en-GB" altLang="en-US" sz="1800" dirty="0">
              <a:latin typeface="Twinkl" pitchFamily="2" charset="0"/>
            </a:endParaRPr>
          </a:p>
          <a:p>
            <a:pPr eaLnBrk="1" hangingPunct="1">
              <a:spcBef>
                <a:spcPct val="0"/>
              </a:spcBef>
              <a:buFontTx/>
              <a:buNone/>
            </a:pPr>
            <a:r>
              <a:rPr lang="en-GB" altLang="en-US" sz="1800" dirty="0">
                <a:latin typeface="Twinkl" pitchFamily="2" charset="0"/>
              </a:rPr>
              <a:t>In the late 4</a:t>
            </a:r>
            <a:r>
              <a:rPr lang="en-GB" altLang="en-US" sz="1800" baseline="30000" dirty="0">
                <a:latin typeface="Twinkl" pitchFamily="2" charset="0"/>
              </a:rPr>
              <a:t>th</a:t>
            </a:r>
            <a:r>
              <a:rPr lang="en-GB" altLang="en-US" sz="1800" dirty="0">
                <a:latin typeface="Twinkl" pitchFamily="2" charset="0"/>
              </a:rPr>
              <a:t> century, Roman troops began to be withdrawn from Britain under order from Rome and by AD 410, the last Romans left and the people of Britain were told they now had to defend themselves.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7202" y="4920794"/>
            <a:ext cx="2386762" cy="2330312"/>
          </a:xfrm>
          <a:prstGeom prst="rect">
            <a:avLst/>
          </a:prstGeom>
        </p:spPr>
      </p:pic>
    </p:spTree>
    <p:extLst>
      <p:ext uri="{BB962C8B-B14F-4D97-AF65-F5344CB8AC3E}">
        <p14:creationId xmlns:p14="http://schemas.microsoft.com/office/powerpoint/2010/main" val="247316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GB" altLang="en-US" sz="3600" dirty="0">
                <a:latin typeface="+mn-lt"/>
              </a:rPr>
              <a:t>55 BC - The First Raid</a:t>
            </a:r>
            <a:endParaRPr lang="en-US" sz="3600" dirty="0">
              <a:latin typeface="+mn-lt"/>
            </a:endParaRPr>
          </a:p>
        </p:txBody>
      </p:sp>
      <p:sp>
        <p:nvSpPr>
          <p:cNvPr id="20" name="Content Placeholder 15"/>
          <p:cNvSpPr txBox="1">
            <a:spLocks/>
          </p:cNvSpPr>
          <p:nvPr/>
        </p:nvSpPr>
        <p:spPr>
          <a:xfrm>
            <a:off x="791020" y="1860192"/>
            <a:ext cx="5019576" cy="371166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dirty="0">
                <a:latin typeface="+mn-lt"/>
              </a:rPr>
              <a:t>The Romans had known about Britain for a long time. Julius Caesar had visited in 55 BC with two legions and, after battling some Celtic tribes on the southern coast, realised the Roman army was not powerful enough to invade fully.</a:t>
            </a:r>
          </a:p>
          <a:p>
            <a:pPr marL="0" indent="0">
              <a:buNone/>
            </a:pPr>
            <a:endParaRPr lang="en-GB" altLang="en-US" dirty="0">
              <a:latin typeface="+mn-lt"/>
            </a:endParaRPr>
          </a:p>
          <a:p>
            <a:pPr marL="0" indent="0">
              <a:buNone/>
            </a:pPr>
            <a:r>
              <a:rPr lang="en-GB" altLang="en-US" dirty="0">
                <a:latin typeface="+mn-lt"/>
              </a:rPr>
              <a:t>Caesar left Britain and returned to Rome, describing in detail what he had seen and the land’s good soil.</a:t>
            </a:r>
          </a:p>
        </p:txBody>
      </p:sp>
      <p:sp>
        <p:nvSpPr>
          <p:cNvPr id="8" name="TextBox 3"/>
          <p:cNvSpPr txBox="1">
            <a:spLocks noChangeArrowheads="1"/>
          </p:cNvSpPr>
          <p:nvPr/>
        </p:nvSpPr>
        <p:spPr bwMode="auto">
          <a:xfrm>
            <a:off x="966780" y="5110192"/>
            <a:ext cx="4690535" cy="861774"/>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FontTx/>
              <a:buNone/>
            </a:pPr>
            <a:r>
              <a:rPr lang="en-GB" altLang="en-US" sz="1600" dirty="0">
                <a:solidFill>
                  <a:schemeClr val="bg1"/>
                </a:solidFill>
                <a:latin typeface="+mn-lt"/>
              </a:rPr>
              <a:t>One Roman legion contained around 5,000 soldiers.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8712" y="1777632"/>
            <a:ext cx="3733846" cy="6137164"/>
          </a:xfrm>
          <a:prstGeom prst="rect">
            <a:avLst/>
          </a:prstGeom>
        </p:spPr>
      </p:pic>
    </p:spTree>
    <p:extLst>
      <p:ext uri="{BB962C8B-B14F-4D97-AF65-F5344CB8AC3E}">
        <p14:creationId xmlns:p14="http://schemas.microsoft.com/office/powerpoint/2010/main" val="447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sz="3600" dirty="0">
                <a:latin typeface="Twinkl" pitchFamily="2" charset="0"/>
              </a:rPr>
              <a:t>54 BC - The Second Raid</a:t>
            </a:r>
            <a:endParaRPr lang="en-GB" sz="5400" dirty="0">
              <a:latin typeface="Twinkl" pitchFamily="2" charset="0"/>
            </a:endParaRPr>
          </a:p>
        </p:txBody>
      </p:sp>
      <p:sp>
        <p:nvSpPr>
          <p:cNvPr id="8" name="TextBox 3"/>
          <p:cNvSpPr txBox="1">
            <a:spLocks noChangeArrowheads="1"/>
          </p:cNvSpPr>
          <p:nvPr/>
        </p:nvSpPr>
        <p:spPr bwMode="auto">
          <a:xfrm>
            <a:off x="778772" y="4630031"/>
            <a:ext cx="2314805" cy="1107996"/>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FontTx/>
              <a:buNone/>
            </a:pPr>
            <a:r>
              <a:rPr lang="en-GB" altLang="en-US" sz="1600" dirty="0">
                <a:solidFill>
                  <a:schemeClr val="bg1"/>
                </a:solidFill>
                <a:latin typeface="+mn-lt"/>
              </a:rPr>
              <a:t>Cavalrymen were soldiers who rode on horseback.</a:t>
            </a:r>
          </a:p>
        </p:txBody>
      </p:sp>
      <p:sp>
        <p:nvSpPr>
          <p:cNvPr id="9" name="Content Placeholder 15"/>
          <p:cNvSpPr txBox="1">
            <a:spLocks/>
          </p:cNvSpPr>
          <p:nvPr/>
        </p:nvSpPr>
        <p:spPr>
          <a:xfrm>
            <a:off x="628648" y="1674807"/>
            <a:ext cx="7886700" cy="316473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dirty="0">
                <a:latin typeface="Twinkl" pitchFamily="2" charset="0"/>
              </a:rPr>
              <a:t>One year later, Julius Caesar came back across the sea. This time, he brought with him five legions and 2,000 cavalrymen.</a:t>
            </a:r>
          </a:p>
          <a:p>
            <a:pPr marL="0" indent="0">
              <a:buNone/>
            </a:pPr>
            <a:endParaRPr lang="en-GB" altLang="en-US" dirty="0">
              <a:latin typeface="Twinkl" pitchFamily="2" charset="0"/>
            </a:endParaRPr>
          </a:p>
          <a:p>
            <a:pPr marL="0" indent="0">
              <a:buNone/>
            </a:pPr>
            <a:r>
              <a:rPr lang="en-GB" altLang="en-US" dirty="0">
                <a:latin typeface="Twinkl" pitchFamily="2" charset="0"/>
              </a:rPr>
              <a:t>The British tribes agreed to pay tributes to Rome and were left in peace. Caesar did not think Britain was worth a long war and he had other problems in the Empire to deal with. </a:t>
            </a:r>
          </a:p>
          <a:p>
            <a:pPr marL="0" indent="0">
              <a:buNone/>
            </a:pPr>
            <a:r>
              <a:rPr lang="en-GB" altLang="en-US" dirty="0">
                <a:latin typeface="Twinkl" pitchFamily="2" charset="0"/>
              </a:rPr>
              <a:t>The Celts opened up trading links with the Romans.</a:t>
            </a:r>
          </a:p>
          <a:p>
            <a:pPr marL="0" indent="0">
              <a:buNone/>
            </a:pPr>
            <a:endParaRPr lang="en-GB" altLang="en-US" dirty="0">
              <a:latin typeface="Twinkl" pitchFamily="2" charset="0"/>
            </a:endParaRPr>
          </a:p>
          <a:p>
            <a:pPr marL="0" indent="0">
              <a:buNone/>
            </a:pPr>
            <a:endParaRPr lang="en-GB" altLang="en-US" dirty="0">
              <a:latin typeface="+mn-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4941" y="3700329"/>
            <a:ext cx="5919059" cy="3157671"/>
          </a:xfrm>
          <a:prstGeom prst="rect">
            <a:avLst/>
          </a:prstGeom>
        </p:spPr>
      </p:pic>
    </p:spTree>
    <p:extLst>
      <p:ext uri="{BB962C8B-B14F-4D97-AF65-F5344CB8AC3E}">
        <p14:creationId xmlns:p14="http://schemas.microsoft.com/office/powerpoint/2010/main" val="209606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fade">
                                      <p:cBhvr>
                                        <p:cTn id="15" dur="500"/>
                                        <p:tgtEl>
                                          <p:spTgt spid="9">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7"/>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altLang="en-US" sz="3600" dirty="0">
                <a:latin typeface="+mn-lt"/>
              </a:rPr>
              <a:t>AD 43 – The </a:t>
            </a:r>
            <a:r>
              <a:rPr lang="en-GB" altLang="en-US" sz="3600" dirty="0" err="1">
                <a:latin typeface="+mn-lt"/>
              </a:rPr>
              <a:t>Claudian</a:t>
            </a:r>
            <a:r>
              <a:rPr lang="en-GB" altLang="en-US" sz="3600" dirty="0">
                <a:latin typeface="+mn-lt"/>
              </a:rPr>
              <a:t> Invasion</a:t>
            </a:r>
            <a:endParaRPr lang="en-GB" sz="5400" dirty="0">
              <a:latin typeface="+mn-lt"/>
            </a:endParaRPr>
          </a:p>
        </p:txBody>
      </p:sp>
      <p:sp>
        <p:nvSpPr>
          <p:cNvPr id="8" name="TextBox 3"/>
          <p:cNvSpPr txBox="1">
            <a:spLocks noChangeArrowheads="1"/>
          </p:cNvSpPr>
          <p:nvPr/>
        </p:nvSpPr>
        <p:spPr bwMode="auto">
          <a:xfrm>
            <a:off x="966780" y="4586961"/>
            <a:ext cx="3921414" cy="1107996"/>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FontTx/>
              <a:buNone/>
            </a:pPr>
            <a:r>
              <a:rPr lang="en-GB" altLang="en-US" sz="1600" dirty="0">
                <a:solidFill>
                  <a:schemeClr val="bg1"/>
                </a:solidFill>
                <a:latin typeface="+mn-lt"/>
              </a:rPr>
              <a:t>Vespasian, who would later become Roman Emperor, commanded one of the invading legions.</a:t>
            </a:r>
          </a:p>
        </p:txBody>
      </p:sp>
      <p:sp>
        <p:nvSpPr>
          <p:cNvPr id="9" name="Content Placeholder 15"/>
          <p:cNvSpPr txBox="1">
            <a:spLocks/>
          </p:cNvSpPr>
          <p:nvPr/>
        </p:nvSpPr>
        <p:spPr>
          <a:xfrm>
            <a:off x="791020" y="1800370"/>
            <a:ext cx="7724328" cy="316473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dirty="0">
                <a:latin typeface="+mn-lt"/>
              </a:rPr>
              <a:t>The Roman Emperor, Claudius, had ordered the creation of a new warship to help his army safely cross the sea between Gaul (modern-day France), which they already controlled, and Britain. </a:t>
            </a:r>
          </a:p>
          <a:p>
            <a:pPr marL="0" indent="0">
              <a:buNone/>
            </a:pPr>
            <a:r>
              <a:rPr lang="en-GB" altLang="en-US" dirty="0">
                <a:latin typeface="+mn-lt"/>
              </a:rPr>
              <a:t>The army sent to Britain was made up of 20,000 soldiers in four legions as well as auxiliaries. </a:t>
            </a:r>
          </a:p>
          <a:p>
            <a:pPr marL="0" indent="0">
              <a:buNone/>
            </a:pPr>
            <a:r>
              <a:rPr lang="en-GB" altLang="en-US" dirty="0">
                <a:latin typeface="+mn-lt"/>
              </a:rPr>
              <a:t>In AD 43, Claudius’ fleet set sail and landed on the south coast of Britain.</a:t>
            </a:r>
          </a:p>
          <a:p>
            <a:pPr marL="0" indent="0">
              <a:buNone/>
            </a:pPr>
            <a:endParaRPr lang="en-GB" altLang="en-US" dirty="0">
              <a:latin typeface="+mn-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0545" y="3789631"/>
            <a:ext cx="4653454" cy="3068369"/>
          </a:xfrm>
          <a:prstGeom prst="rect">
            <a:avLst/>
          </a:prstGeom>
        </p:spPr>
      </p:pic>
    </p:spTree>
    <p:extLst>
      <p:ext uri="{BB962C8B-B14F-4D97-AF65-F5344CB8AC3E}">
        <p14:creationId xmlns:p14="http://schemas.microsoft.com/office/powerpoint/2010/main" val="318543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altLang="en-US" sz="3600" dirty="0">
                <a:latin typeface="+mn-lt"/>
              </a:rPr>
              <a:t>AD 43 – The </a:t>
            </a:r>
            <a:r>
              <a:rPr lang="en-GB" altLang="en-US" sz="3600" dirty="0" err="1">
                <a:latin typeface="+mn-lt"/>
              </a:rPr>
              <a:t>Claudian</a:t>
            </a:r>
            <a:r>
              <a:rPr lang="en-GB" altLang="en-US" sz="3600" dirty="0">
                <a:latin typeface="+mn-lt"/>
              </a:rPr>
              <a:t> Invasion</a:t>
            </a:r>
            <a:endParaRPr lang="en-GB" altLang="en-US" sz="9600" dirty="0">
              <a:latin typeface="+mn-lt"/>
            </a:endParaRPr>
          </a:p>
        </p:txBody>
      </p:sp>
      <p:sp>
        <p:nvSpPr>
          <p:cNvPr id="8" name="TextBox 3"/>
          <p:cNvSpPr txBox="1">
            <a:spLocks noChangeArrowheads="1"/>
          </p:cNvSpPr>
          <p:nvPr/>
        </p:nvSpPr>
        <p:spPr bwMode="auto">
          <a:xfrm>
            <a:off x="5725682" y="1979119"/>
            <a:ext cx="2625231" cy="1600438"/>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None/>
            </a:pPr>
            <a:r>
              <a:rPr lang="en-GB" altLang="en-US" sz="1600" dirty="0">
                <a:solidFill>
                  <a:schemeClr val="bg1"/>
                </a:solidFill>
                <a:latin typeface="Twinkl" pitchFamily="2" charset="0"/>
              </a:rPr>
              <a:t>Auxiliary soldiers were recruited from non-Roman tribes to reinforce the army or provide a specific skill. </a:t>
            </a:r>
          </a:p>
        </p:txBody>
      </p:sp>
      <p:sp>
        <p:nvSpPr>
          <p:cNvPr id="11" name="Rectangle 11"/>
          <p:cNvSpPr>
            <a:spLocks noChangeArrowheads="1"/>
          </p:cNvSpPr>
          <p:nvPr/>
        </p:nvSpPr>
        <p:spPr bwMode="auto">
          <a:xfrm>
            <a:off x="881319" y="1979119"/>
            <a:ext cx="463071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GB" altLang="en-US" sz="1800" dirty="0">
                <a:latin typeface="Twinkl" pitchFamily="2" charset="0"/>
              </a:rPr>
              <a:t>Upon landing, Claudius’ army attacked Celtic tribes in the south-east of Britain and quickly took control of the lands. </a:t>
            </a:r>
          </a:p>
          <a:p>
            <a:pPr eaLnBrk="1" hangingPunct="1">
              <a:spcBef>
                <a:spcPct val="0"/>
              </a:spcBef>
              <a:buNone/>
            </a:pPr>
            <a:endParaRPr lang="en-GB" altLang="en-US" sz="1800" dirty="0">
              <a:latin typeface="Twinkl" pitchFamily="2" charset="0"/>
            </a:endParaRPr>
          </a:p>
          <a:p>
            <a:pPr eaLnBrk="1" hangingPunct="1">
              <a:spcBef>
                <a:spcPct val="0"/>
              </a:spcBef>
              <a:buNone/>
            </a:pPr>
            <a:r>
              <a:rPr lang="en-GB" altLang="en-US" sz="1800" dirty="0">
                <a:latin typeface="Twinkl" pitchFamily="2" charset="0"/>
              </a:rPr>
              <a:t>Many Celtic tribes realised how strong this Roman army was and made deals to keep the peace. They agreed to obey Roman laws and pay taxes. In return they were allowed to keep their kingdoms. </a:t>
            </a:r>
          </a:p>
          <a:p>
            <a:pPr eaLnBrk="1" hangingPunct="1">
              <a:spcBef>
                <a:spcPct val="0"/>
              </a:spcBef>
              <a:buNone/>
            </a:pPr>
            <a:endParaRPr lang="en-GB" altLang="en-US" sz="1800" dirty="0">
              <a:latin typeface="Twinkl" pitchFamily="2" charset="0"/>
            </a:endParaRPr>
          </a:p>
          <a:p>
            <a:pPr eaLnBrk="1" hangingPunct="1">
              <a:spcBef>
                <a:spcPct val="0"/>
              </a:spcBef>
              <a:buNone/>
            </a:pPr>
            <a:r>
              <a:rPr lang="en-GB" altLang="en-US" sz="1800" dirty="0">
                <a:latin typeface="Twinkl" pitchFamily="2" charset="0"/>
              </a:rPr>
              <a:t>In total, eleven British kings surrendered to the Romans and another king, </a:t>
            </a:r>
            <a:r>
              <a:rPr lang="en-GB" altLang="en-US" sz="1800" dirty="0" err="1">
                <a:latin typeface="Twinkl" pitchFamily="2" charset="0"/>
              </a:rPr>
              <a:t>Caratacus</a:t>
            </a:r>
            <a:r>
              <a:rPr lang="en-GB" altLang="en-US" sz="1800" dirty="0">
                <a:latin typeface="Twinkl" pitchFamily="2" charset="0"/>
              </a:rPr>
              <a:t>, was defeated and fled only to be later captured in AD 51 and sent to Rome.</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0320" y="3721558"/>
            <a:ext cx="2720593" cy="4234530"/>
          </a:xfrm>
          <a:prstGeom prst="rect">
            <a:avLst/>
          </a:prstGeom>
        </p:spPr>
      </p:pic>
    </p:spTree>
    <p:extLst>
      <p:ext uri="{BB962C8B-B14F-4D97-AF65-F5344CB8AC3E}">
        <p14:creationId xmlns:p14="http://schemas.microsoft.com/office/powerpoint/2010/main" val="161196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96527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altLang="en-US" sz="3600" dirty="0">
                <a:latin typeface="+mn-lt"/>
              </a:rPr>
              <a:t>AD 60-61 – The Iceni Rebellion</a:t>
            </a:r>
            <a:endParaRPr lang="en-GB" altLang="en-US" sz="9600" dirty="0">
              <a:latin typeface="+mn-lt"/>
            </a:endParaRPr>
          </a:p>
        </p:txBody>
      </p:sp>
      <p:sp>
        <p:nvSpPr>
          <p:cNvPr id="8" name="TextBox 3"/>
          <p:cNvSpPr txBox="1">
            <a:spLocks noChangeArrowheads="1"/>
          </p:cNvSpPr>
          <p:nvPr/>
        </p:nvSpPr>
        <p:spPr bwMode="auto">
          <a:xfrm>
            <a:off x="966780" y="5600410"/>
            <a:ext cx="7160270" cy="861774"/>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None/>
            </a:pPr>
            <a:r>
              <a:rPr lang="en-GB" altLang="en-US" sz="1600" dirty="0">
                <a:solidFill>
                  <a:schemeClr val="bg1"/>
                </a:solidFill>
                <a:latin typeface="Twinkl" pitchFamily="2" charset="0"/>
              </a:rPr>
              <a:t>The story of Boudicca was largely forgotten until Queen Victoria made her famous again. She wanted to be associated with a fierce female warrior.</a:t>
            </a:r>
          </a:p>
        </p:txBody>
      </p:sp>
      <p:sp>
        <p:nvSpPr>
          <p:cNvPr id="11" name="Rectangle 11"/>
          <p:cNvSpPr>
            <a:spLocks noChangeArrowheads="1"/>
          </p:cNvSpPr>
          <p:nvPr/>
        </p:nvSpPr>
        <p:spPr bwMode="auto">
          <a:xfrm>
            <a:off x="628649" y="1774021"/>
            <a:ext cx="78867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dirty="0">
                <a:latin typeface="Twinkl" pitchFamily="2" charset="0"/>
              </a:rPr>
              <a:t>After Claudius left Britain, he left a governor in charge. Over the next decade, each governor in command managed to increase the amount of Britain under Roman control.</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In AD 60, the Romans experienced uprisings from native tribes such as the Iceni. The Iceni, commanded by Queen Boudicca, were angry that the Romans had seized their lands and how they were being treated.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Boudicca led the Iceni to many victories against the Romans, leaving many towns in ruins and over 80,000 Roman citizens dead.</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Boudicca was eventually defeated in AD 61, poisoning herself so she wouldn’t be captured by her enemies.</a:t>
            </a:r>
          </a:p>
          <a:p>
            <a:pPr>
              <a:spcBef>
                <a:spcPct val="0"/>
              </a:spcBef>
              <a:buNone/>
            </a:pPr>
            <a:endParaRPr lang="en-GB" altLang="en-US" sz="1800" dirty="0">
              <a:latin typeface="Twinkl" pitchFamily="2" charset="0"/>
            </a:endParaRPr>
          </a:p>
        </p:txBody>
      </p:sp>
    </p:spTree>
    <p:extLst>
      <p:ext uri="{BB962C8B-B14F-4D97-AF65-F5344CB8AC3E}">
        <p14:creationId xmlns:p14="http://schemas.microsoft.com/office/powerpoint/2010/main" val="407868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altLang="en-US" sz="3600" dirty="0">
                <a:latin typeface="+mn-lt"/>
              </a:rPr>
              <a:t>AD 61 – 78 – Annexing the North</a:t>
            </a:r>
            <a:endParaRPr lang="en-GB" altLang="en-US" sz="9600" dirty="0">
              <a:latin typeface="+mn-lt"/>
            </a:endParaRPr>
          </a:p>
        </p:txBody>
      </p:sp>
      <p:sp>
        <p:nvSpPr>
          <p:cNvPr id="8" name="TextBox 3"/>
          <p:cNvSpPr txBox="1">
            <a:spLocks noChangeArrowheads="1"/>
          </p:cNvSpPr>
          <p:nvPr/>
        </p:nvSpPr>
        <p:spPr bwMode="auto">
          <a:xfrm>
            <a:off x="966781" y="4969459"/>
            <a:ext cx="5246012" cy="1107996"/>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None/>
            </a:pPr>
            <a:r>
              <a:rPr lang="en-GB" altLang="en-US" sz="1600" dirty="0">
                <a:solidFill>
                  <a:schemeClr val="bg1"/>
                </a:solidFill>
                <a:latin typeface="Twinkl" pitchFamily="2" charset="0"/>
              </a:rPr>
              <a:t>Each Roman fort could hold around 6,000 people. They usually had a barracks, stables, butcher’s shop and bakery.</a:t>
            </a:r>
          </a:p>
        </p:txBody>
      </p:sp>
      <p:sp>
        <p:nvSpPr>
          <p:cNvPr id="11" name="Rectangle 11"/>
          <p:cNvSpPr>
            <a:spLocks noChangeArrowheads="1"/>
          </p:cNvSpPr>
          <p:nvPr/>
        </p:nvSpPr>
        <p:spPr bwMode="auto">
          <a:xfrm>
            <a:off x="881319" y="1979119"/>
            <a:ext cx="569894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dirty="0">
                <a:latin typeface="Twinkl" pitchFamily="2" charset="0"/>
              </a:rPr>
              <a:t>Following Boudicca’s defeat, the Romans turned their sights on the lands to the north of Britain.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Under the command of the new governor, General Agricola, control was extended to places including </a:t>
            </a:r>
            <a:r>
              <a:rPr lang="en-GB" altLang="en-US" sz="1800" dirty="0" err="1">
                <a:latin typeface="Twinkl" pitchFamily="2" charset="0"/>
              </a:rPr>
              <a:t>Eboracum</a:t>
            </a:r>
            <a:r>
              <a:rPr lang="en-GB" altLang="en-US" sz="1800" dirty="0">
                <a:latin typeface="Twinkl" pitchFamily="2" charset="0"/>
              </a:rPr>
              <a:t> (York), Deva (Chester) and </a:t>
            </a:r>
            <a:r>
              <a:rPr lang="en-GB" altLang="en-US" sz="1800" dirty="0" err="1">
                <a:latin typeface="Twinkl" pitchFamily="2" charset="0"/>
              </a:rPr>
              <a:t>Isca</a:t>
            </a:r>
            <a:r>
              <a:rPr lang="en-GB" altLang="en-US" sz="1800" dirty="0">
                <a:latin typeface="Twinkl" pitchFamily="2" charset="0"/>
              </a:rPr>
              <a:t> (</a:t>
            </a:r>
            <a:r>
              <a:rPr lang="en-GB" altLang="en-US" sz="1800" dirty="0" err="1">
                <a:latin typeface="Twinkl" pitchFamily="2" charset="0"/>
              </a:rPr>
              <a:t>Caerleon</a:t>
            </a:r>
            <a:r>
              <a:rPr lang="en-GB" altLang="en-US" sz="1800" dirty="0">
                <a:latin typeface="Twinkl" pitchFamily="2" charset="0"/>
              </a:rPr>
              <a:t>).</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Agricola made sure to build garrisons and fortresses in each place to make sure they could be easily protected from any rebellions.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451095" y="1811729"/>
            <a:ext cx="2064253" cy="6059423"/>
          </a:xfrm>
          <a:prstGeom prst="rect">
            <a:avLst/>
          </a:prstGeom>
        </p:spPr>
      </p:pic>
    </p:spTree>
    <p:extLst>
      <p:ext uri="{BB962C8B-B14F-4D97-AF65-F5344CB8AC3E}">
        <p14:creationId xmlns:p14="http://schemas.microsoft.com/office/powerpoint/2010/main" val="6413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altLang="en-US" sz="3600" dirty="0">
                <a:latin typeface="+mn-lt"/>
              </a:rPr>
              <a:t>AD 78 - 84 – Caledonia</a:t>
            </a:r>
            <a:endParaRPr lang="en-GB" altLang="en-US" sz="9600" dirty="0">
              <a:latin typeface="+mn-lt"/>
            </a:endParaRPr>
          </a:p>
        </p:txBody>
      </p:sp>
      <p:sp>
        <p:nvSpPr>
          <p:cNvPr id="8" name="TextBox 3"/>
          <p:cNvSpPr txBox="1">
            <a:spLocks noChangeArrowheads="1"/>
          </p:cNvSpPr>
          <p:nvPr/>
        </p:nvSpPr>
        <p:spPr bwMode="auto">
          <a:xfrm>
            <a:off x="5571858" y="1971683"/>
            <a:ext cx="2780622" cy="1354217"/>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None/>
            </a:pPr>
            <a:r>
              <a:rPr lang="en-GB" altLang="en-US" sz="1600" dirty="0">
                <a:solidFill>
                  <a:schemeClr val="bg1"/>
                </a:solidFill>
                <a:latin typeface="Twinkl" pitchFamily="2" charset="0"/>
              </a:rPr>
              <a:t>The name ‘Caledonia’ comes from the tribal name ‘</a:t>
            </a:r>
            <a:r>
              <a:rPr lang="en-GB" altLang="en-US" sz="1600" dirty="0" err="1">
                <a:solidFill>
                  <a:schemeClr val="bg1"/>
                </a:solidFill>
                <a:latin typeface="Twinkl" pitchFamily="2" charset="0"/>
              </a:rPr>
              <a:t>Caledones</a:t>
            </a:r>
            <a:r>
              <a:rPr lang="en-GB" altLang="en-US" sz="1600" dirty="0">
                <a:solidFill>
                  <a:schemeClr val="bg1"/>
                </a:solidFill>
                <a:latin typeface="Twinkl" pitchFamily="2" charset="0"/>
              </a:rPr>
              <a:t>’, which means ‘possessing hard feet’.</a:t>
            </a:r>
          </a:p>
        </p:txBody>
      </p:sp>
      <p:sp>
        <p:nvSpPr>
          <p:cNvPr id="11" name="Rectangle 11"/>
          <p:cNvSpPr>
            <a:spLocks noChangeArrowheads="1"/>
          </p:cNvSpPr>
          <p:nvPr/>
        </p:nvSpPr>
        <p:spPr bwMode="auto">
          <a:xfrm>
            <a:off x="881319" y="1849194"/>
            <a:ext cx="457089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dirty="0">
                <a:latin typeface="Twinkl" pitchFamily="2" charset="0"/>
              </a:rPr>
              <a:t>In AD 78, Agricola moved further north and tried to conquer the lands of Caledonia (Scotland). Many tribes who had been previously defeated had found a new home there so there was a lot of resistance.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A mixture of force and diplomacy meant that in AD 79, the Romans were able to build forts in some of the tribes’ territories.</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In AD 80, Agricola marched further north and began his conquest of the eastern and northern coasts in AD 83, building many forts along the way.</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438707" y="3425961"/>
            <a:ext cx="2972719" cy="3432039"/>
          </a:xfrm>
          <a:prstGeom prst="rect">
            <a:avLst/>
          </a:prstGeom>
        </p:spPr>
      </p:pic>
    </p:spTree>
    <p:extLst>
      <p:ext uri="{BB962C8B-B14F-4D97-AF65-F5344CB8AC3E}">
        <p14:creationId xmlns:p14="http://schemas.microsoft.com/office/powerpoint/2010/main" val="209075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1674808"/>
            <a:ext cx="8137524" cy="4670430"/>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4"/>
            <a:ext cx="8137524" cy="940022"/>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lgn="ctr"/>
            <a:r>
              <a:rPr lang="en-GB" altLang="en-US" sz="3600" dirty="0">
                <a:latin typeface="+mn-lt"/>
              </a:rPr>
              <a:t>AD 84 - 96 – Retreat from Caledonia</a:t>
            </a:r>
            <a:endParaRPr lang="en-GB" altLang="en-US" sz="9600" dirty="0">
              <a:latin typeface="+mn-lt"/>
            </a:endParaRPr>
          </a:p>
        </p:txBody>
      </p:sp>
      <p:sp>
        <p:nvSpPr>
          <p:cNvPr id="8" name="TextBox 3"/>
          <p:cNvSpPr txBox="1">
            <a:spLocks noChangeArrowheads="1"/>
          </p:cNvSpPr>
          <p:nvPr/>
        </p:nvSpPr>
        <p:spPr bwMode="auto">
          <a:xfrm>
            <a:off x="5577840" y="2052204"/>
            <a:ext cx="2928984" cy="1354217"/>
          </a:xfrm>
          <a:prstGeom prst="rect">
            <a:avLst/>
          </a:prstGeom>
          <a:solidFill>
            <a:srgbClr val="BC0105"/>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b="1" dirty="0">
                <a:solidFill>
                  <a:schemeClr val="bg1"/>
                </a:solidFill>
                <a:latin typeface="+mn-lt"/>
              </a:rPr>
              <a:t>Did You Know…?</a:t>
            </a:r>
          </a:p>
          <a:p>
            <a:pPr>
              <a:spcBef>
                <a:spcPct val="0"/>
              </a:spcBef>
              <a:buNone/>
            </a:pPr>
            <a:r>
              <a:rPr lang="en-GB" altLang="en-US" sz="1600" dirty="0">
                <a:solidFill>
                  <a:schemeClr val="bg1"/>
                </a:solidFill>
                <a:latin typeface="Twinkl" pitchFamily="2" charset="0"/>
              </a:rPr>
              <a:t>Romans would usually destroy fortresses that they had abandoned to stop them falling into enemy hands.</a:t>
            </a:r>
          </a:p>
        </p:txBody>
      </p:sp>
      <p:sp>
        <p:nvSpPr>
          <p:cNvPr id="11" name="Rectangle 11"/>
          <p:cNvSpPr>
            <a:spLocks noChangeArrowheads="1"/>
          </p:cNvSpPr>
          <p:nvPr/>
        </p:nvSpPr>
        <p:spPr bwMode="auto">
          <a:xfrm>
            <a:off x="881320" y="1979119"/>
            <a:ext cx="44930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1800" dirty="0">
                <a:latin typeface="Twinkl" pitchFamily="2" charset="0"/>
              </a:rPr>
              <a:t>In AD 84, General Agricola was recalled to Rome by Emperor Domitian.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After he left, many of the fortresses in Caledonia were abandoned and eventually dismantled. </a:t>
            </a:r>
          </a:p>
          <a:p>
            <a:pPr>
              <a:spcBef>
                <a:spcPct val="0"/>
              </a:spcBef>
              <a:buNone/>
            </a:pPr>
            <a:endParaRPr lang="en-GB" altLang="en-US" sz="1800" dirty="0">
              <a:latin typeface="Twinkl" pitchFamily="2" charset="0"/>
            </a:endParaRPr>
          </a:p>
          <a:p>
            <a:pPr>
              <a:spcBef>
                <a:spcPct val="0"/>
              </a:spcBef>
              <a:buNone/>
            </a:pPr>
            <a:r>
              <a:rPr lang="en-GB" altLang="en-US" sz="1800" dirty="0">
                <a:latin typeface="Twinkl" pitchFamily="2" charset="0"/>
              </a:rPr>
              <a:t>The Romans decided to retreat from the lands in Caledonia, believing the benefit of having the land was less important than the cost would have been of fighting for it.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5632" y="3699164"/>
            <a:ext cx="3553212" cy="2211184"/>
          </a:xfrm>
          <a:prstGeom prst="rect">
            <a:avLst/>
          </a:prstGeom>
        </p:spPr>
      </p:pic>
    </p:spTree>
    <p:extLst>
      <p:ext uri="{BB962C8B-B14F-4D97-AF65-F5344CB8AC3E}">
        <p14:creationId xmlns:p14="http://schemas.microsoft.com/office/powerpoint/2010/main" val="382187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126</TotalTime>
  <Words>1132</Words>
  <Application>Microsoft Office PowerPoint</Application>
  <PresentationFormat>On-screen Show (4:3)</PresentationFormat>
  <Paragraphs>99</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Sassoon Infant Rg</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Chelsea Massey</dc:creator>
  <cp:lastModifiedBy>Chelsea Massey</cp:lastModifiedBy>
  <cp:revision>12</cp:revision>
  <dcterms:created xsi:type="dcterms:W3CDTF">2019-12-06T12:49:31Z</dcterms:created>
  <dcterms:modified xsi:type="dcterms:W3CDTF">2019-12-19T09:52:48Z</dcterms:modified>
</cp:coreProperties>
</file>