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5" r:id="rId2"/>
    <p:sldId id="291" r:id="rId3"/>
    <p:sldId id="288" r:id="rId4"/>
    <p:sldId id="289" r:id="rId5"/>
    <p:sldId id="295" r:id="rId6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jamin.seeley97@gmail.com" initials="b" lastIdx="1" clrIdx="0"/>
  <p:cmAuthor id="1" name="Noah" initials="N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8900"/>
    <a:srgbClr val="006000"/>
    <a:srgbClr val="FF9900"/>
    <a:srgbClr val="007E00"/>
    <a:srgbClr val="003300"/>
    <a:srgbClr val="008000"/>
    <a:srgbClr val="339933"/>
    <a:srgbClr val="FFCC00"/>
    <a:srgbClr val="93B54F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2" autoAdjust="0"/>
    <p:restoredTop sz="94189" autoAdjust="0"/>
  </p:normalViewPr>
  <p:slideViewPr>
    <p:cSldViewPr>
      <p:cViewPr varScale="1">
        <p:scale>
          <a:sx n="74" d="100"/>
          <a:sy n="74" d="100"/>
        </p:scale>
        <p:origin x="12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D56DA-BF37-4CC3-9804-3B5B4A380CA2}" type="datetimeFigureOut">
              <a:rPr lang="en-GB" smtClean="0"/>
              <a:pPr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A0ABB-85F1-48F6-A957-C1005FFB4EC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60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64BF0C4-BC8F-4AF7-8475-7698B0274675}" type="datetimeFigureOut">
              <a:rPr lang="en-GB" smtClean="0"/>
              <a:pPr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392FB7F9-7931-43C9-A016-7A97CD528C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272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FB7F9-7931-43C9-A016-7A97CD528CE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7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FB7F9-7931-43C9-A016-7A97CD528CE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7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FB7F9-7931-43C9-A016-7A97CD528CE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7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FB7F9-7931-43C9-A016-7A97CD528CE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7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123659026   286592765   298059479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FB7F9-7931-43C9-A016-7A97CD528CE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27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2067-C3D6-4CE4-90C6-50A0108A64E6}" type="datetimeFigureOut">
              <a:rPr lang="en-GB" smtClean="0"/>
              <a:pPr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7D0-9B8D-44E1-91EC-807561221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2067-C3D6-4CE4-90C6-50A0108A64E6}" type="datetimeFigureOut">
              <a:rPr lang="en-GB" smtClean="0"/>
              <a:pPr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7D0-9B8D-44E1-91EC-807561221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2067-C3D6-4CE4-90C6-50A0108A64E6}" type="datetimeFigureOut">
              <a:rPr lang="en-GB" smtClean="0"/>
              <a:pPr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7D0-9B8D-44E1-91EC-807561221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2067-C3D6-4CE4-90C6-50A0108A64E6}" type="datetimeFigureOut">
              <a:rPr lang="en-GB" smtClean="0"/>
              <a:pPr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7D0-9B8D-44E1-91EC-807561221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2067-C3D6-4CE4-90C6-50A0108A64E6}" type="datetimeFigureOut">
              <a:rPr lang="en-GB" smtClean="0"/>
              <a:pPr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7D0-9B8D-44E1-91EC-807561221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2067-C3D6-4CE4-90C6-50A0108A64E6}" type="datetimeFigureOut">
              <a:rPr lang="en-GB" smtClean="0"/>
              <a:pPr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7D0-9B8D-44E1-91EC-807561221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 userDrawn="1"/>
        </p:nvSpPr>
        <p:spPr bwMode="auto">
          <a:xfrm>
            <a:off x="0" y="6611938"/>
            <a:ext cx="392498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000" b="0" dirty="0"/>
              <a:t>© </a:t>
            </a:r>
            <a:r>
              <a:rPr lang="en-GB" sz="1000" b="0" dirty="0">
                <a:solidFill>
                  <a:schemeClr val="tx1"/>
                </a:solidFill>
              </a:rPr>
              <a:t>PrimaryUpd8</a:t>
            </a:r>
            <a:r>
              <a:rPr lang="en-GB" sz="1000" b="0" dirty="0"/>
              <a:t>   </a:t>
            </a:r>
            <a:r>
              <a:rPr lang="en-GB" sz="1000" b="0" dirty="0">
                <a:solidFill>
                  <a:schemeClr val="tx1"/>
                </a:solidFill>
              </a:rPr>
              <a:t>To subscribe, visit www.primaryupd8.org.uk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5588" cy="9087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2067-C3D6-4CE4-90C6-50A0108A64E6}" type="datetimeFigureOut">
              <a:rPr lang="en-GB" smtClean="0"/>
              <a:pPr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7D0-9B8D-44E1-91EC-807561221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2067-C3D6-4CE4-90C6-50A0108A64E6}" type="datetimeFigureOut">
              <a:rPr lang="en-GB" smtClean="0"/>
              <a:pPr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7D0-9B8D-44E1-91EC-807561221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2067-C3D6-4CE4-90C6-50A0108A64E6}" type="datetimeFigureOut">
              <a:rPr lang="en-GB" smtClean="0"/>
              <a:pPr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7D0-9B8D-44E1-91EC-807561221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C2067-C3D6-4CE4-90C6-50A0108A64E6}" type="datetimeFigureOut">
              <a:rPr lang="en-GB" smtClean="0"/>
              <a:pPr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C07D0-9B8D-44E1-91EC-807561221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C2067-C3D6-4CE4-90C6-50A0108A64E6}" type="datetimeFigureOut">
              <a:rPr lang="en-GB" smtClean="0"/>
              <a:pPr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C07D0-9B8D-44E1-91EC-8075612213B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764704"/>
            <a:ext cx="9180512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0" y="0"/>
            <a:ext cx="9145588" cy="9087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18021"/>
            <a:ext cx="9144000" cy="574675"/>
          </a:xfrm>
          <a:noFill/>
          <a:effectLst>
            <a:softEdge rad="127000"/>
          </a:effectLst>
        </p:spPr>
        <p:txBody>
          <a:bodyPr>
            <a:noAutofit/>
          </a:bodyPr>
          <a:lstStyle/>
          <a:p>
            <a:pPr algn="l"/>
            <a:r>
              <a:rPr lang="en-GB" sz="43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300" b="1" dirty="0" smtClean="0">
                <a:solidFill>
                  <a:srgbClr val="93B54F"/>
                </a:solidFill>
                <a:latin typeface="Arial" pitchFamily="34" charset="0"/>
                <a:cs typeface="Arial" pitchFamily="34" charset="0"/>
              </a:rPr>
              <a:t>I’m a </a:t>
            </a:r>
            <a:r>
              <a:rPr lang="en-GB" sz="4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Celebrity </a:t>
            </a:r>
            <a:r>
              <a:rPr lang="en-GB" sz="4300" b="1" dirty="0" smtClean="0">
                <a:solidFill>
                  <a:srgbClr val="93B54F"/>
                </a:solidFill>
                <a:latin typeface="Arial" pitchFamily="34" charset="0"/>
                <a:cs typeface="Arial" pitchFamily="34" charset="0"/>
              </a:rPr>
              <a:t>get me out of here!</a:t>
            </a:r>
            <a:endParaRPr lang="en-GB" sz="4300" b="1" dirty="0">
              <a:solidFill>
                <a:srgbClr val="93B54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-108520" y="764704"/>
            <a:ext cx="3600400" cy="2592288"/>
            <a:chOff x="-108520" y="764704"/>
            <a:chExt cx="3600400" cy="2592288"/>
          </a:xfrm>
        </p:grpSpPr>
        <p:sp>
          <p:nvSpPr>
            <p:cNvPr id="27" name="Rectangle 26"/>
            <p:cNvSpPr/>
            <p:nvPr/>
          </p:nvSpPr>
          <p:spPr>
            <a:xfrm>
              <a:off x="-108520" y="764704"/>
              <a:ext cx="3600400" cy="2592288"/>
            </a:xfrm>
            <a:prstGeom prst="rect">
              <a:avLst/>
            </a:prstGeom>
            <a:solidFill>
              <a:srgbClr val="E68900">
                <a:alpha val="61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1520" y="1129968"/>
              <a:ext cx="316835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0" dirty="0" smtClean="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rPr>
                <a:t>Far away </a:t>
              </a:r>
              <a:br>
                <a:rPr lang="en-GB" sz="4000" dirty="0" smtClean="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rPr>
              </a:br>
              <a:r>
                <a:rPr lang="en-GB" sz="4000" dirty="0" smtClean="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rPr>
                <a:t>in the middle of the jungle.</a:t>
              </a:r>
              <a:endParaRPr lang="en-GB" sz="4000" b="1" i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563888" y="3068960"/>
            <a:ext cx="5832648" cy="1440160"/>
            <a:chOff x="3563888" y="3068960"/>
            <a:chExt cx="5832648" cy="1440160"/>
          </a:xfrm>
        </p:grpSpPr>
        <p:sp>
          <p:nvSpPr>
            <p:cNvPr id="29" name="Rectangle 28"/>
            <p:cNvSpPr/>
            <p:nvPr/>
          </p:nvSpPr>
          <p:spPr>
            <a:xfrm>
              <a:off x="3563888" y="3068960"/>
              <a:ext cx="5832648" cy="1440160"/>
            </a:xfrm>
            <a:prstGeom prst="rect">
              <a:avLst/>
            </a:prstGeom>
            <a:solidFill>
              <a:srgbClr val="339933">
                <a:alpha val="61000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35896" y="3212976"/>
              <a:ext cx="51845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i="1" dirty="0" smtClean="0">
                  <a:solidFill>
                    <a:schemeClr val="bg1"/>
                  </a:solidFill>
                  <a:latin typeface="Arial" pitchFamily="34" charset="0"/>
                  <a:ea typeface="+mj-ea"/>
                  <a:cs typeface="Arial" pitchFamily="34" charset="0"/>
                </a:rPr>
                <a:t>What would you need to do to survive?</a:t>
              </a:r>
              <a:endParaRPr lang="en-GB" sz="3600" b="1" i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endParaRPr>
            </a:p>
          </p:txBody>
        </p:sp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0" y="6611938"/>
            <a:ext cx="392498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000" b="0" dirty="0">
                <a:solidFill>
                  <a:schemeClr val="bg1"/>
                </a:solidFill>
              </a:rPr>
              <a:t>© PrimaryUpd8   To subscribe, visit www.primaryupd8.org.uk</a:t>
            </a:r>
          </a:p>
        </p:txBody>
      </p:sp>
    </p:spTree>
    <p:extLst>
      <p:ext uri="{BB962C8B-B14F-4D97-AF65-F5344CB8AC3E}">
        <p14:creationId xmlns:p14="http://schemas.microsoft.com/office/powerpoint/2010/main" val="14756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jungle border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8064896" cy="628193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18021"/>
            <a:ext cx="9144000" cy="574675"/>
          </a:xfrm>
          <a:noFill/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en-GB" sz="4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4500" b="1" dirty="0" smtClean="0">
                <a:solidFill>
                  <a:srgbClr val="93B54F"/>
                </a:solidFill>
                <a:latin typeface="Arial" pitchFamily="34" charset="0"/>
                <a:cs typeface="Arial" pitchFamily="34" charset="0"/>
              </a:rPr>
              <a:t>What do we use </a:t>
            </a:r>
            <a:r>
              <a:rPr lang="en-GB" sz="4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electricity </a:t>
            </a:r>
            <a:r>
              <a:rPr lang="en-GB" sz="4500" b="1" dirty="0" smtClean="0">
                <a:solidFill>
                  <a:srgbClr val="93B54F"/>
                </a:solidFill>
                <a:latin typeface="Arial" pitchFamily="34" charset="0"/>
                <a:cs typeface="Arial" pitchFamily="34" charset="0"/>
              </a:rPr>
              <a:t>for?</a:t>
            </a:r>
            <a:endParaRPr lang="en-GB" sz="4500" b="1" dirty="0">
              <a:solidFill>
                <a:srgbClr val="93B5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3212976"/>
            <a:ext cx="1512168" cy="12464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GB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am </a:t>
            </a:r>
            <a:r>
              <a:rPr lang="en-GB" sz="4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0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1763688" y="836712"/>
            <a:ext cx="5616624" cy="1152128"/>
            <a:chOff x="1907705" y="980728"/>
            <a:chExt cx="5040560" cy="1152128"/>
          </a:xfrm>
        </p:grpSpPr>
        <p:sp>
          <p:nvSpPr>
            <p:cNvPr id="11" name="Rounded Rectangle 10"/>
            <p:cNvSpPr/>
            <p:nvPr/>
          </p:nvSpPr>
          <p:spPr>
            <a:xfrm>
              <a:off x="2051720" y="980728"/>
              <a:ext cx="4824536" cy="1152128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07705" y="1052736"/>
              <a:ext cx="504056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 help us each day we </a:t>
              </a:r>
              <a:br>
                <a:rPr lang="en-GB" sz="2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29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use lots of electrical devices</a:t>
              </a:r>
              <a:endParaRPr lang="en-GB" sz="2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" name="Picture 18" descr="t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2420888"/>
            <a:ext cx="4430238" cy="311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 descr="fridge.png"/>
          <p:cNvPicPr>
            <a:picLocks noChangeAspect="1"/>
          </p:cNvPicPr>
          <p:nvPr/>
        </p:nvPicPr>
        <p:blipFill>
          <a:blip r:embed="rId5" cstate="print"/>
          <a:srcRect b="20582"/>
          <a:stretch>
            <a:fillRect/>
          </a:stretch>
        </p:blipFill>
        <p:spPr>
          <a:xfrm>
            <a:off x="3425447" y="2132856"/>
            <a:ext cx="2946753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 descr="mob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16264" y="1939720"/>
            <a:ext cx="3356087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kett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2204864"/>
            <a:ext cx="3072152" cy="3626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 descr="lightbul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19872" y="1988840"/>
            <a:ext cx="2623149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toothbrush.png"/>
          <p:cNvPicPr>
            <a:picLocks noChangeAspect="1"/>
          </p:cNvPicPr>
          <p:nvPr/>
        </p:nvPicPr>
        <p:blipFill>
          <a:blip r:embed="rId9" cstate="print"/>
          <a:srcRect b="32150"/>
          <a:stretch>
            <a:fillRect/>
          </a:stretch>
        </p:blipFill>
        <p:spPr>
          <a:xfrm>
            <a:off x="3768080" y="1772816"/>
            <a:ext cx="1596008" cy="4118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15"/>
          <p:cNvGrpSpPr/>
          <p:nvPr/>
        </p:nvGrpSpPr>
        <p:grpSpPr>
          <a:xfrm>
            <a:off x="1691680" y="5877272"/>
            <a:ext cx="5904656" cy="720080"/>
            <a:chOff x="1619672" y="5877272"/>
            <a:chExt cx="5904656" cy="720080"/>
          </a:xfrm>
        </p:grpSpPr>
        <p:sp>
          <p:nvSpPr>
            <p:cNvPr id="14" name="Rounded Rectangle 13"/>
            <p:cNvSpPr/>
            <p:nvPr/>
          </p:nvSpPr>
          <p:spPr>
            <a:xfrm>
              <a:off x="1619672" y="5877272"/>
              <a:ext cx="5688632" cy="720080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>
              <a:outerShdw blurRad="139700" dist="101600" dir="2700000" sx="101000" sy="101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63688" y="5877272"/>
              <a:ext cx="5760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Sort your devices into those that are essential and those that you can manage without.</a:t>
              </a:r>
              <a:endParaRPr lang="en-GB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6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0" y="836712"/>
            <a:ext cx="1331640" cy="4608512"/>
            <a:chOff x="0" y="836712"/>
            <a:chExt cx="1331640" cy="4608512"/>
          </a:xfrm>
        </p:grpSpPr>
        <p:sp>
          <p:nvSpPr>
            <p:cNvPr id="24" name="Rectangle 23"/>
            <p:cNvSpPr/>
            <p:nvPr/>
          </p:nvSpPr>
          <p:spPr>
            <a:xfrm>
              <a:off x="0" y="836712"/>
              <a:ext cx="1331640" cy="46085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496" y="980728"/>
              <a:ext cx="1296144" cy="4375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GB" sz="2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are given the following six electrical items to improve your stay </a:t>
              </a:r>
              <a:br>
                <a:rPr lang="en-GB" sz="2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22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in the jungle.</a:t>
              </a: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71000" r="675"/>
          <a:stretch>
            <a:fillRect/>
          </a:stretch>
        </p:blipFill>
        <p:spPr bwMode="auto">
          <a:xfrm>
            <a:off x="0" y="5373216"/>
            <a:ext cx="914400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0" y="0"/>
            <a:ext cx="9145588" cy="9087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18021"/>
            <a:ext cx="9144000" cy="574675"/>
          </a:xfrm>
          <a:noFill/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en-GB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4800" b="1" dirty="0" smtClean="0">
                <a:solidFill>
                  <a:srgbClr val="93B54F"/>
                </a:solidFill>
                <a:latin typeface="Arial" pitchFamily="34" charset="0"/>
                <a:cs typeface="Arial" pitchFamily="34" charset="0"/>
              </a:rPr>
              <a:t>Living with </a:t>
            </a:r>
            <a:r>
              <a:rPr lang="en-GB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limited </a:t>
            </a:r>
            <a:r>
              <a:rPr lang="en-GB" sz="4800" b="1" dirty="0" smtClean="0">
                <a:solidFill>
                  <a:srgbClr val="93B54F"/>
                </a:solidFill>
                <a:latin typeface="Arial" pitchFamily="34" charset="0"/>
                <a:cs typeface="Arial" pitchFamily="34" charset="0"/>
              </a:rPr>
              <a:t>electricity</a:t>
            </a:r>
            <a:endParaRPr lang="en-GB" sz="4800" b="1" dirty="0">
              <a:solidFill>
                <a:srgbClr val="93B54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32240" y="5469031"/>
            <a:ext cx="2232248" cy="1200329"/>
          </a:xfrm>
          <a:prstGeom prst="rect">
            <a:avLst/>
          </a:prstGeom>
          <a:solidFill>
            <a:srgbClr val="006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Would you swap one of the devices for something different?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5469031"/>
            <a:ext cx="3672408" cy="1200329"/>
          </a:xfrm>
          <a:prstGeom prst="rect">
            <a:avLst/>
          </a:prstGeom>
          <a:solidFill>
            <a:srgbClr val="006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With your group, put these devices in order from the most to the least important device to make your stay more comfortable.</a:t>
            </a:r>
            <a:endParaRPr lang="en-GB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928" y="5469031"/>
            <a:ext cx="2736304" cy="1200329"/>
          </a:xfrm>
          <a:prstGeom prst="rect">
            <a:avLst/>
          </a:prstGeom>
          <a:solidFill>
            <a:srgbClr val="006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other factors </a:t>
            </a:r>
            <a:b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influence your choice. Time of day? Temperature? Your age?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6611938"/>
            <a:ext cx="392498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1000" b="0" dirty="0">
                <a:solidFill>
                  <a:schemeClr val="bg1"/>
                </a:solidFill>
              </a:rPr>
              <a:t>© PrimaryUpd8   To subscribe, visit www.primaryupd8.org.uk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296144" y="908720"/>
            <a:ext cx="7812360" cy="4464496"/>
          </a:xfrm>
          <a:prstGeom prst="rect">
            <a:avLst/>
          </a:prstGeom>
          <a:solidFill>
            <a:schemeClr val="bg1"/>
          </a:solidFill>
          <a:ln w="12700">
            <a:solidFill>
              <a:srgbClr val="006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Connector 47"/>
          <p:cNvCxnSpPr/>
          <p:nvPr/>
        </p:nvCxnSpPr>
        <p:spPr>
          <a:xfrm>
            <a:off x="3923928" y="908720"/>
            <a:ext cx="0" cy="4464496"/>
          </a:xfrm>
          <a:prstGeom prst="line">
            <a:avLst/>
          </a:prstGeom>
          <a:noFill/>
          <a:ln w="12700">
            <a:solidFill>
              <a:srgbClr val="006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331640" y="3212976"/>
            <a:ext cx="7794485" cy="0"/>
          </a:xfrm>
          <a:prstGeom prst="line">
            <a:avLst/>
          </a:prstGeom>
          <a:noFill/>
          <a:ln w="12700">
            <a:solidFill>
              <a:srgbClr val="006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588224" y="908720"/>
            <a:ext cx="0" cy="4464496"/>
          </a:xfrm>
          <a:prstGeom prst="line">
            <a:avLst/>
          </a:prstGeom>
          <a:noFill/>
          <a:ln w="12700">
            <a:solidFill>
              <a:srgbClr val="006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TextBox 48"/>
          <p:cNvSpPr txBox="1"/>
          <p:nvPr/>
        </p:nvSpPr>
        <p:spPr>
          <a:xfrm>
            <a:off x="1835696" y="1412776"/>
            <a:ext cx="15841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smtClean="0">
                <a:solidFill>
                  <a:srgbClr val="E68900"/>
                </a:solidFill>
                <a:latin typeface="Arial" pitchFamily="34" charset="0"/>
                <a:cs typeface="Arial" pitchFamily="34" charset="0"/>
              </a:rPr>
              <a:t>light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source</a:t>
            </a:r>
            <a:endParaRPr lang="en-GB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4211960" y="1412776"/>
            <a:ext cx="20882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600" b="1" dirty="0" smtClean="0">
                <a:solidFill>
                  <a:srgbClr val="E68900"/>
                </a:solidFill>
                <a:latin typeface="Arial" pitchFamily="34" charset="0"/>
                <a:cs typeface="Arial" pitchFamily="34" charset="0"/>
              </a:rPr>
              <a:t>mobile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phone</a:t>
            </a:r>
            <a:endParaRPr lang="en-GB" sz="3200" dirty="0"/>
          </a:p>
        </p:txBody>
      </p:sp>
      <p:sp>
        <p:nvSpPr>
          <p:cNvPr id="78" name="TextBox 77"/>
          <p:cNvSpPr txBox="1"/>
          <p:nvPr/>
        </p:nvSpPr>
        <p:spPr>
          <a:xfrm>
            <a:off x="6588224" y="1170618"/>
            <a:ext cx="25557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A device for </a:t>
            </a:r>
            <a:r>
              <a:rPr lang="en-GB" sz="3600" b="1" dirty="0" smtClean="0">
                <a:solidFill>
                  <a:srgbClr val="E68900"/>
                </a:solidFill>
                <a:latin typeface="Arial" pitchFamily="34" charset="0"/>
                <a:cs typeface="Arial" pitchFamily="34" charset="0"/>
              </a:rPr>
              <a:t>heating water</a:t>
            </a:r>
            <a:endParaRPr lang="en-GB" b="1" dirty="0">
              <a:solidFill>
                <a:srgbClr val="E689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68152" y="3429000"/>
            <a:ext cx="2483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A device for </a:t>
            </a:r>
            <a:r>
              <a:rPr lang="en-GB" sz="3600" b="1" dirty="0" smtClean="0">
                <a:solidFill>
                  <a:srgbClr val="E68900"/>
                </a:solidFill>
                <a:latin typeface="Arial" pitchFamily="34" charset="0"/>
                <a:cs typeface="Arial" pitchFamily="34" charset="0"/>
              </a:rPr>
              <a:t>keeping food cold</a:t>
            </a:r>
            <a:endParaRPr lang="en-GB" b="1" dirty="0">
              <a:solidFill>
                <a:srgbClr val="E689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572000" y="3596823"/>
            <a:ext cx="15841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GB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sz="3600" dirty="0" smtClean="0">
                <a:latin typeface="Arial" pitchFamily="34" charset="0"/>
                <a:cs typeface="Arial" pitchFamily="34" charset="0"/>
              </a:rPr>
            </a:br>
            <a:r>
              <a:rPr lang="en-GB" sz="3600" b="1" dirty="0" smtClean="0">
                <a:solidFill>
                  <a:srgbClr val="E68900"/>
                </a:solidFill>
                <a:latin typeface="Arial" pitchFamily="34" charset="0"/>
                <a:cs typeface="Arial" pitchFamily="34" charset="0"/>
              </a:rPr>
              <a:t>fan</a:t>
            </a:r>
            <a:endParaRPr lang="en-GB" b="1" dirty="0">
              <a:solidFill>
                <a:srgbClr val="E689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16216" y="3429000"/>
            <a:ext cx="25922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Arial" pitchFamily="34" charset="0"/>
                <a:cs typeface="Arial" pitchFamily="34" charset="0"/>
              </a:rPr>
              <a:t>A device for </a:t>
            </a:r>
            <a:r>
              <a:rPr lang="en-GB" sz="3600" b="1" dirty="0" smtClean="0">
                <a:solidFill>
                  <a:srgbClr val="E68900"/>
                </a:solidFill>
                <a:latin typeface="Arial" pitchFamily="34" charset="0"/>
                <a:cs typeface="Arial" pitchFamily="34" charset="0"/>
              </a:rPr>
              <a:t>cooking food</a:t>
            </a:r>
            <a:endParaRPr lang="en-GB" b="1" dirty="0">
              <a:solidFill>
                <a:srgbClr val="E68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6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5" grpId="0" animBg="1"/>
      <p:bldP spid="16" grpId="0" animBg="1"/>
      <p:bldP spid="49" grpId="0"/>
      <p:bldP spid="50" grpId="0"/>
      <p:bldP spid="78" grpId="0"/>
      <p:bldP spid="79" grpId="0"/>
      <p:bldP spid="8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0" y="836712"/>
            <a:ext cx="9252520" cy="6021288"/>
          </a:xfrm>
          <a:prstGeom prst="rect">
            <a:avLst/>
          </a:prstGeom>
          <a:solidFill>
            <a:srgbClr val="FFCC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3" name="Picture 82" descr="jungle bor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0768"/>
            <a:ext cx="8543925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9" name="Group 98"/>
          <p:cNvGrpSpPr/>
          <p:nvPr/>
        </p:nvGrpSpPr>
        <p:grpSpPr>
          <a:xfrm>
            <a:off x="-180528" y="620688"/>
            <a:ext cx="4032448" cy="2293428"/>
            <a:chOff x="-180528" y="620688"/>
            <a:chExt cx="4032448" cy="2293428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80528" y="620688"/>
              <a:ext cx="3563888" cy="2293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grpSp>
          <p:nvGrpSpPr>
            <p:cNvPr id="88" name="Group 87"/>
            <p:cNvGrpSpPr/>
            <p:nvPr/>
          </p:nvGrpSpPr>
          <p:grpSpPr>
            <a:xfrm>
              <a:off x="971600" y="1124744"/>
              <a:ext cx="2880320" cy="648072"/>
              <a:chOff x="1475656" y="1124744"/>
              <a:chExt cx="2880320" cy="648072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1475656" y="1124744"/>
                <a:ext cx="2880320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292100" dist="12700" sx="103000" sy="103000" algn="ctr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475656" y="1196752"/>
                <a:ext cx="28803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Daylight </a:t>
                </a:r>
                <a:r>
                  <a:rPr lang="en-US" sz="2400" b="1" dirty="0" smtClean="0"/>
                  <a:t>5am</a:t>
                </a:r>
                <a:r>
                  <a:rPr lang="en-US" sz="2400" dirty="0" smtClean="0"/>
                  <a:t> to </a:t>
                </a:r>
                <a:r>
                  <a:rPr lang="en-US" sz="2400" b="1" dirty="0" smtClean="0"/>
                  <a:t>5pm</a:t>
                </a:r>
                <a:endParaRPr lang="en-US" sz="2400" b="1" dirty="0"/>
              </a:p>
            </p:txBody>
          </p:sp>
        </p:grpSp>
      </p:grpSp>
      <p:sp>
        <p:nvSpPr>
          <p:cNvPr id="95" name="Rectangle 94"/>
          <p:cNvSpPr/>
          <p:nvPr/>
        </p:nvSpPr>
        <p:spPr>
          <a:xfrm>
            <a:off x="0" y="0"/>
            <a:ext cx="9145588" cy="90872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0" y="118021"/>
            <a:ext cx="9144000" cy="574675"/>
          </a:xfrm>
          <a:noFill/>
          <a:effectLst>
            <a:softEdge rad="127000"/>
          </a:effectLst>
        </p:spPr>
        <p:txBody>
          <a:bodyPr>
            <a:noAutofit/>
          </a:bodyPr>
          <a:lstStyle/>
          <a:p>
            <a:r>
              <a:rPr lang="en-GB" sz="4200" b="1" dirty="0" smtClean="0">
                <a:solidFill>
                  <a:srgbClr val="93B54F"/>
                </a:solidFill>
                <a:latin typeface="Arial" pitchFamily="34" charset="0"/>
                <a:cs typeface="Arial" pitchFamily="34" charset="0"/>
              </a:rPr>
              <a:t>Making the most of a </a:t>
            </a:r>
            <a:r>
              <a:rPr lang="en-GB" sz="4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 resource</a:t>
            </a:r>
            <a:endParaRPr lang="en-GB" sz="4200" b="1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755576" y="5877272"/>
            <a:ext cx="3096344" cy="720080"/>
            <a:chOff x="755576" y="5805264"/>
            <a:chExt cx="3096344" cy="720080"/>
          </a:xfrm>
        </p:grpSpPr>
        <p:sp>
          <p:nvSpPr>
            <p:cNvPr id="85" name="Rounded Rectangle 84"/>
            <p:cNvSpPr/>
            <p:nvPr/>
          </p:nvSpPr>
          <p:spPr>
            <a:xfrm>
              <a:off x="755576" y="5805264"/>
              <a:ext cx="3096344" cy="720080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>
              <a:outerShdw blurRad="139700" dist="101600" dir="2700000" sx="101000" sy="101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5576" y="5879013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What would you </a:t>
              </a:r>
              <a:r>
                <a:rPr lang="en-GB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charge up </a:t>
              </a:r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GB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each day and for how long?</a:t>
              </a:r>
              <a:endPara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004048" y="5877272"/>
            <a:ext cx="2952328" cy="720080"/>
            <a:chOff x="5004048" y="5877272"/>
            <a:chExt cx="2952328" cy="720080"/>
          </a:xfrm>
        </p:grpSpPr>
        <p:sp>
          <p:nvSpPr>
            <p:cNvPr id="84" name="Rounded Rectangle 83"/>
            <p:cNvSpPr/>
            <p:nvPr/>
          </p:nvSpPr>
          <p:spPr>
            <a:xfrm>
              <a:off x="5004048" y="5877272"/>
              <a:ext cx="2952328" cy="720080"/>
            </a:xfrm>
            <a:prstGeom prst="roundRect">
              <a:avLst/>
            </a:prstGeom>
            <a:solidFill>
              <a:srgbClr val="008000"/>
            </a:solidFill>
            <a:ln>
              <a:noFill/>
            </a:ln>
            <a:effectLst>
              <a:outerShdw blurRad="139700" dist="101600" dir="2700000" sx="101000" sy="101000" algn="tl" rotWithShape="0">
                <a:prstClr val="black">
                  <a:alpha val="4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004048" y="5949280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Would you charge the </a:t>
              </a:r>
              <a:r>
                <a:rPr lang="en-GB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same devices </a:t>
              </a:r>
              <a:r>
                <a:rPr lang="en-GB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each day?</a:t>
              </a:r>
              <a:endParaRPr lang="en-GB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4211960" y="908720"/>
            <a:ext cx="4824536" cy="1662985"/>
            <a:chOff x="4211960" y="908720"/>
            <a:chExt cx="4824536" cy="1662985"/>
          </a:xfrm>
        </p:grpSpPr>
        <p:grpSp>
          <p:nvGrpSpPr>
            <p:cNvPr id="89" name="Group 88"/>
            <p:cNvGrpSpPr/>
            <p:nvPr/>
          </p:nvGrpSpPr>
          <p:grpSpPr>
            <a:xfrm>
              <a:off x="4211960" y="980728"/>
              <a:ext cx="3240360" cy="936104"/>
              <a:chOff x="5076056" y="980728"/>
              <a:chExt cx="3240360" cy="936104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5148064" y="980728"/>
                <a:ext cx="3168352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92100" dist="12700" sx="103000" sy="103000" algn="ctr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76056" y="1052736"/>
                <a:ext cx="314134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2700"/>
                  </a:lnSpc>
                </a:pPr>
                <a:r>
                  <a:rPr lang="en-US" sz="2400" dirty="0" smtClean="0"/>
                  <a:t>After </a:t>
                </a:r>
                <a:r>
                  <a:rPr lang="en-US" sz="2400" b="1" dirty="0" smtClean="0"/>
                  <a:t>6 hours </a:t>
                </a:r>
                <a:r>
                  <a:rPr lang="en-US" sz="2400" dirty="0" smtClean="0"/>
                  <a:t>each battery is fully charged</a:t>
                </a:r>
                <a:endParaRPr lang="en-US" sz="2400" dirty="0"/>
              </a:p>
            </p:txBody>
          </p:sp>
        </p:grpSp>
        <p:pic>
          <p:nvPicPr>
            <p:cNvPr id="96" name="Picture 95" descr="solar cell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00071" y="908720"/>
              <a:ext cx="1836425" cy="16629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6" name="Group 75"/>
          <p:cNvGrpSpPr/>
          <p:nvPr/>
        </p:nvGrpSpPr>
        <p:grpSpPr>
          <a:xfrm>
            <a:off x="1403648" y="2060848"/>
            <a:ext cx="5651187" cy="3816424"/>
            <a:chOff x="1403648" y="2060848"/>
            <a:chExt cx="5651187" cy="3816424"/>
          </a:xfrm>
        </p:grpSpPr>
        <p:sp>
          <p:nvSpPr>
            <p:cNvPr id="75" name="Rectangle 74"/>
            <p:cNvSpPr/>
            <p:nvPr/>
          </p:nvSpPr>
          <p:spPr>
            <a:xfrm>
              <a:off x="1442341" y="2743200"/>
              <a:ext cx="5573454" cy="3134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360467" y="2808608"/>
              <a:ext cx="1804045" cy="342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2400"/>
                </a:spcBef>
              </a:pPr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30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 minutes</a:t>
              </a:r>
              <a:endPara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36153" y="3237357"/>
              <a:ext cx="1864180" cy="51520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8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36153" y="3751124"/>
              <a:ext cx="1864180" cy="51520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8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436153" y="4266758"/>
              <a:ext cx="1864180" cy="5505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8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36153" y="4818871"/>
              <a:ext cx="1864180" cy="50739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8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436153" y="5326697"/>
              <a:ext cx="1864180" cy="550575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8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300332" y="3237357"/>
              <a:ext cx="1864180" cy="515202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301257" y="3751124"/>
              <a:ext cx="1864180" cy="515202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301257" y="4266758"/>
              <a:ext cx="1864180" cy="550575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301257" y="4818872"/>
              <a:ext cx="1864180" cy="507395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301257" y="5326697"/>
              <a:ext cx="1864180" cy="550575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436153" y="2745081"/>
              <a:ext cx="1864180" cy="49227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008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00332" y="2672239"/>
              <a:ext cx="1864180" cy="565119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164512" y="2672239"/>
              <a:ext cx="1864180" cy="565119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164512" y="3237357"/>
              <a:ext cx="1864180" cy="51520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65437" y="3751124"/>
              <a:ext cx="1864180" cy="515202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165437" y="4266758"/>
              <a:ext cx="1864180" cy="550575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165437" y="4818871"/>
              <a:ext cx="1864180" cy="507395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165437" y="5326697"/>
              <a:ext cx="1864180" cy="550575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164512" y="2808608"/>
              <a:ext cx="1864180" cy="342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1800"/>
                </a:spcBef>
              </a:pPr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20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 minutes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432002" y="3349549"/>
              <a:ext cx="186418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2400"/>
                </a:spcBef>
              </a:pPr>
              <a:r>
                <a:rPr lang="en-GB" sz="1700" b="1" dirty="0" smtClean="0">
                  <a:latin typeface="Arial" pitchFamily="34" charset="0"/>
                  <a:cs typeface="Arial" pitchFamily="34" charset="0"/>
                </a:rPr>
                <a:t>A small fridge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56316" y="3349549"/>
              <a:ext cx="1804045" cy="342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2400"/>
                </a:spcBef>
              </a:pPr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30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 minutes</a:t>
              </a:r>
              <a:endPara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60361" y="3349549"/>
              <a:ext cx="1864180" cy="342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1800"/>
                </a:spcBef>
              </a:pPr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20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 minutes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32002" y="3859440"/>
              <a:ext cx="186418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2400"/>
                </a:spcBef>
              </a:pPr>
              <a:r>
                <a:rPr lang="en-GB" sz="1700" b="1" dirty="0" smtClean="0">
                  <a:latin typeface="Arial" pitchFamily="34" charset="0"/>
                  <a:cs typeface="Arial" pitchFamily="34" charset="0"/>
                </a:rPr>
                <a:t>A light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356316" y="3859440"/>
              <a:ext cx="1804045" cy="342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2400"/>
                </a:spcBef>
              </a:pPr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10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 minutes</a:t>
              </a:r>
              <a:endPara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60361" y="3859440"/>
              <a:ext cx="1864180" cy="342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1800"/>
                </a:spcBef>
              </a:pPr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30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 minutes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432002" y="4369332"/>
              <a:ext cx="186418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2400"/>
                </a:spcBef>
              </a:pPr>
              <a:r>
                <a:rPr lang="en-GB" sz="1700" b="1" dirty="0" smtClean="0">
                  <a:latin typeface="Arial" pitchFamily="34" charset="0"/>
                  <a:cs typeface="Arial" pitchFamily="34" charset="0"/>
                </a:rPr>
                <a:t>A cooker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56316" y="4369332"/>
              <a:ext cx="1804045" cy="342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2400"/>
                </a:spcBef>
              </a:pPr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30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 minutes</a:t>
              </a:r>
              <a:endPara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160361" y="4369332"/>
              <a:ext cx="1864180" cy="342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1800"/>
                </a:spcBef>
              </a:pPr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30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 minutes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03648" y="4893501"/>
              <a:ext cx="186418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2400"/>
                </a:spcBef>
              </a:pPr>
              <a:r>
                <a:rPr lang="en-GB" sz="1700" b="1" dirty="0" smtClean="0">
                  <a:latin typeface="Arial" pitchFamily="34" charset="0"/>
                  <a:cs typeface="Arial" pitchFamily="34" charset="0"/>
                </a:rPr>
                <a:t>A fan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327962" y="4893501"/>
              <a:ext cx="1804045" cy="342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2400"/>
                </a:spcBef>
              </a:pPr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15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 minutes</a:t>
              </a:r>
              <a:endPara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132007" y="4893501"/>
              <a:ext cx="1864180" cy="342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1800"/>
                </a:spcBef>
              </a:pPr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 hour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08383" y="5452347"/>
              <a:ext cx="186418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2400"/>
                </a:spcBef>
              </a:pPr>
              <a:r>
                <a:rPr lang="en-GB" sz="1700" b="1" dirty="0" smtClean="0">
                  <a:latin typeface="Arial" pitchFamily="34" charset="0"/>
                  <a:cs typeface="Arial" pitchFamily="34" charset="0"/>
                </a:rPr>
                <a:t>A mobile phone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97763" y="5452347"/>
              <a:ext cx="2033387" cy="342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2400"/>
                </a:spcBef>
              </a:pPr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10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 minute charge</a:t>
              </a:r>
              <a:endParaRPr lang="en-GB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36742" y="5452347"/>
              <a:ext cx="1864180" cy="342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1800"/>
                </a:spcBef>
              </a:pPr>
              <a:r>
                <a:rPr lang="en-GB" sz="1600" b="1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en-GB" sz="1600" dirty="0" smtClean="0">
                  <a:latin typeface="Arial" pitchFamily="34" charset="0"/>
                  <a:cs typeface="Arial" pitchFamily="34" charset="0"/>
                </a:rPr>
                <a:t> hour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3308634" y="2060848"/>
              <a:ext cx="1861721" cy="68423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173433" y="2060848"/>
              <a:ext cx="1881402" cy="684233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73433" y="2107192"/>
              <a:ext cx="1870716" cy="591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The device will work for...</a:t>
              </a:r>
              <a:endPara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63128" y="2235189"/>
              <a:ext cx="1855258" cy="342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If charged for...</a:t>
              </a:r>
              <a:endParaRPr lang="en-GB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36153" y="2808608"/>
              <a:ext cx="186418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t">
                <a:spcBef>
                  <a:spcPts val="2400"/>
                </a:spcBef>
              </a:pPr>
              <a:r>
                <a:rPr lang="en-GB" sz="1700" b="1" dirty="0" smtClean="0">
                  <a:latin typeface="Arial" pitchFamily="34" charset="0"/>
                  <a:cs typeface="Arial" pitchFamily="34" charset="0"/>
                </a:rPr>
                <a:t>A water heater</a:t>
              </a:r>
            </a:p>
          </p:txBody>
        </p:sp>
      </p:grpSp>
      <p:grpSp>
        <p:nvGrpSpPr>
          <p:cNvPr id="69" name="Group 11"/>
          <p:cNvGrpSpPr/>
          <p:nvPr/>
        </p:nvGrpSpPr>
        <p:grpSpPr>
          <a:xfrm>
            <a:off x="7236296" y="2708920"/>
            <a:ext cx="1800200" cy="1296144"/>
            <a:chOff x="4456161" y="1556792"/>
            <a:chExt cx="4148287" cy="1656184"/>
          </a:xfrm>
        </p:grpSpPr>
        <p:sp>
          <p:nvSpPr>
            <p:cNvPr id="70" name="Rounded Rectangular Callout 69"/>
            <p:cNvSpPr/>
            <p:nvPr/>
          </p:nvSpPr>
          <p:spPr>
            <a:xfrm>
              <a:off x="4456161" y="1556792"/>
              <a:ext cx="4148287" cy="1656184"/>
            </a:xfrm>
            <a:prstGeom prst="wedgeRoundRectCallout">
              <a:avLst>
                <a:gd name="adj1" fmla="val -74358"/>
                <a:gd name="adj2" fmla="val 49606"/>
                <a:gd name="adj3" fmla="val 16667"/>
              </a:avLst>
            </a:prstGeom>
            <a:solidFill>
              <a:srgbClr val="E68900"/>
            </a:solidFill>
            <a:ln>
              <a:noFill/>
            </a:ln>
            <a:effectLst>
              <a:glow rad="101600">
                <a:srgbClr val="FFFF00">
                  <a:alpha val="60000"/>
                </a:srgb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533555" y="1670669"/>
              <a:ext cx="4070893" cy="149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GB" sz="1700" dirty="0" smtClean="0">
                  <a:solidFill>
                    <a:schemeClr val="lt1"/>
                  </a:solidFill>
                  <a:latin typeface="Arial" pitchFamily="34" charset="0"/>
                  <a:cs typeface="Arial" pitchFamily="34" charset="0"/>
                </a:rPr>
                <a:t>There must be </a:t>
              </a:r>
              <a:br>
                <a:rPr lang="en-GB" sz="1700" dirty="0" smtClean="0">
                  <a:solidFill>
                    <a:schemeClr val="lt1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GB" sz="1700" dirty="0" smtClean="0">
                  <a:solidFill>
                    <a:schemeClr val="lt1"/>
                  </a:solidFill>
                  <a:latin typeface="Arial" pitchFamily="34" charset="0"/>
                  <a:cs typeface="Arial" pitchFamily="34" charset="0"/>
                </a:rPr>
                <a:t>a light on during the hours of darkness</a:t>
              </a:r>
            </a:p>
          </p:txBody>
        </p:sp>
      </p:grpSp>
      <p:grpSp>
        <p:nvGrpSpPr>
          <p:cNvPr id="72" name="Group 11"/>
          <p:cNvGrpSpPr/>
          <p:nvPr/>
        </p:nvGrpSpPr>
        <p:grpSpPr>
          <a:xfrm>
            <a:off x="7236296" y="4365104"/>
            <a:ext cx="1800200" cy="1296144"/>
            <a:chOff x="4456161" y="1556792"/>
            <a:chExt cx="4148287" cy="1656184"/>
          </a:xfrm>
        </p:grpSpPr>
        <p:sp>
          <p:nvSpPr>
            <p:cNvPr id="73" name="Rounded Rectangular Callout 72"/>
            <p:cNvSpPr/>
            <p:nvPr/>
          </p:nvSpPr>
          <p:spPr>
            <a:xfrm>
              <a:off x="4788024" y="1556792"/>
              <a:ext cx="3484561" cy="1656184"/>
            </a:xfrm>
            <a:prstGeom prst="wedgeRoundRectCallout">
              <a:avLst>
                <a:gd name="adj1" fmla="val -102199"/>
                <a:gd name="adj2" fmla="val 42257"/>
                <a:gd name="adj3" fmla="val 16667"/>
              </a:avLst>
            </a:prstGeom>
            <a:solidFill>
              <a:srgbClr val="C00000"/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456161" y="1628800"/>
              <a:ext cx="4148287" cy="1494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GB" sz="1700" dirty="0" smtClean="0">
                  <a:solidFill>
                    <a:schemeClr val="lt1"/>
                  </a:solidFill>
                  <a:latin typeface="Arial" pitchFamily="34" charset="0"/>
                  <a:cs typeface="Arial" pitchFamily="34" charset="0"/>
                </a:rPr>
                <a:t>The mobile phone must always be working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56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707904" y="3059008"/>
            <a:ext cx="5697389" cy="379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asian family.png"/>
          <p:cNvPicPr>
            <a:picLocks noChangeAspect="1"/>
          </p:cNvPicPr>
          <p:nvPr/>
        </p:nvPicPr>
        <p:blipFill>
          <a:blip r:embed="rId4" cstate="print"/>
          <a:srcRect r="19992" b="2658"/>
          <a:stretch>
            <a:fillRect/>
          </a:stretch>
        </p:blipFill>
        <p:spPr>
          <a:xfrm>
            <a:off x="5073997" y="3140968"/>
            <a:ext cx="4322539" cy="3717031"/>
          </a:xfrm>
          <a:prstGeom prst="rect">
            <a:avLst/>
          </a:prstGeom>
        </p:spPr>
      </p:pic>
      <p:grpSp>
        <p:nvGrpSpPr>
          <p:cNvPr id="2" name="Group 27"/>
          <p:cNvGrpSpPr/>
          <p:nvPr/>
        </p:nvGrpSpPr>
        <p:grpSpPr>
          <a:xfrm>
            <a:off x="5292080" y="1196752"/>
            <a:ext cx="2808312" cy="1584176"/>
            <a:chOff x="5292080" y="1268760"/>
            <a:chExt cx="2808312" cy="1584176"/>
          </a:xfrm>
        </p:grpSpPr>
        <p:sp>
          <p:nvSpPr>
            <p:cNvPr id="27" name="Rounded Rectangle 26"/>
            <p:cNvSpPr/>
            <p:nvPr/>
          </p:nvSpPr>
          <p:spPr>
            <a:xfrm>
              <a:off x="5292080" y="1268760"/>
              <a:ext cx="2808312" cy="1584176"/>
            </a:xfrm>
            <a:prstGeom prst="roundRect">
              <a:avLst/>
            </a:prstGeom>
            <a:solidFill>
              <a:srgbClr val="FF99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292080" y="1412776"/>
              <a:ext cx="27990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What are the </a:t>
              </a:r>
              <a:r>
                <a:rPr lang="en-GB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three biggest benefits </a:t>
              </a:r>
              <a:r>
                <a:rPr lang="en-GB" sz="2000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that electricity brings to your lifestyle?</a:t>
              </a:r>
              <a:endParaRPr lang="en-GB" sz="2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076056" y="5486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Living with electricity</a:t>
            </a:r>
            <a:endParaRPr lang="en-GB" sz="24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39952" y="0"/>
            <a:ext cx="5184576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" y="-27384"/>
            <a:ext cx="4139952" cy="68853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323528" y="54868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Living without electricity</a:t>
            </a:r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866272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 the jungle with no </a:t>
            </a:r>
            <a:b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solar cells.</a:t>
            </a:r>
          </a:p>
          <a:p>
            <a:pPr algn="ctr"/>
            <a:endParaRPr lang="en-GB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would be the three biggest challenges to your survival?</a:t>
            </a:r>
            <a:endParaRPr lang="en-GB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eys clos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024" y="1281714"/>
            <a:ext cx="3635896" cy="135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3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5463</TotalTime>
  <Words>272</Words>
  <Application>Microsoft Office PowerPoint</Application>
  <PresentationFormat>On-screen Show (4:3)</PresentationFormat>
  <Paragraphs>59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Office Theme</vt:lpstr>
      <vt:lpstr> I’m a Celebrity get me out of here!</vt:lpstr>
      <vt:lpstr> What do we use electricity for?</vt:lpstr>
      <vt:lpstr> Living with limited electricity</vt:lpstr>
      <vt:lpstr>Making the most of a free resource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benjamin.seeley97@gmail.com</dc:creator>
  <cp:lastModifiedBy>Rachel Sexton</cp:lastModifiedBy>
  <cp:revision>395</cp:revision>
  <dcterms:created xsi:type="dcterms:W3CDTF">2015-05-01T11:08:43Z</dcterms:created>
  <dcterms:modified xsi:type="dcterms:W3CDTF">2020-06-15T14:32:41Z</dcterms:modified>
</cp:coreProperties>
</file>