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8" r:id="rId2"/>
    <p:sldId id="279" r:id="rId3"/>
    <p:sldId id="277" r:id="rId4"/>
    <p:sldId id="265" r:id="rId5"/>
    <p:sldId id="266" r:id="rId6"/>
    <p:sldId id="264" r:id="rId7"/>
    <p:sldId id="272" r:id="rId8"/>
    <p:sldId id="274" r:id="rId9"/>
    <p:sldId id="275" r:id="rId10"/>
    <p:sldId id="276" r:id="rId11"/>
    <p:sldId id="270" r:id="rId12"/>
    <p:sldId id="273" r:id="rId13"/>
    <p:sldId id="2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71"/>
  </p:normalViewPr>
  <p:slideViewPr>
    <p:cSldViewPr snapToGrid="0" snapToObjects="1">
      <p:cViewPr varScale="1">
        <p:scale>
          <a:sx n="70" d="100"/>
          <a:sy n="70" d="100"/>
        </p:scale>
        <p:origin x="71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2B35A4-7AD1-4B49-9F4F-7028D49D90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BB0EBA4-12E5-5544-90B0-8B9CE82DBF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6E181ABB-CE19-CA4E-8FA6-0E1F60447C67}"/>
              </a:ext>
            </a:extLst>
          </p:cNvPr>
          <p:cNvSpPr>
            <a:spLocks noGrp="1"/>
          </p:cNvSpPr>
          <p:nvPr>
            <p:ph type="dt" sz="half" idx="10"/>
          </p:nvPr>
        </p:nvSpPr>
        <p:spPr/>
        <p:txBody>
          <a:bodyPr/>
          <a:lstStyle/>
          <a:p>
            <a:fld id="{427A66DC-0709-A34C-8111-594A3C89FA33}" type="datetimeFigureOut">
              <a:rPr lang="en-US" smtClean="0"/>
              <a:t>3/18/2020</a:t>
            </a:fld>
            <a:endParaRPr lang="en-US"/>
          </a:p>
        </p:txBody>
      </p:sp>
      <p:sp>
        <p:nvSpPr>
          <p:cNvPr id="5" name="Footer Placeholder 4">
            <a:extLst>
              <a:ext uri="{FF2B5EF4-FFF2-40B4-BE49-F238E27FC236}">
                <a16:creationId xmlns:a16="http://schemas.microsoft.com/office/drawing/2014/main" xmlns="" id="{6A50965C-D308-E24E-93D6-36586B34FE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506A17B-018F-B846-9C53-54AC5CD00AF8}"/>
              </a:ext>
            </a:extLst>
          </p:cNvPr>
          <p:cNvSpPr>
            <a:spLocks noGrp="1"/>
          </p:cNvSpPr>
          <p:nvPr>
            <p:ph type="sldNum" sz="quarter" idx="12"/>
          </p:nvPr>
        </p:nvSpPr>
        <p:spPr/>
        <p:txBody>
          <a:bodyPr/>
          <a:lstStyle/>
          <a:p>
            <a:fld id="{C2DA71CD-93E9-8F4B-A991-3C9BF748ED47}" type="slidenum">
              <a:rPr lang="en-US" smtClean="0"/>
              <a:t>‹#›</a:t>
            </a:fld>
            <a:endParaRPr lang="en-US"/>
          </a:p>
        </p:txBody>
      </p:sp>
    </p:spTree>
    <p:extLst>
      <p:ext uri="{BB962C8B-B14F-4D97-AF65-F5344CB8AC3E}">
        <p14:creationId xmlns:p14="http://schemas.microsoft.com/office/powerpoint/2010/main" val="3041445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35071E-96E2-3F44-8432-1F99F1B1053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970419DC-E3EF-6A46-B1DC-6AC535DDF22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F048758-255B-5341-A5E9-51C657484D8B}"/>
              </a:ext>
            </a:extLst>
          </p:cNvPr>
          <p:cNvSpPr>
            <a:spLocks noGrp="1"/>
          </p:cNvSpPr>
          <p:nvPr>
            <p:ph type="dt" sz="half" idx="10"/>
          </p:nvPr>
        </p:nvSpPr>
        <p:spPr/>
        <p:txBody>
          <a:bodyPr/>
          <a:lstStyle/>
          <a:p>
            <a:fld id="{427A66DC-0709-A34C-8111-594A3C89FA33}" type="datetimeFigureOut">
              <a:rPr lang="en-US" smtClean="0"/>
              <a:t>3/18/2020</a:t>
            </a:fld>
            <a:endParaRPr lang="en-US"/>
          </a:p>
        </p:txBody>
      </p:sp>
      <p:sp>
        <p:nvSpPr>
          <p:cNvPr id="5" name="Footer Placeholder 4">
            <a:extLst>
              <a:ext uri="{FF2B5EF4-FFF2-40B4-BE49-F238E27FC236}">
                <a16:creationId xmlns:a16="http://schemas.microsoft.com/office/drawing/2014/main" xmlns="" id="{CA044110-F45B-8B43-A105-27C2B92B62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67FCD8B-3BD4-074C-8603-69CF88DCF164}"/>
              </a:ext>
            </a:extLst>
          </p:cNvPr>
          <p:cNvSpPr>
            <a:spLocks noGrp="1"/>
          </p:cNvSpPr>
          <p:nvPr>
            <p:ph type="sldNum" sz="quarter" idx="12"/>
          </p:nvPr>
        </p:nvSpPr>
        <p:spPr/>
        <p:txBody>
          <a:bodyPr/>
          <a:lstStyle/>
          <a:p>
            <a:fld id="{C2DA71CD-93E9-8F4B-A991-3C9BF748ED47}" type="slidenum">
              <a:rPr lang="en-US" smtClean="0"/>
              <a:t>‹#›</a:t>
            </a:fld>
            <a:endParaRPr lang="en-US"/>
          </a:p>
        </p:txBody>
      </p:sp>
    </p:spTree>
    <p:extLst>
      <p:ext uri="{BB962C8B-B14F-4D97-AF65-F5344CB8AC3E}">
        <p14:creationId xmlns:p14="http://schemas.microsoft.com/office/powerpoint/2010/main" val="563015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ED29635-3033-144B-BDFC-108B9C293D8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67BBC6D-FA41-C745-B74A-1D266B30FBE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BEB5AC0-85B9-8042-B222-C950815011FE}"/>
              </a:ext>
            </a:extLst>
          </p:cNvPr>
          <p:cNvSpPr>
            <a:spLocks noGrp="1"/>
          </p:cNvSpPr>
          <p:nvPr>
            <p:ph type="dt" sz="half" idx="10"/>
          </p:nvPr>
        </p:nvSpPr>
        <p:spPr/>
        <p:txBody>
          <a:bodyPr/>
          <a:lstStyle/>
          <a:p>
            <a:fld id="{427A66DC-0709-A34C-8111-594A3C89FA33}" type="datetimeFigureOut">
              <a:rPr lang="en-US" smtClean="0"/>
              <a:t>3/18/2020</a:t>
            </a:fld>
            <a:endParaRPr lang="en-US"/>
          </a:p>
        </p:txBody>
      </p:sp>
      <p:sp>
        <p:nvSpPr>
          <p:cNvPr id="5" name="Footer Placeholder 4">
            <a:extLst>
              <a:ext uri="{FF2B5EF4-FFF2-40B4-BE49-F238E27FC236}">
                <a16:creationId xmlns:a16="http://schemas.microsoft.com/office/drawing/2014/main" xmlns="" id="{3F277345-D633-8F42-83B0-5F6A6BC44C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8595A2F-92C3-B84A-97BF-BBF194CDF56C}"/>
              </a:ext>
            </a:extLst>
          </p:cNvPr>
          <p:cNvSpPr>
            <a:spLocks noGrp="1"/>
          </p:cNvSpPr>
          <p:nvPr>
            <p:ph type="sldNum" sz="quarter" idx="12"/>
          </p:nvPr>
        </p:nvSpPr>
        <p:spPr/>
        <p:txBody>
          <a:bodyPr/>
          <a:lstStyle/>
          <a:p>
            <a:fld id="{C2DA71CD-93E9-8F4B-A991-3C9BF748ED47}" type="slidenum">
              <a:rPr lang="en-US" smtClean="0"/>
              <a:t>‹#›</a:t>
            </a:fld>
            <a:endParaRPr lang="en-US"/>
          </a:p>
        </p:txBody>
      </p:sp>
    </p:spTree>
    <p:extLst>
      <p:ext uri="{BB962C8B-B14F-4D97-AF65-F5344CB8AC3E}">
        <p14:creationId xmlns:p14="http://schemas.microsoft.com/office/powerpoint/2010/main" val="1152169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851F24-56B8-5446-B4F3-4B45E6E4BF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8B2F96A-CF61-084B-AD90-C7932A82653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26E2055-DA7B-6A41-920A-D8D0CEFE5DEF}"/>
              </a:ext>
            </a:extLst>
          </p:cNvPr>
          <p:cNvSpPr>
            <a:spLocks noGrp="1"/>
          </p:cNvSpPr>
          <p:nvPr>
            <p:ph type="dt" sz="half" idx="10"/>
          </p:nvPr>
        </p:nvSpPr>
        <p:spPr/>
        <p:txBody>
          <a:bodyPr/>
          <a:lstStyle/>
          <a:p>
            <a:fld id="{427A66DC-0709-A34C-8111-594A3C89FA33}" type="datetimeFigureOut">
              <a:rPr lang="en-US" smtClean="0"/>
              <a:t>3/18/2020</a:t>
            </a:fld>
            <a:endParaRPr lang="en-US"/>
          </a:p>
        </p:txBody>
      </p:sp>
      <p:sp>
        <p:nvSpPr>
          <p:cNvPr id="5" name="Footer Placeholder 4">
            <a:extLst>
              <a:ext uri="{FF2B5EF4-FFF2-40B4-BE49-F238E27FC236}">
                <a16:creationId xmlns:a16="http://schemas.microsoft.com/office/drawing/2014/main" xmlns="" id="{9D627272-1573-0642-84A1-BAFDDC5652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9DE9DE9-A363-2446-A7B2-BBDEAA78761B}"/>
              </a:ext>
            </a:extLst>
          </p:cNvPr>
          <p:cNvSpPr>
            <a:spLocks noGrp="1"/>
          </p:cNvSpPr>
          <p:nvPr>
            <p:ph type="sldNum" sz="quarter" idx="12"/>
          </p:nvPr>
        </p:nvSpPr>
        <p:spPr/>
        <p:txBody>
          <a:bodyPr/>
          <a:lstStyle/>
          <a:p>
            <a:fld id="{C2DA71CD-93E9-8F4B-A991-3C9BF748ED47}" type="slidenum">
              <a:rPr lang="en-US" smtClean="0"/>
              <a:t>‹#›</a:t>
            </a:fld>
            <a:endParaRPr lang="en-US"/>
          </a:p>
        </p:txBody>
      </p:sp>
    </p:spTree>
    <p:extLst>
      <p:ext uri="{BB962C8B-B14F-4D97-AF65-F5344CB8AC3E}">
        <p14:creationId xmlns:p14="http://schemas.microsoft.com/office/powerpoint/2010/main" val="3228573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ECE151-D6E3-D94E-A6E5-9C90D51FBA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8911BDC3-F79B-EF4E-AB63-817E1B67BA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06F693CE-0B9E-1A4A-AA29-F8515BD349B9}"/>
              </a:ext>
            </a:extLst>
          </p:cNvPr>
          <p:cNvSpPr>
            <a:spLocks noGrp="1"/>
          </p:cNvSpPr>
          <p:nvPr>
            <p:ph type="dt" sz="half" idx="10"/>
          </p:nvPr>
        </p:nvSpPr>
        <p:spPr/>
        <p:txBody>
          <a:bodyPr/>
          <a:lstStyle/>
          <a:p>
            <a:fld id="{427A66DC-0709-A34C-8111-594A3C89FA33}" type="datetimeFigureOut">
              <a:rPr lang="en-US" smtClean="0"/>
              <a:t>3/18/2020</a:t>
            </a:fld>
            <a:endParaRPr lang="en-US"/>
          </a:p>
        </p:txBody>
      </p:sp>
      <p:sp>
        <p:nvSpPr>
          <p:cNvPr id="5" name="Footer Placeholder 4">
            <a:extLst>
              <a:ext uri="{FF2B5EF4-FFF2-40B4-BE49-F238E27FC236}">
                <a16:creationId xmlns:a16="http://schemas.microsoft.com/office/drawing/2014/main" xmlns="" id="{7947AC7E-9947-1C48-8A66-293E8203DE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BC4F5FE-01DC-A842-9A91-7366E4C758CA}"/>
              </a:ext>
            </a:extLst>
          </p:cNvPr>
          <p:cNvSpPr>
            <a:spLocks noGrp="1"/>
          </p:cNvSpPr>
          <p:nvPr>
            <p:ph type="sldNum" sz="quarter" idx="12"/>
          </p:nvPr>
        </p:nvSpPr>
        <p:spPr/>
        <p:txBody>
          <a:bodyPr/>
          <a:lstStyle/>
          <a:p>
            <a:fld id="{C2DA71CD-93E9-8F4B-A991-3C9BF748ED47}" type="slidenum">
              <a:rPr lang="en-US" smtClean="0"/>
              <a:t>‹#›</a:t>
            </a:fld>
            <a:endParaRPr lang="en-US"/>
          </a:p>
        </p:txBody>
      </p:sp>
    </p:spTree>
    <p:extLst>
      <p:ext uri="{BB962C8B-B14F-4D97-AF65-F5344CB8AC3E}">
        <p14:creationId xmlns:p14="http://schemas.microsoft.com/office/powerpoint/2010/main" val="2836099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4FB87E-66A1-9942-A26B-2581222491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2850288-C361-AC42-9C87-65398AEB54B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4B6723E-EE4F-8B46-A144-FDF39C3A116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E24BCC2-3E92-094D-AF02-3A2008CF8836}"/>
              </a:ext>
            </a:extLst>
          </p:cNvPr>
          <p:cNvSpPr>
            <a:spLocks noGrp="1"/>
          </p:cNvSpPr>
          <p:nvPr>
            <p:ph type="dt" sz="half" idx="10"/>
          </p:nvPr>
        </p:nvSpPr>
        <p:spPr/>
        <p:txBody>
          <a:bodyPr/>
          <a:lstStyle/>
          <a:p>
            <a:fld id="{427A66DC-0709-A34C-8111-594A3C89FA33}" type="datetimeFigureOut">
              <a:rPr lang="en-US" smtClean="0"/>
              <a:t>3/18/2020</a:t>
            </a:fld>
            <a:endParaRPr lang="en-US"/>
          </a:p>
        </p:txBody>
      </p:sp>
      <p:sp>
        <p:nvSpPr>
          <p:cNvPr id="6" name="Footer Placeholder 5">
            <a:extLst>
              <a:ext uri="{FF2B5EF4-FFF2-40B4-BE49-F238E27FC236}">
                <a16:creationId xmlns:a16="http://schemas.microsoft.com/office/drawing/2014/main" xmlns="" id="{853AF75C-7E10-B24B-B08B-57BED19FE5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A9B5664-3E89-2448-A3F2-3AE650026DBE}"/>
              </a:ext>
            </a:extLst>
          </p:cNvPr>
          <p:cNvSpPr>
            <a:spLocks noGrp="1"/>
          </p:cNvSpPr>
          <p:nvPr>
            <p:ph type="sldNum" sz="quarter" idx="12"/>
          </p:nvPr>
        </p:nvSpPr>
        <p:spPr/>
        <p:txBody>
          <a:bodyPr/>
          <a:lstStyle/>
          <a:p>
            <a:fld id="{C2DA71CD-93E9-8F4B-A991-3C9BF748ED47}" type="slidenum">
              <a:rPr lang="en-US" smtClean="0"/>
              <a:t>‹#›</a:t>
            </a:fld>
            <a:endParaRPr lang="en-US"/>
          </a:p>
        </p:txBody>
      </p:sp>
    </p:spTree>
    <p:extLst>
      <p:ext uri="{BB962C8B-B14F-4D97-AF65-F5344CB8AC3E}">
        <p14:creationId xmlns:p14="http://schemas.microsoft.com/office/powerpoint/2010/main" val="3355430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29D2B2-D3B7-C749-9E5E-1C13009724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6766F08-11C1-564A-BF3F-292D092872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7A9CDD24-A230-B344-9AE2-399A3D0A830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6ECF32FB-B2AF-7949-A8DB-0A859DE745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9BBD68BF-387C-CE4F-B2AA-CAA1983A5F9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1FF2FBE5-975D-D04F-A925-2791760CD31D}"/>
              </a:ext>
            </a:extLst>
          </p:cNvPr>
          <p:cNvSpPr>
            <a:spLocks noGrp="1"/>
          </p:cNvSpPr>
          <p:nvPr>
            <p:ph type="dt" sz="half" idx="10"/>
          </p:nvPr>
        </p:nvSpPr>
        <p:spPr/>
        <p:txBody>
          <a:bodyPr/>
          <a:lstStyle/>
          <a:p>
            <a:fld id="{427A66DC-0709-A34C-8111-594A3C89FA33}" type="datetimeFigureOut">
              <a:rPr lang="en-US" smtClean="0"/>
              <a:t>3/18/2020</a:t>
            </a:fld>
            <a:endParaRPr lang="en-US"/>
          </a:p>
        </p:txBody>
      </p:sp>
      <p:sp>
        <p:nvSpPr>
          <p:cNvPr id="8" name="Footer Placeholder 7">
            <a:extLst>
              <a:ext uri="{FF2B5EF4-FFF2-40B4-BE49-F238E27FC236}">
                <a16:creationId xmlns:a16="http://schemas.microsoft.com/office/drawing/2014/main" xmlns="" id="{B485C56C-F250-334F-AB5E-275E8E2B52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FA56CDA5-B64F-CA48-A5D1-B14160DFBC32}"/>
              </a:ext>
            </a:extLst>
          </p:cNvPr>
          <p:cNvSpPr>
            <a:spLocks noGrp="1"/>
          </p:cNvSpPr>
          <p:nvPr>
            <p:ph type="sldNum" sz="quarter" idx="12"/>
          </p:nvPr>
        </p:nvSpPr>
        <p:spPr/>
        <p:txBody>
          <a:bodyPr/>
          <a:lstStyle/>
          <a:p>
            <a:fld id="{C2DA71CD-93E9-8F4B-A991-3C9BF748ED47}" type="slidenum">
              <a:rPr lang="en-US" smtClean="0"/>
              <a:t>‹#›</a:t>
            </a:fld>
            <a:endParaRPr lang="en-US"/>
          </a:p>
        </p:txBody>
      </p:sp>
    </p:spTree>
    <p:extLst>
      <p:ext uri="{BB962C8B-B14F-4D97-AF65-F5344CB8AC3E}">
        <p14:creationId xmlns:p14="http://schemas.microsoft.com/office/powerpoint/2010/main" val="2290438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D0985A-DFDC-3E48-BC2D-80C11B4BDE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A03B4E3B-4D1F-1F4B-B344-90C8695808DA}"/>
              </a:ext>
            </a:extLst>
          </p:cNvPr>
          <p:cNvSpPr>
            <a:spLocks noGrp="1"/>
          </p:cNvSpPr>
          <p:nvPr>
            <p:ph type="dt" sz="half" idx="10"/>
          </p:nvPr>
        </p:nvSpPr>
        <p:spPr/>
        <p:txBody>
          <a:bodyPr/>
          <a:lstStyle/>
          <a:p>
            <a:fld id="{427A66DC-0709-A34C-8111-594A3C89FA33}" type="datetimeFigureOut">
              <a:rPr lang="en-US" smtClean="0"/>
              <a:t>3/18/2020</a:t>
            </a:fld>
            <a:endParaRPr lang="en-US"/>
          </a:p>
        </p:txBody>
      </p:sp>
      <p:sp>
        <p:nvSpPr>
          <p:cNvPr id="4" name="Footer Placeholder 3">
            <a:extLst>
              <a:ext uri="{FF2B5EF4-FFF2-40B4-BE49-F238E27FC236}">
                <a16:creationId xmlns:a16="http://schemas.microsoft.com/office/drawing/2014/main" xmlns="" id="{83AFE9CA-3ACC-D04C-B51B-B690D7D352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DB141529-412B-D640-A278-82133AECA4F7}"/>
              </a:ext>
            </a:extLst>
          </p:cNvPr>
          <p:cNvSpPr>
            <a:spLocks noGrp="1"/>
          </p:cNvSpPr>
          <p:nvPr>
            <p:ph type="sldNum" sz="quarter" idx="12"/>
          </p:nvPr>
        </p:nvSpPr>
        <p:spPr/>
        <p:txBody>
          <a:bodyPr/>
          <a:lstStyle/>
          <a:p>
            <a:fld id="{C2DA71CD-93E9-8F4B-A991-3C9BF748ED47}" type="slidenum">
              <a:rPr lang="en-US" smtClean="0"/>
              <a:t>‹#›</a:t>
            </a:fld>
            <a:endParaRPr lang="en-US"/>
          </a:p>
        </p:txBody>
      </p:sp>
    </p:spTree>
    <p:extLst>
      <p:ext uri="{BB962C8B-B14F-4D97-AF65-F5344CB8AC3E}">
        <p14:creationId xmlns:p14="http://schemas.microsoft.com/office/powerpoint/2010/main" val="1299048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DE283D1-9D28-CA4A-AA05-9549119099F4}"/>
              </a:ext>
            </a:extLst>
          </p:cNvPr>
          <p:cNvSpPr>
            <a:spLocks noGrp="1"/>
          </p:cNvSpPr>
          <p:nvPr>
            <p:ph type="dt" sz="half" idx="10"/>
          </p:nvPr>
        </p:nvSpPr>
        <p:spPr/>
        <p:txBody>
          <a:bodyPr/>
          <a:lstStyle/>
          <a:p>
            <a:fld id="{427A66DC-0709-A34C-8111-594A3C89FA33}" type="datetimeFigureOut">
              <a:rPr lang="en-US" smtClean="0"/>
              <a:t>3/18/2020</a:t>
            </a:fld>
            <a:endParaRPr lang="en-US"/>
          </a:p>
        </p:txBody>
      </p:sp>
      <p:sp>
        <p:nvSpPr>
          <p:cNvPr id="3" name="Footer Placeholder 2">
            <a:extLst>
              <a:ext uri="{FF2B5EF4-FFF2-40B4-BE49-F238E27FC236}">
                <a16:creationId xmlns:a16="http://schemas.microsoft.com/office/drawing/2014/main" xmlns="" id="{22589B35-0DE7-404C-901C-33F0A8A864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FE828787-2C14-4F4C-94F7-5D8E33A38DFD}"/>
              </a:ext>
            </a:extLst>
          </p:cNvPr>
          <p:cNvSpPr>
            <a:spLocks noGrp="1"/>
          </p:cNvSpPr>
          <p:nvPr>
            <p:ph type="sldNum" sz="quarter" idx="12"/>
          </p:nvPr>
        </p:nvSpPr>
        <p:spPr/>
        <p:txBody>
          <a:bodyPr/>
          <a:lstStyle/>
          <a:p>
            <a:fld id="{C2DA71CD-93E9-8F4B-A991-3C9BF748ED47}" type="slidenum">
              <a:rPr lang="en-US" smtClean="0"/>
              <a:t>‹#›</a:t>
            </a:fld>
            <a:endParaRPr lang="en-US"/>
          </a:p>
        </p:txBody>
      </p:sp>
    </p:spTree>
    <p:extLst>
      <p:ext uri="{BB962C8B-B14F-4D97-AF65-F5344CB8AC3E}">
        <p14:creationId xmlns:p14="http://schemas.microsoft.com/office/powerpoint/2010/main" val="1769106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FBBBBA-31B7-B74E-952C-81CE621010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8B03A62-65BC-A543-B217-BCF8B18925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53E4D9B-D402-F042-A1C3-6D751FB5A4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2C7BA066-195B-BE4F-8F7B-3FA66A8D1A97}"/>
              </a:ext>
            </a:extLst>
          </p:cNvPr>
          <p:cNvSpPr>
            <a:spLocks noGrp="1"/>
          </p:cNvSpPr>
          <p:nvPr>
            <p:ph type="dt" sz="half" idx="10"/>
          </p:nvPr>
        </p:nvSpPr>
        <p:spPr/>
        <p:txBody>
          <a:bodyPr/>
          <a:lstStyle/>
          <a:p>
            <a:fld id="{427A66DC-0709-A34C-8111-594A3C89FA33}" type="datetimeFigureOut">
              <a:rPr lang="en-US" smtClean="0"/>
              <a:t>3/18/2020</a:t>
            </a:fld>
            <a:endParaRPr lang="en-US"/>
          </a:p>
        </p:txBody>
      </p:sp>
      <p:sp>
        <p:nvSpPr>
          <p:cNvPr id="6" name="Footer Placeholder 5">
            <a:extLst>
              <a:ext uri="{FF2B5EF4-FFF2-40B4-BE49-F238E27FC236}">
                <a16:creationId xmlns:a16="http://schemas.microsoft.com/office/drawing/2014/main" xmlns="" id="{029E0870-B239-B74F-8870-6E0FFD9C0E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C535C64-0810-0145-BF20-56C8C0E48496}"/>
              </a:ext>
            </a:extLst>
          </p:cNvPr>
          <p:cNvSpPr>
            <a:spLocks noGrp="1"/>
          </p:cNvSpPr>
          <p:nvPr>
            <p:ph type="sldNum" sz="quarter" idx="12"/>
          </p:nvPr>
        </p:nvSpPr>
        <p:spPr/>
        <p:txBody>
          <a:bodyPr/>
          <a:lstStyle/>
          <a:p>
            <a:fld id="{C2DA71CD-93E9-8F4B-A991-3C9BF748ED47}" type="slidenum">
              <a:rPr lang="en-US" smtClean="0"/>
              <a:t>‹#›</a:t>
            </a:fld>
            <a:endParaRPr lang="en-US"/>
          </a:p>
        </p:txBody>
      </p:sp>
    </p:spTree>
    <p:extLst>
      <p:ext uri="{BB962C8B-B14F-4D97-AF65-F5344CB8AC3E}">
        <p14:creationId xmlns:p14="http://schemas.microsoft.com/office/powerpoint/2010/main" val="1153948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05BD1D-5168-BA4A-8412-0809DCCF5F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0F54147-2CAE-2E4A-A2CA-90B061BEE8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BC1B9557-B851-614C-9177-61F2964C66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8D7787FC-B994-424F-8B6F-2C166B20D139}"/>
              </a:ext>
            </a:extLst>
          </p:cNvPr>
          <p:cNvSpPr>
            <a:spLocks noGrp="1"/>
          </p:cNvSpPr>
          <p:nvPr>
            <p:ph type="dt" sz="half" idx="10"/>
          </p:nvPr>
        </p:nvSpPr>
        <p:spPr/>
        <p:txBody>
          <a:bodyPr/>
          <a:lstStyle/>
          <a:p>
            <a:fld id="{427A66DC-0709-A34C-8111-594A3C89FA33}" type="datetimeFigureOut">
              <a:rPr lang="en-US" smtClean="0"/>
              <a:t>3/18/2020</a:t>
            </a:fld>
            <a:endParaRPr lang="en-US"/>
          </a:p>
        </p:txBody>
      </p:sp>
      <p:sp>
        <p:nvSpPr>
          <p:cNvPr id="6" name="Footer Placeholder 5">
            <a:extLst>
              <a:ext uri="{FF2B5EF4-FFF2-40B4-BE49-F238E27FC236}">
                <a16:creationId xmlns:a16="http://schemas.microsoft.com/office/drawing/2014/main" xmlns="" id="{C41B3ED4-DAC6-C844-9605-10F1E3223B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379EAA9-DEDB-874E-94D4-01EAB0917170}"/>
              </a:ext>
            </a:extLst>
          </p:cNvPr>
          <p:cNvSpPr>
            <a:spLocks noGrp="1"/>
          </p:cNvSpPr>
          <p:nvPr>
            <p:ph type="sldNum" sz="quarter" idx="12"/>
          </p:nvPr>
        </p:nvSpPr>
        <p:spPr/>
        <p:txBody>
          <a:bodyPr/>
          <a:lstStyle/>
          <a:p>
            <a:fld id="{C2DA71CD-93E9-8F4B-A991-3C9BF748ED47}" type="slidenum">
              <a:rPr lang="en-US" smtClean="0"/>
              <a:t>‹#›</a:t>
            </a:fld>
            <a:endParaRPr lang="en-US"/>
          </a:p>
        </p:txBody>
      </p:sp>
    </p:spTree>
    <p:extLst>
      <p:ext uri="{BB962C8B-B14F-4D97-AF65-F5344CB8AC3E}">
        <p14:creationId xmlns:p14="http://schemas.microsoft.com/office/powerpoint/2010/main" val="900655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45A19D3-FF08-4A48-873E-BD232BAB77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76DDA0E4-88AD-1C47-B536-B9468906D4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F298265-99FD-0A40-928E-8AAC67820E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7A66DC-0709-A34C-8111-594A3C89FA33}" type="datetimeFigureOut">
              <a:rPr lang="en-US" smtClean="0"/>
              <a:t>3/18/2020</a:t>
            </a:fld>
            <a:endParaRPr lang="en-US"/>
          </a:p>
        </p:txBody>
      </p:sp>
      <p:sp>
        <p:nvSpPr>
          <p:cNvPr id="5" name="Footer Placeholder 4">
            <a:extLst>
              <a:ext uri="{FF2B5EF4-FFF2-40B4-BE49-F238E27FC236}">
                <a16:creationId xmlns:a16="http://schemas.microsoft.com/office/drawing/2014/main" xmlns="" id="{9765668A-7373-9942-A0B8-5F4B8C1175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2D6F8860-C964-7C4E-BFBB-D9082712B7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DA71CD-93E9-8F4B-A991-3C9BF748ED47}" type="slidenum">
              <a:rPr lang="en-US" smtClean="0"/>
              <a:t>‹#›</a:t>
            </a:fld>
            <a:endParaRPr lang="en-US"/>
          </a:p>
        </p:txBody>
      </p:sp>
    </p:spTree>
    <p:extLst>
      <p:ext uri="{BB962C8B-B14F-4D97-AF65-F5344CB8AC3E}">
        <p14:creationId xmlns:p14="http://schemas.microsoft.com/office/powerpoint/2010/main" val="4153076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37A60481-3FD9-464E-8504-FD077928C8B6}"/>
              </a:ext>
            </a:extLst>
          </p:cNvPr>
          <p:cNvGrpSpPr/>
          <p:nvPr/>
        </p:nvGrpSpPr>
        <p:grpSpPr>
          <a:xfrm>
            <a:off x="2264811" y="437515"/>
            <a:ext cx="7148946" cy="2396649"/>
            <a:chOff x="2546350" y="1323974"/>
            <a:chExt cx="4444720" cy="1439506"/>
          </a:xfrm>
        </p:grpSpPr>
        <p:pic>
          <p:nvPicPr>
            <p:cNvPr id="6" name="Picture 3">
              <a:extLst>
                <a:ext uri="{FF2B5EF4-FFF2-40B4-BE49-F238E27FC236}">
                  <a16:creationId xmlns:a16="http://schemas.microsoft.com/office/drawing/2014/main" xmlns="" id="{65803C3A-F028-A24A-B354-C3903F8F4E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6350" y="1323974"/>
              <a:ext cx="1297266" cy="14001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a:extLst>
                <a:ext uri="{FF2B5EF4-FFF2-40B4-BE49-F238E27FC236}">
                  <a16:creationId xmlns:a16="http://schemas.microsoft.com/office/drawing/2014/main" xmlns="" id="{1FB07CE4-4489-B24E-9512-46C79C403D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3116" y="1841499"/>
              <a:ext cx="873359" cy="8826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xmlns="" id="{25D340BB-D104-0940-89BB-7664EEF318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6474" y="1572809"/>
              <a:ext cx="631825" cy="117243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a:extLst>
                <a:ext uri="{FF2B5EF4-FFF2-40B4-BE49-F238E27FC236}">
                  <a16:creationId xmlns:a16="http://schemas.microsoft.com/office/drawing/2014/main" xmlns="" id="{C6E806AA-3886-0E4D-B89C-1B350DC6D8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1157" y="1802168"/>
              <a:ext cx="569913" cy="96131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xmlns="" id="{7D7AD4A3-D584-0246-BD50-0D4CD27ADE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5925" y="1417136"/>
              <a:ext cx="925232" cy="1328110"/>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Rectangle 7">
            <a:extLst>
              <a:ext uri="{FF2B5EF4-FFF2-40B4-BE49-F238E27FC236}">
                <a16:creationId xmlns:a16="http://schemas.microsoft.com/office/drawing/2014/main" xmlns="" id="{7911ADE7-5025-AE4C-BCBC-3F83137E488D}"/>
              </a:ext>
            </a:extLst>
          </p:cNvPr>
          <p:cNvSpPr>
            <a:spLocks noChangeArrowheads="1"/>
          </p:cNvSpPr>
          <p:nvPr/>
        </p:nvSpPr>
        <p:spPr bwMode="auto">
          <a:xfrm>
            <a:off x="2876550" y="45910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8">
            <a:extLst>
              <a:ext uri="{FF2B5EF4-FFF2-40B4-BE49-F238E27FC236}">
                <a16:creationId xmlns:a16="http://schemas.microsoft.com/office/drawing/2014/main" xmlns="" id="{D6F3E060-934D-F145-9318-98B05A63052B}"/>
              </a:ext>
            </a:extLst>
          </p:cNvPr>
          <p:cNvSpPr>
            <a:spLocks noChangeArrowheads="1"/>
          </p:cNvSpPr>
          <p:nvPr/>
        </p:nvSpPr>
        <p:spPr bwMode="auto">
          <a:xfrm>
            <a:off x="2876550" y="5048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3" name="Rectangle 9">
            <a:extLst>
              <a:ext uri="{FF2B5EF4-FFF2-40B4-BE49-F238E27FC236}">
                <a16:creationId xmlns:a16="http://schemas.microsoft.com/office/drawing/2014/main" xmlns="" id="{694F5B63-B72F-D545-B111-E2F815429AF2}"/>
              </a:ext>
            </a:extLst>
          </p:cNvPr>
          <p:cNvSpPr>
            <a:spLocks noChangeArrowheads="1"/>
          </p:cNvSpPr>
          <p:nvPr/>
        </p:nvSpPr>
        <p:spPr bwMode="auto">
          <a:xfrm>
            <a:off x="2876550" y="5048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4" name="Rectangle 10">
            <a:extLst>
              <a:ext uri="{FF2B5EF4-FFF2-40B4-BE49-F238E27FC236}">
                <a16:creationId xmlns:a16="http://schemas.microsoft.com/office/drawing/2014/main" xmlns="" id="{03C61D22-6295-A14B-91C3-1760756D05F6}"/>
              </a:ext>
            </a:extLst>
          </p:cNvPr>
          <p:cNvSpPr>
            <a:spLocks noChangeArrowheads="1"/>
          </p:cNvSpPr>
          <p:nvPr/>
        </p:nvSpPr>
        <p:spPr bwMode="auto">
          <a:xfrm>
            <a:off x="3136613" y="1603098"/>
            <a:ext cx="5360487"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36725" algn="l"/>
              </a:tabLst>
              <a:defRPr>
                <a:solidFill>
                  <a:schemeClr val="tx1"/>
                </a:solidFill>
                <a:latin typeface="Arial" panose="020B0604020202020204" pitchFamily="34" charset="0"/>
              </a:defRPr>
            </a:lvl1pPr>
            <a:lvl2pPr eaLnBrk="0" fontAlgn="base" hangingPunct="0">
              <a:spcBef>
                <a:spcPct val="0"/>
              </a:spcBef>
              <a:spcAft>
                <a:spcPct val="0"/>
              </a:spcAft>
              <a:tabLst>
                <a:tab pos="1736725" algn="l"/>
              </a:tabLst>
              <a:defRPr>
                <a:solidFill>
                  <a:schemeClr val="tx1"/>
                </a:solidFill>
                <a:latin typeface="Arial" panose="020B0604020202020204" pitchFamily="34" charset="0"/>
              </a:defRPr>
            </a:lvl2pPr>
            <a:lvl3pPr eaLnBrk="0" fontAlgn="base" hangingPunct="0">
              <a:spcBef>
                <a:spcPct val="0"/>
              </a:spcBef>
              <a:spcAft>
                <a:spcPct val="0"/>
              </a:spcAft>
              <a:tabLst>
                <a:tab pos="1736725" algn="l"/>
              </a:tabLst>
              <a:defRPr>
                <a:solidFill>
                  <a:schemeClr val="tx1"/>
                </a:solidFill>
                <a:latin typeface="Arial" panose="020B0604020202020204" pitchFamily="34" charset="0"/>
              </a:defRPr>
            </a:lvl3pPr>
            <a:lvl4pPr eaLnBrk="0" fontAlgn="base" hangingPunct="0">
              <a:spcBef>
                <a:spcPct val="0"/>
              </a:spcBef>
              <a:spcAft>
                <a:spcPct val="0"/>
              </a:spcAft>
              <a:tabLst>
                <a:tab pos="1736725" algn="l"/>
              </a:tabLst>
              <a:defRPr>
                <a:solidFill>
                  <a:schemeClr val="tx1"/>
                </a:solidFill>
                <a:latin typeface="Arial" panose="020B0604020202020204" pitchFamily="34" charset="0"/>
              </a:defRPr>
            </a:lvl4pPr>
            <a:lvl5pPr eaLnBrk="0" fontAlgn="base" hangingPunct="0">
              <a:spcBef>
                <a:spcPct val="0"/>
              </a:spcBef>
              <a:spcAft>
                <a:spcPct val="0"/>
              </a:spcAft>
              <a:tabLst>
                <a:tab pos="1736725" algn="l"/>
              </a:tabLst>
              <a:defRPr>
                <a:solidFill>
                  <a:schemeClr val="tx1"/>
                </a:solidFill>
                <a:latin typeface="Arial" panose="020B0604020202020204" pitchFamily="34" charset="0"/>
              </a:defRPr>
            </a:lvl5pPr>
            <a:lvl6pPr eaLnBrk="0" fontAlgn="base" hangingPunct="0">
              <a:spcBef>
                <a:spcPct val="0"/>
              </a:spcBef>
              <a:spcAft>
                <a:spcPct val="0"/>
              </a:spcAft>
              <a:tabLst>
                <a:tab pos="1736725" algn="l"/>
              </a:tabLst>
              <a:defRPr>
                <a:solidFill>
                  <a:schemeClr val="tx1"/>
                </a:solidFill>
                <a:latin typeface="Arial" panose="020B0604020202020204" pitchFamily="34" charset="0"/>
              </a:defRPr>
            </a:lvl6pPr>
            <a:lvl7pPr eaLnBrk="0" fontAlgn="base" hangingPunct="0">
              <a:spcBef>
                <a:spcPct val="0"/>
              </a:spcBef>
              <a:spcAft>
                <a:spcPct val="0"/>
              </a:spcAft>
              <a:tabLst>
                <a:tab pos="1736725" algn="l"/>
              </a:tabLst>
              <a:defRPr>
                <a:solidFill>
                  <a:schemeClr val="tx1"/>
                </a:solidFill>
                <a:latin typeface="Arial" panose="020B0604020202020204" pitchFamily="34" charset="0"/>
              </a:defRPr>
            </a:lvl7pPr>
            <a:lvl8pPr eaLnBrk="0" fontAlgn="base" hangingPunct="0">
              <a:spcBef>
                <a:spcPct val="0"/>
              </a:spcBef>
              <a:spcAft>
                <a:spcPct val="0"/>
              </a:spcAft>
              <a:tabLst>
                <a:tab pos="1736725" algn="l"/>
              </a:tabLst>
              <a:defRPr>
                <a:solidFill>
                  <a:schemeClr val="tx1"/>
                </a:solidFill>
                <a:latin typeface="Arial" panose="020B0604020202020204" pitchFamily="34" charset="0"/>
              </a:defRPr>
            </a:lvl8pPr>
            <a:lvl9pPr eaLnBrk="0" fontAlgn="base" hangingPunct="0">
              <a:spcBef>
                <a:spcPct val="0"/>
              </a:spcBef>
              <a:spcAft>
                <a:spcPct val="0"/>
              </a:spcAft>
              <a:tabLst>
                <a:tab pos="1736725"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1736725" algn="l"/>
              </a:tabLst>
            </a:pPr>
            <a:r>
              <a:rPr kumimoji="0" lang="en-US" altLang="en-US" sz="88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  </a:t>
            </a:r>
            <a:endParaRPr kumimoji="0" lang="en-US" altLang="en-US" sz="8800" b="0" i="0" u="none" strike="noStrike" cap="none" normalizeH="0" baseline="0" dirty="0" smtClean="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1736725" algn="l"/>
              </a:tabLst>
            </a:pPr>
            <a:r>
              <a:rPr lang="en-US" altLang="en-US" sz="8800" dirty="0" smtClean="0">
                <a:latin typeface="+mn-lt"/>
                <a:ea typeface="Calibri" panose="020F0502020204030204" pitchFamily="34" charset="0"/>
                <a:cs typeface="Times New Roman" panose="02020603050405020304" pitchFamily="18" charset="0"/>
              </a:rPr>
              <a:t>Book </a:t>
            </a:r>
            <a:r>
              <a:rPr lang="en-US" altLang="en-US" sz="8800" dirty="0">
                <a:latin typeface="+mn-lt"/>
                <a:ea typeface="Calibri" panose="020F0502020204030204" pitchFamily="34" charset="0"/>
                <a:cs typeface="Times New Roman" panose="02020603050405020304" pitchFamily="18" charset="0"/>
              </a:rPr>
              <a:t>4</a:t>
            </a:r>
          </a:p>
          <a:p>
            <a:pPr marL="0" marR="0" lvl="0" indent="0" algn="ctr" defTabSz="914400" rtl="0" eaLnBrk="0" fontAlgn="base" latinLnBrk="0" hangingPunct="0">
              <a:lnSpc>
                <a:spcPct val="100000"/>
              </a:lnSpc>
              <a:spcBef>
                <a:spcPct val="0"/>
              </a:spcBef>
              <a:spcAft>
                <a:spcPct val="0"/>
              </a:spcAft>
              <a:buClrTx/>
              <a:buSzTx/>
              <a:buFontTx/>
              <a:buNone/>
              <a:tabLst>
                <a:tab pos="1736725" algn="l"/>
              </a:tabLst>
            </a:pPr>
            <a:endParaRPr lang="en-US" altLang="en-US" sz="1200" dirty="0" smtClean="0">
              <a:latin typeface="+mn-lt"/>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1736725" algn="l"/>
              </a:tabLst>
            </a:pPr>
            <a:r>
              <a:rPr lang="en-US" altLang="en-US" sz="2400" dirty="0" smtClean="0">
                <a:latin typeface="+mn-lt"/>
                <a:ea typeface="Calibri" panose="020F0502020204030204" pitchFamily="34" charset="0"/>
                <a:cs typeface="Times New Roman" panose="02020603050405020304" pitchFamily="18" charset="0"/>
              </a:rPr>
              <a:t>Name:_________________________</a:t>
            </a:r>
            <a:endParaRPr lang="en-US" altLang="en-US" sz="2400" dirty="0">
              <a:latin typeface="+mn-lt"/>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1736725" algn="l"/>
              </a:tabLst>
            </a:pPr>
            <a:endParaRPr kumimoji="0" lang="en-US" altLang="en-US" sz="12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1736725" algn="l"/>
              </a:tabLst>
            </a:pPr>
            <a:r>
              <a:rPr kumimoji="0" lang="en-US" altLang="en-US" sz="4000" b="1"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Home </a:t>
            </a:r>
          </a:p>
          <a:p>
            <a:pPr marL="0" marR="0" lvl="0" indent="0" algn="ctr" defTabSz="914400" rtl="0" eaLnBrk="0" fontAlgn="base" latinLnBrk="0" hangingPunct="0">
              <a:lnSpc>
                <a:spcPct val="100000"/>
              </a:lnSpc>
              <a:spcBef>
                <a:spcPct val="0"/>
              </a:spcBef>
              <a:spcAft>
                <a:spcPct val="0"/>
              </a:spcAft>
              <a:buClrTx/>
              <a:buSzTx/>
              <a:buFontTx/>
              <a:buNone/>
              <a:tabLst>
                <a:tab pos="1736725" algn="l"/>
              </a:tabLst>
            </a:pPr>
            <a:r>
              <a:rPr kumimoji="0" lang="en-US" altLang="en-US" sz="4000" b="1"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Learning </a:t>
            </a:r>
            <a:r>
              <a:rPr kumimoji="0" lang="en-US" altLang="en-US" sz="4000" b="1"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Log</a:t>
            </a:r>
            <a:endParaRPr kumimoji="0" lang="en-GB" altLang="en-US" sz="4000" b="1" i="0" u="none" strike="noStrike" cap="none" normalizeH="0" baseline="0" dirty="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tab pos="1736725" algn="l"/>
              </a:tabLst>
            </a:pPr>
            <a:r>
              <a:rPr kumimoji="0" lang="en-GB"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33801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487" y="1172880"/>
            <a:ext cx="8748089" cy="4351338"/>
          </a:xfrm>
        </p:spPr>
        <p:txBody>
          <a:bodyPr>
            <a:normAutofit fontScale="92500" lnSpcReduction="10000"/>
          </a:bodyPr>
          <a:lstStyle/>
          <a:p>
            <a:pPr marL="0" indent="0">
              <a:buNone/>
            </a:pPr>
            <a:r>
              <a:rPr lang="en-GB" sz="2000" dirty="0"/>
              <a:t>In Year 4, your child will learn to tell the time using analogue and digital clocks and how to tell the time when the minute hand is pointing at any of the numbers. </a:t>
            </a:r>
            <a:endParaRPr lang="en-GB" sz="2000" dirty="0" smtClean="0"/>
          </a:p>
          <a:p>
            <a:pPr marL="0" indent="0">
              <a:buNone/>
            </a:pPr>
            <a:r>
              <a:rPr lang="en-GB" sz="2000" dirty="0" smtClean="0"/>
              <a:t>They </a:t>
            </a:r>
            <a:r>
              <a:rPr lang="en-GB" sz="2000" dirty="0"/>
              <a:t>also need to be able to switch between analogue and digital confidently. </a:t>
            </a:r>
          </a:p>
          <a:p>
            <a:pPr marL="0" indent="0">
              <a:buNone/>
            </a:pPr>
            <a:r>
              <a:rPr lang="en-GB" sz="2000" dirty="0" smtClean="0"/>
              <a:t>Look </a:t>
            </a:r>
            <a:r>
              <a:rPr lang="en-GB" sz="2000" dirty="0"/>
              <a:t>at a clock with your child and ask them to read and write the time</a:t>
            </a:r>
            <a:r>
              <a:rPr lang="en-GB" sz="2000" dirty="0" smtClean="0"/>
              <a:t>.</a:t>
            </a:r>
          </a:p>
          <a:p>
            <a:pPr marL="0" indent="0">
              <a:buNone/>
            </a:pPr>
            <a:r>
              <a:rPr lang="en-GB" sz="2000" dirty="0" smtClean="0"/>
              <a:t>Ask </a:t>
            </a:r>
            <a:r>
              <a:rPr lang="en-GB" sz="2000" dirty="0"/>
              <a:t>your child to tell you what a digital clock would say. Make this become part of your child’s daily routine by asking them to read the time regularly.</a:t>
            </a:r>
          </a:p>
          <a:p>
            <a:pPr marL="0" indent="0">
              <a:buNone/>
            </a:pPr>
            <a:endParaRPr lang="en-GB" sz="1300" dirty="0"/>
          </a:p>
          <a:p>
            <a:pPr marL="0" indent="0">
              <a:buNone/>
            </a:pPr>
            <a:r>
              <a:rPr lang="en-GB" sz="2000" dirty="0"/>
              <a:t>You can ask your child a range of questions, such as:</a:t>
            </a:r>
          </a:p>
          <a:p>
            <a:r>
              <a:rPr lang="en-GB" sz="1900" i="1" dirty="0"/>
              <a:t>“What will the time be in 10/15/30 minutes etc.?”</a:t>
            </a:r>
          </a:p>
          <a:p>
            <a:r>
              <a:rPr lang="en-GB" sz="1900" i="1" dirty="0"/>
              <a:t>“What is the time on a 24-hour clock?”</a:t>
            </a:r>
          </a:p>
          <a:p>
            <a:r>
              <a:rPr lang="en-GB" sz="1900" i="1" dirty="0"/>
              <a:t>“How many minutes are there until ___?”</a:t>
            </a:r>
          </a:p>
          <a:p>
            <a:r>
              <a:rPr lang="en-GB" sz="1900" i="1" dirty="0"/>
              <a:t>“Our film began at ___ and finished at ___. How long was the film? If we began watching the film 15 minutes earlier, when would the film have finished?”</a:t>
            </a:r>
          </a:p>
          <a:p>
            <a:pPr marL="0" indent="0">
              <a:buNone/>
            </a:pPr>
            <a:endParaRPr lang="en-GB" sz="2000" i="1" dirty="0"/>
          </a:p>
          <a:p>
            <a:pPr marL="0" indent="0">
              <a:buNone/>
            </a:pPr>
            <a:endParaRPr lang="en-GB" sz="2000" dirty="0"/>
          </a:p>
        </p:txBody>
      </p:sp>
      <p:sp>
        <p:nvSpPr>
          <p:cNvPr id="4" name="TextBox 3">
            <a:extLst>
              <a:ext uri="{FF2B5EF4-FFF2-40B4-BE49-F238E27FC236}">
                <a16:creationId xmlns:a16="http://schemas.microsoft.com/office/drawing/2014/main" xmlns="" id="{3FD295BD-662C-9F49-9901-8223CF95819E}"/>
              </a:ext>
            </a:extLst>
          </p:cNvPr>
          <p:cNvSpPr txBox="1"/>
          <p:nvPr/>
        </p:nvSpPr>
        <p:spPr>
          <a:xfrm>
            <a:off x="432487" y="249550"/>
            <a:ext cx="6606730" cy="923330"/>
          </a:xfrm>
          <a:prstGeom prst="rect">
            <a:avLst/>
          </a:prstGeom>
          <a:noFill/>
        </p:spPr>
        <p:txBody>
          <a:bodyPr wrap="square" rtlCol="0">
            <a:spAutoFit/>
          </a:bodyPr>
          <a:lstStyle/>
          <a:p>
            <a:r>
              <a:rPr lang="en-US" sz="5400" b="1" dirty="0">
                <a:solidFill>
                  <a:srgbClr val="002060"/>
                </a:solidFill>
              </a:rPr>
              <a:t>Time Tellers</a:t>
            </a:r>
          </a:p>
        </p:txBody>
      </p:sp>
      <p:pic>
        <p:nvPicPr>
          <p:cNvPr id="2" name="Picture 1">
            <a:extLst>
              <a:ext uri="{FF2B5EF4-FFF2-40B4-BE49-F238E27FC236}">
                <a16:creationId xmlns:a16="http://schemas.microsoft.com/office/drawing/2014/main" xmlns="" id="{B7427E17-6514-7A4D-87F2-5B54C0A5B76E}"/>
              </a:ext>
            </a:extLst>
          </p:cNvPr>
          <p:cNvPicPr>
            <a:picLocks noChangeAspect="1"/>
          </p:cNvPicPr>
          <p:nvPr/>
        </p:nvPicPr>
        <p:blipFill>
          <a:blip r:embed="rId2"/>
          <a:stretch>
            <a:fillRect/>
          </a:stretch>
        </p:blipFill>
        <p:spPr>
          <a:xfrm>
            <a:off x="6761317" y="3016545"/>
            <a:ext cx="1160041" cy="1160041"/>
          </a:xfrm>
          <a:prstGeom prst="rect">
            <a:avLst/>
          </a:prstGeom>
        </p:spPr>
      </p:pic>
      <p:pic>
        <p:nvPicPr>
          <p:cNvPr id="5" name="Picture 4">
            <a:extLst>
              <a:ext uri="{FF2B5EF4-FFF2-40B4-BE49-F238E27FC236}">
                <a16:creationId xmlns:a16="http://schemas.microsoft.com/office/drawing/2014/main" xmlns="" id="{7742BBA9-597E-B742-84A4-B5BDD9138A83}"/>
              </a:ext>
            </a:extLst>
          </p:cNvPr>
          <p:cNvPicPr>
            <a:picLocks noChangeAspect="1"/>
          </p:cNvPicPr>
          <p:nvPr/>
        </p:nvPicPr>
        <p:blipFill>
          <a:blip r:embed="rId3"/>
          <a:stretch>
            <a:fillRect/>
          </a:stretch>
        </p:blipFill>
        <p:spPr>
          <a:xfrm>
            <a:off x="6642148" y="5358442"/>
            <a:ext cx="1769871" cy="997110"/>
          </a:xfrm>
          <a:prstGeom prst="rect">
            <a:avLst/>
          </a:prstGeom>
        </p:spPr>
      </p:pic>
      <p:graphicFrame>
        <p:nvGraphicFramePr>
          <p:cNvPr id="7" name="Table 6">
            <a:extLst>
              <a:ext uri="{FF2B5EF4-FFF2-40B4-BE49-F238E27FC236}">
                <a16:creationId xmlns:a16="http://schemas.microsoft.com/office/drawing/2014/main" xmlns="" id="{DC227EA4-D677-544F-918B-0FBF0EA6A0E4}"/>
              </a:ext>
            </a:extLst>
          </p:cNvPr>
          <p:cNvGraphicFramePr>
            <a:graphicFrameLocks noGrp="1"/>
          </p:cNvGraphicFramePr>
          <p:nvPr>
            <p:extLst/>
          </p:nvPr>
        </p:nvGraphicFramePr>
        <p:xfrm>
          <a:off x="9413332" y="766316"/>
          <a:ext cx="2374115" cy="5306961"/>
        </p:xfrm>
        <a:graphic>
          <a:graphicData uri="http://schemas.openxmlformats.org/drawingml/2006/table">
            <a:tbl>
              <a:tblPr firstRow="1" bandRow="1">
                <a:tableStyleId>{FABFCF23-3B69-468F-B69F-88F6DE6A72F2}</a:tableStyleId>
              </a:tblPr>
              <a:tblGrid>
                <a:gridCol w="467314">
                  <a:extLst>
                    <a:ext uri="{9D8B030D-6E8A-4147-A177-3AD203B41FA5}">
                      <a16:colId xmlns:a16="http://schemas.microsoft.com/office/drawing/2014/main" xmlns="" val="4218997092"/>
                    </a:ext>
                  </a:extLst>
                </a:gridCol>
                <a:gridCol w="1906801">
                  <a:extLst>
                    <a:ext uri="{9D8B030D-6E8A-4147-A177-3AD203B41FA5}">
                      <a16:colId xmlns:a16="http://schemas.microsoft.com/office/drawing/2014/main" xmlns="" val="1617349295"/>
                    </a:ext>
                  </a:extLst>
                </a:gridCol>
              </a:tblGrid>
              <a:tr h="482451">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Initials &amp;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62238338"/>
                  </a:ext>
                </a:extLst>
              </a:tr>
              <a:tr h="482451">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0904299"/>
                  </a:ext>
                </a:extLst>
              </a:tr>
              <a:tr h="482451">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11145445"/>
                  </a:ext>
                </a:extLst>
              </a:tr>
              <a:tr h="482451">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80014268"/>
                  </a:ext>
                </a:extLst>
              </a:tr>
              <a:tr h="482451">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87466059"/>
                  </a:ext>
                </a:extLst>
              </a:tr>
              <a:tr h="482451">
                <a:tc>
                  <a:txBody>
                    <a:bodyPr/>
                    <a:lstStyle/>
                    <a:p>
                      <a:pPr algn="ctr"/>
                      <a:r>
                        <a:rPr lang="en-US"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22578838"/>
                  </a:ext>
                </a:extLst>
              </a:tr>
              <a:tr h="482451">
                <a:tc>
                  <a:txBody>
                    <a:bodyPr/>
                    <a:lstStyle/>
                    <a:p>
                      <a:pPr algn="ctr"/>
                      <a:r>
                        <a:rPr lang="en-US"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38901649"/>
                  </a:ext>
                </a:extLst>
              </a:tr>
              <a:tr h="482451">
                <a:tc>
                  <a:txBody>
                    <a:bodyPr/>
                    <a:lstStyle/>
                    <a:p>
                      <a:pPr algn="ctr"/>
                      <a:r>
                        <a:rPr lang="en-US"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18430075"/>
                  </a:ext>
                </a:extLst>
              </a:tr>
              <a:tr h="482451">
                <a:tc>
                  <a:txBody>
                    <a:bodyPr/>
                    <a:lstStyle/>
                    <a:p>
                      <a:pPr algn="ctr"/>
                      <a:r>
                        <a:rPr lang="en-US"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36724279"/>
                  </a:ext>
                </a:extLst>
              </a:tr>
              <a:tr h="482451">
                <a:tc>
                  <a:txBody>
                    <a:bodyPr/>
                    <a:lstStyle/>
                    <a:p>
                      <a:pPr algn="ctr"/>
                      <a:r>
                        <a:rPr lang="en-US"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47611632"/>
                  </a:ext>
                </a:extLst>
              </a:tr>
              <a:tr h="482451">
                <a:tc>
                  <a:txBody>
                    <a:bodyPr/>
                    <a:lstStyle/>
                    <a:p>
                      <a:pPr algn="ctr"/>
                      <a:r>
                        <a:rPr lang="en-US"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08667534"/>
                  </a:ext>
                </a:extLst>
              </a:tr>
            </a:tbl>
          </a:graphicData>
        </a:graphic>
      </p:graphicFrame>
    </p:spTree>
    <p:extLst>
      <p:ext uri="{BB962C8B-B14F-4D97-AF65-F5344CB8AC3E}">
        <p14:creationId xmlns:p14="http://schemas.microsoft.com/office/powerpoint/2010/main" val="2733750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3FD295BD-662C-9F49-9901-8223CF95819E}"/>
              </a:ext>
            </a:extLst>
          </p:cNvPr>
          <p:cNvSpPr txBox="1"/>
          <p:nvPr/>
        </p:nvSpPr>
        <p:spPr>
          <a:xfrm>
            <a:off x="432486" y="262965"/>
            <a:ext cx="7498175" cy="923330"/>
          </a:xfrm>
          <a:prstGeom prst="rect">
            <a:avLst/>
          </a:prstGeom>
          <a:noFill/>
        </p:spPr>
        <p:txBody>
          <a:bodyPr wrap="square" rtlCol="0">
            <a:spAutoFit/>
          </a:bodyPr>
          <a:lstStyle/>
          <a:p>
            <a:r>
              <a:rPr lang="en-US" sz="5400" b="1" dirty="0">
                <a:solidFill>
                  <a:srgbClr val="002060"/>
                </a:solidFill>
              </a:rPr>
              <a:t>Cards Times Tables</a:t>
            </a:r>
          </a:p>
        </p:txBody>
      </p:sp>
      <p:graphicFrame>
        <p:nvGraphicFramePr>
          <p:cNvPr id="17" name="Table 16">
            <a:extLst>
              <a:ext uri="{FF2B5EF4-FFF2-40B4-BE49-F238E27FC236}">
                <a16:creationId xmlns:a16="http://schemas.microsoft.com/office/drawing/2014/main" xmlns="" id="{38773991-486E-3F44-85C6-0C3F8748FC64}"/>
              </a:ext>
            </a:extLst>
          </p:cNvPr>
          <p:cNvGraphicFramePr>
            <a:graphicFrameLocks noGrp="1"/>
          </p:cNvGraphicFramePr>
          <p:nvPr/>
        </p:nvGraphicFramePr>
        <p:xfrm>
          <a:off x="9413332" y="766316"/>
          <a:ext cx="2374115" cy="5306961"/>
        </p:xfrm>
        <a:graphic>
          <a:graphicData uri="http://schemas.openxmlformats.org/drawingml/2006/table">
            <a:tbl>
              <a:tblPr firstRow="1" bandRow="1">
                <a:tableStyleId>{FABFCF23-3B69-468F-B69F-88F6DE6A72F2}</a:tableStyleId>
              </a:tblPr>
              <a:tblGrid>
                <a:gridCol w="467314">
                  <a:extLst>
                    <a:ext uri="{9D8B030D-6E8A-4147-A177-3AD203B41FA5}">
                      <a16:colId xmlns:a16="http://schemas.microsoft.com/office/drawing/2014/main" xmlns="" val="4218997092"/>
                    </a:ext>
                  </a:extLst>
                </a:gridCol>
                <a:gridCol w="1906801">
                  <a:extLst>
                    <a:ext uri="{9D8B030D-6E8A-4147-A177-3AD203B41FA5}">
                      <a16:colId xmlns:a16="http://schemas.microsoft.com/office/drawing/2014/main" xmlns="" val="1617349295"/>
                    </a:ext>
                  </a:extLst>
                </a:gridCol>
              </a:tblGrid>
              <a:tr h="482451">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Initials &amp;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62238338"/>
                  </a:ext>
                </a:extLst>
              </a:tr>
              <a:tr h="482451">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0904299"/>
                  </a:ext>
                </a:extLst>
              </a:tr>
              <a:tr h="482451">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11145445"/>
                  </a:ext>
                </a:extLst>
              </a:tr>
              <a:tr h="482451">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80014268"/>
                  </a:ext>
                </a:extLst>
              </a:tr>
              <a:tr h="482451">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87466059"/>
                  </a:ext>
                </a:extLst>
              </a:tr>
              <a:tr h="482451">
                <a:tc>
                  <a:txBody>
                    <a:bodyPr/>
                    <a:lstStyle/>
                    <a:p>
                      <a:pPr algn="ctr"/>
                      <a:r>
                        <a:rPr lang="en-US"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22578838"/>
                  </a:ext>
                </a:extLst>
              </a:tr>
              <a:tr h="482451">
                <a:tc>
                  <a:txBody>
                    <a:bodyPr/>
                    <a:lstStyle/>
                    <a:p>
                      <a:pPr algn="ctr"/>
                      <a:r>
                        <a:rPr lang="en-US"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38901649"/>
                  </a:ext>
                </a:extLst>
              </a:tr>
              <a:tr h="482451">
                <a:tc>
                  <a:txBody>
                    <a:bodyPr/>
                    <a:lstStyle/>
                    <a:p>
                      <a:pPr algn="ctr"/>
                      <a:r>
                        <a:rPr lang="en-US"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18430075"/>
                  </a:ext>
                </a:extLst>
              </a:tr>
              <a:tr h="482451">
                <a:tc>
                  <a:txBody>
                    <a:bodyPr/>
                    <a:lstStyle/>
                    <a:p>
                      <a:pPr algn="ctr"/>
                      <a:r>
                        <a:rPr lang="en-US"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36724279"/>
                  </a:ext>
                </a:extLst>
              </a:tr>
              <a:tr h="482451">
                <a:tc>
                  <a:txBody>
                    <a:bodyPr/>
                    <a:lstStyle/>
                    <a:p>
                      <a:pPr algn="ctr"/>
                      <a:r>
                        <a:rPr lang="en-US"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47611632"/>
                  </a:ext>
                </a:extLst>
              </a:tr>
              <a:tr h="482451">
                <a:tc>
                  <a:txBody>
                    <a:bodyPr/>
                    <a:lstStyle/>
                    <a:p>
                      <a:pPr algn="ctr"/>
                      <a:r>
                        <a:rPr lang="en-US"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08667534"/>
                  </a:ext>
                </a:extLst>
              </a:tr>
            </a:tbl>
          </a:graphicData>
        </a:graphic>
      </p:graphicFrame>
      <p:sp>
        <p:nvSpPr>
          <p:cNvPr id="27" name="TextBox 26">
            <a:extLst>
              <a:ext uri="{FF2B5EF4-FFF2-40B4-BE49-F238E27FC236}">
                <a16:creationId xmlns:a16="http://schemas.microsoft.com/office/drawing/2014/main" xmlns="" id="{DE9F1F78-1185-974B-9B05-322DFF539D85}"/>
              </a:ext>
            </a:extLst>
          </p:cNvPr>
          <p:cNvSpPr txBox="1"/>
          <p:nvPr/>
        </p:nvSpPr>
        <p:spPr>
          <a:xfrm>
            <a:off x="432487" y="1367036"/>
            <a:ext cx="8980845" cy="954107"/>
          </a:xfrm>
          <a:prstGeom prst="rect">
            <a:avLst/>
          </a:prstGeom>
          <a:noFill/>
        </p:spPr>
        <p:txBody>
          <a:bodyPr wrap="square" rtlCol="0">
            <a:spAutoFit/>
          </a:bodyPr>
          <a:lstStyle/>
          <a:p>
            <a:r>
              <a:rPr lang="en-US" sz="3600" dirty="0"/>
              <a:t>		</a:t>
            </a:r>
            <a:endParaRPr lang="en-US" sz="2000" dirty="0"/>
          </a:p>
          <a:p>
            <a:endParaRPr lang="en-US" sz="2000" dirty="0"/>
          </a:p>
        </p:txBody>
      </p:sp>
      <p:sp>
        <p:nvSpPr>
          <p:cNvPr id="7" name="TextBox 6">
            <a:extLst>
              <a:ext uri="{FF2B5EF4-FFF2-40B4-BE49-F238E27FC236}">
                <a16:creationId xmlns:a16="http://schemas.microsoft.com/office/drawing/2014/main" xmlns="" id="{46CB507A-F5DE-4246-8FAA-86897E3749ED}"/>
              </a:ext>
            </a:extLst>
          </p:cNvPr>
          <p:cNvSpPr txBox="1"/>
          <p:nvPr/>
        </p:nvSpPr>
        <p:spPr>
          <a:xfrm>
            <a:off x="432487" y="1256159"/>
            <a:ext cx="8980845" cy="2985433"/>
          </a:xfrm>
          <a:prstGeom prst="rect">
            <a:avLst/>
          </a:prstGeom>
          <a:noFill/>
        </p:spPr>
        <p:txBody>
          <a:bodyPr wrap="square" rtlCol="0">
            <a:spAutoFit/>
          </a:bodyPr>
          <a:lstStyle/>
          <a:p>
            <a:r>
              <a:rPr lang="en-US" sz="2000" dirty="0"/>
              <a:t>Find a pack of cards and remove all picture cards so you are left with Ace-10 of all suits. Shuffle the cards and take 20 each. Both turn a card face up at the same time and call out the product. For example, if you turned a 7 and your child turns over a 3 you must call out “twenty-one”. The first person to get the answer scores a point.</a:t>
            </a:r>
          </a:p>
          <a:p>
            <a:endParaRPr lang="en-US" sz="1200" dirty="0"/>
          </a:p>
          <a:p>
            <a:r>
              <a:rPr lang="en-US" sz="2000" dirty="0"/>
              <a:t>Play until one person reaches 20 points or until a player runs out of cards.</a:t>
            </a:r>
          </a:p>
          <a:p>
            <a:endParaRPr lang="en-US" sz="2000" dirty="0"/>
          </a:p>
          <a:p>
            <a:r>
              <a:rPr lang="en-US" sz="3600" dirty="0"/>
              <a:t>	</a:t>
            </a:r>
            <a:endParaRPr lang="en-US" sz="2000" dirty="0"/>
          </a:p>
          <a:p>
            <a:endParaRPr lang="en-US" sz="2000" dirty="0"/>
          </a:p>
        </p:txBody>
      </p:sp>
      <p:pic>
        <p:nvPicPr>
          <p:cNvPr id="8" name="Picture 2" descr="Related image">
            <a:extLst>
              <a:ext uri="{FF2B5EF4-FFF2-40B4-BE49-F238E27FC236}">
                <a16:creationId xmlns:a16="http://schemas.microsoft.com/office/drawing/2014/main" xmlns="" id="{3F3000F9-6E0C-DA48-A104-A32D00A2EF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066"/>
          <a:stretch/>
        </p:blipFill>
        <p:spPr bwMode="auto">
          <a:xfrm>
            <a:off x="3006671" y="3230273"/>
            <a:ext cx="4552049" cy="2730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194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7CFF2A-071F-1541-899C-9BFE79E39A33}"/>
              </a:ext>
            </a:extLst>
          </p:cNvPr>
          <p:cNvSpPr>
            <a:spLocks noGrp="1"/>
          </p:cNvSpPr>
          <p:nvPr>
            <p:ph type="title"/>
          </p:nvPr>
        </p:nvSpPr>
        <p:spPr>
          <a:xfrm>
            <a:off x="359121" y="77779"/>
            <a:ext cx="8038968" cy="989639"/>
          </a:xfrm>
        </p:spPr>
        <p:txBody>
          <a:bodyPr>
            <a:normAutofit/>
          </a:bodyPr>
          <a:lstStyle/>
          <a:p>
            <a:r>
              <a:rPr lang="en-US" sz="5400" b="1" dirty="0">
                <a:solidFill>
                  <a:srgbClr val="002060"/>
                </a:solidFill>
                <a:latin typeface="+mn-lt"/>
              </a:rPr>
              <a:t>4 in a Row</a:t>
            </a:r>
          </a:p>
        </p:txBody>
      </p:sp>
      <p:sp>
        <p:nvSpPr>
          <p:cNvPr id="81" name="TextBox 80">
            <a:extLst>
              <a:ext uri="{FF2B5EF4-FFF2-40B4-BE49-F238E27FC236}">
                <a16:creationId xmlns:a16="http://schemas.microsoft.com/office/drawing/2014/main" xmlns="" id="{F345A9B4-789D-2B43-AA83-A60D294AEF68}"/>
              </a:ext>
            </a:extLst>
          </p:cNvPr>
          <p:cNvSpPr txBox="1"/>
          <p:nvPr/>
        </p:nvSpPr>
        <p:spPr>
          <a:xfrm>
            <a:off x="359121" y="957179"/>
            <a:ext cx="9314268" cy="1107996"/>
          </a:xfrm>
          <a:prstGeom prst="rect">
            <a:avLst/>
          </a:prstGeom>
          <a:noFill/>
        </p:spPr>
        <p:txBody>
          <a:bodyPr wrap="square" rtlCol="0">
            <a:spAutoFit/>
          </a:bodyPr>
          <a:lstStyle/>
          <a:p>
            <a:r>
              <a:rPr lang="en-US" dirty="0">
                <a:cs typeface="Arial" panose="020B0604020202020204" pitchFamily="34" charset="0"/>
              </a:rPr>
              <a:t>This is a game for two players. You will need counters in two different </a:t>
            </a:r>
            <a:r>
              <a:rPr lang="en-US" dirty="0" err="1">
                <a:cs typeface="Arial" panose="020B0604020202020204" pitchFamily="34" charset="0"/>
              </a:rPr>
              <a:t>colours</a:t>
            </a:r>
            <a:r>
              <a:rPr lang="en-US" dirty="0">
                <a:cs typeface="Arial" panose="020B0604020202020204" pitchFamily="34" charset="0"/>
              </a:rPr>
              <a:t>.</a:t>
            </a:r>
          </a:p>
          <a:p>
            <a:endParaRPr lang="en-US" sz="1200" dirty="0">
              <a:cs typeface="Arial" panose="020B0604020202020204" pitchFamily="34" charset="0"/>
            </a:endParaRPr>
          </a:p>
          <a:p>
            <a:r>
              <a:rPr lang="en-US" dirty="0">
                <a:cs typeface="Arial" panose="020B0604020202020204" pitchFamily="34" charset="0"/>
              </a:rPr>
              <a:t>Use a paperclip and pencil as a spinner to select a property at random. </a:t>
            </a:r>
            <a:r>
              <a:rPr lang="en-GB" dirty="0"/>
              <a:t>Place your colour</a:t>
            </a:r>
          </a:p>
          <a:p>
            <a:r>
              <a:rPr lang="en-GB" dirty="0"/>
              <a:t>counter on a shape with that property. The winner is the first person to cover 4 shapes in a row.</a:t>
            </a:r>
            <a:endParaRPr lang="en-US" sz="2000" dirty="0"/>
          </a:p>
        </p:txBody>
      </p:sp>
      <p:pic>
        <p:nvPicPr>
          <p:cNvPr id="1025" name="Picture 1" descr="page1image968">
            <a:extLst>
              <a:ext uri="{FF2B5EF4-FFF2-40B4-BE49-F238E27FC236}">
                <a16:creationId xmlns:a16="http://schemas.microsoft.com/office/drawing/2014/main" xmlns="" id="{6478F6C9-C662-CB40-8997-87B80D516D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page1image1552">
            <a:extLst>
              <a:ext uri="{FF2B5EF4-FFF2-40B4-BE49-F238E27FC236}">
                <a16:creationId xmlns:a16="http://schemas.microsoft.com/office/drawing/2014/main" xmlns="" id="{D64ED268-0118-0244-995B-E57700F737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page1image1872">
            <a:extLst>
              <a:ext uri="{FF2B5EF4-FFF2-40B4-BE49-F238E27FC236}">
                <a16:creationId xmlns:a16="http://schemas.microsoft.com/office/drawing/2014/main" xmlns="" id="{B6AC9648-7BC2-B24A-9FF7-F533863382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age1image2616">
            <a:extLst>
              <a:ext uri="{FF2B5EF4-FFF2-40B4-BE49-F238E27FC236}">
                <a16:creationId xmlns:a16="http://schemas.microsoft.com/office/drawing/2014/main" xmlns="" id="{0522992A-693C-4540-891D-E1A8F30A6B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page1image3040">
            <a:extLst>
              <a:ext uri="{FF2B5EF4-FFF2-40B4-BE49-F238E27FC236}">
                <a16:creationId xmlns:a16="http://schemas.microsoft.com/office/drawing/2014/main" xmlns="" id="{4E831C1A-F7FB-F94A-9F4C-4FCA8F2A9E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0" cy="1270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age1image3200">
            <a:extLst>
              <a:ext uri="{FF2B5EF4-FFF2-40B4-BE49-F238E27FC236}">
                <a16:creationId xmlns:a16="http://schemas.microsoft.com/office/drawing/2014/main" xmlns="" id="{E06B324F-70D6-3846-9F6C-D2368B2790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0" cy="12700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page1image3360">
            <a:extLst>
              <a:ext uri="{FF2B5EF4-FFF2-40B4-BE49-F238E27FC236}">
                <a16:creationId xmlns:a16="http://schemas.microsoft.com/office/drawing/2014/main" xmlns="" id="{B86BDF9D-3F6F-0A47-92F6-D2E130B164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0" cy="1270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page1image3520">
            <a:extLst>
              <a:ext uri="{FF2B5EF4-FFF2-40B4-BE49-F238E27FC236}">
                <a16:creationId xmlns:a16="http://schemas.microsoft.com/office/drawing/2014/main" xmlns="" id="{CCAA24A3-F43B-CB4B-83EA-ECBD553276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0" cy="127000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page1image3680">
            <a:extLst>
              <a:ext uri="{FF2B5EF4-FFF2-40B4-BE49-F238E27FC236}">
                <a16:creationId xmlns:a16="http://schemas.microsoft.com/office/drawing/2014/main" xmlns="" id="{B2D3F672-B8F4-7449-A981-08C4A0258E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0" cy="1270000"/>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page1image5072">
            <a:extLst>
              <a:ext uri="{FF2B5EF4-FFF2-40B4-BE49-F238E27FC236}">
                <a16:creationId xmlns:a16="http://schemas.microsoft.com/office/drawing/2014/main" xmlns="" id="{CB67A1D8-44AD-F648-B8B7-5A69587C3E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page1image5392">
            <a:extLst>
              <a:ext uri="{FF2B5EF4-FFF2-40B4-BE49-F238E27FC236}">
                <a16:creationId xmlns:a16="http://schemas.microsoft.com/office/drawing/2014/main" xmlns="" id="{4E8BD766-C5D4-7941-A1F5-BC369131AF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page1image5712">
            <a:extLst>
              <a:ext uri="{FF2B5EF4-FFF2-40B4-BE49-F238E27FC236}">
                <a16:creationId xmlns:a16="http://schemas.microsoft.com/office/drawing/2014/main" xmlns="" id="{99AB31E9-826B-1E44-9470-4E120DA5B0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page1image6456">
            <a:extLst>
              <a:ext uri="{FF2B5EF4-FFF2-40B4-BE49-F238E27FC236}">
                <a16:creationId xmlns:a16="http://schemas.microsoft.com/office/drawing/2014/main" xmlns="" id="{D07081D5-1042-BD4C-8330-91CA939DCC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700" cy="127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1" name="Table 40">
            <a:extLst>
              <a:ext uri="{FF2B5EF4-FFF2-40B4-BE49-F238E27FC236}">
                <a16:creationId xmlns:a16="http://schemas.microsoft.com/office/drawing/2014/main" xmlns="" id="{3F768367-9DB9-9343-82AB-D58442D110D7}"/>
              </a:ext>
            </a:extLst>
          </p:cNvPr>
          <p:cNvGraphicFramePr>
            <a:graphicFrameLocks noGrp="1"/>
          </p:cNvGraphicFramePr>
          <p:nvPr/>
        </p:nvGraphicFramePr>
        <p:xfrm>
          <a:off x="9413332" y="766316"/>
          <a:ext cx="2374115" cy="5306961"/>
        </p:xfrm>
        <a:graphic>
          <a:graphicData uri="http://schemas.openxmlformats.org/drawingml/2006/table">
            <a:tbl>
              <a:tblPr firstRow="1" bandRow="1">
                <a:tableStyleId>{FABFCF23-3B69-468F-B69F-88F6DE6A72F2}</a:tableStyleId>
              </a:tblPr>
              <a:tblGrid>
                <a:gridCol w="467314">
                  <a:extLst>
                    <a:ext uri="{9D8B030D-6E8A-4147-A177-3AD203B41FA5}">
                      <a16:colId xmlns:a16="http://schemas.microsoft.com/office/drawing/2014/main" xmlns="" val="4218997092"/>
                    </a:ext>
                  </a:extLst>
                </a:gridCol>
                <a:gridCol w="1906801">
                  <a:extLst>
                    <a:ext uri="{9D8B030D-6E8A-4147-A177-3AD203B41FA5}">
                      <a16:colId xmlns:a16="http://schemas.microsoft.com/office/drawing/2014/main" xmlns="" val="1617349295"/>
                    </a:ext>
                  </a:extLst>
                </a:gridCol>
              </a:tblGrid>
              <a:tr h="482451">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Initials &amp;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62238338"/>
                  </a:ext>
                </a:extLst>
              </a:tr>
              <a:tr h="482451">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0904299"/>
                  </a:ext>
                </a:extLst>
              </a:tr>
              <a:tr h="482451">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11145445"/>
                  </a:ext>
                </a:extLst>
              </a:tr>
              <a:tr h="482451">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80014268"/>
                  </a:ext>
                </a:extLst>
              </a:tr>
              <a:tr h="482451">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87466059"/>
                  </a:ext>
                </a:extLst>
              </a:tr>
              <a:tr h="482451">
                <a:tc>
                  <a:txBody>
                    <a:bodyPr/>
                    <a:lstStyle/>
                    <a:p>
                      <a:pPr algn="ctr"/>
                      <a:r>
                        <a:rPr lang="en-US"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22578838"/>
                  </a:ext>
                </a:extLst>
              </a:tr>
              <a:tr h="482451">
                <a:tc>
                  <a:txBody>
                    <a:bodyPr/>
                    <a:lstStyle/>
                    <a:p>
                      <a:pPr algn="ctr"/>
                      <a:r>
                        <a:rPr lang="en-US"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38901649"/>
                  </a:ext>
                </a:extLst>
              </a:tr>
              <a:tr h="482451">
                <a:tc>
                  <a:txBody>
                    <a:bodyPr/>
                    <a:lstStyle/>
                    <a:p>
                      <a:pPr algn="ctr"/>
                      <a:r>
                        <a:rPr lang="en-US"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18430075"/>
                  </a:ext>
                </a:extLst>
              </a:tr>
              <a:tr h="482451">
                <a:tc>
                  <a:txBody>
                    <a:bodyPr/>
                    <a:lstStyle/>
                    <a:p>
                      <a:pPr algn="ctr"/>
                      <a:r>
                        <a:rPr lang="en-US"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36724279"/>
                  </a:ext>
                </a:extLst>
              </a:tr>
              <a:tr h="482451">
                <a:tc>
                  <a:txBody>
                    <a:bodyPr/>
                    <a:lstStyle/>
                    <a:p>
                      <a:pPr algn="ctr"/>
                      <a:r>
                        <a:rPr lang="en-US"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47611632"/>
                  </a:ext>
                </a:extLst>
              </a:tr>
              <a:tr h="482451">
                <a:tc>
                  <a:txBody>
                    <a:bodyPr/>
                    <a:lstStyle/>
                    <a:p>
                      <a:pPr algn="ctr"/>
                      <a:r>
                        <a:rPr lang="en-US"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08667534"/>
                  </a:ext>
                </a:extLst>
              </a:tr>
            </a:tbl>
          </a:graphicData>
        </a:graphic>
      </p:graphicFrame>
      <p:grpSp>
        <p:nvGrpSpPr>
          <p:cNvPr id="5" name="Group 4"/>
          <p:cNvGrpSpPr/>
          <p:nvPr/>
        </p:nvGrpSpPr>
        <p:grpSpPr>
          <a:xfrm>
            <a:off x="5110206" y="2412423"/>
            <a:ext cx="3856813" cy="3836319"/>
            <a:chOff x="5110206" y="2412423"/>
            <a:chExt cx="3856813" cy="3836319"/>
          </a:xfrm>
        </p:grpSpPr>
        <p:pic>
          <p:nvPicPr>
            <p:cNvPr id="80" name="Picture 79">
              <a:extLst>
                <a:ext uri="{FF2B5EF4-FFF2-40B4-BE49-F238E27FC236}">
                  <a16:creationId xmlns:a16="http://schemas.microsoft.com/office/drawing/2014/main" xmlns="" id="{379ABE30-10DC-E54E-ADE2-767D6B2D3B9F}"/>
                </a:ext>
              </a:extLst>
            </p:cNvPr>
            <p:cNvPicPr>
              <a:picLocks noChangeAspect="1"/>
            </p:cNvPicPr>
            <p:nvPr/>
          </p:nvPicPr>
          <p:blipFill rotWithShape="1">
            <a:blip r:embed="rId7"/>
            <a:srcRect l="61957" t="17444" b="8599"/>
            <a:stretch/>
          </p:blipFill>
          <p:spPr>
            <a:xfrm>
              <a:off x="5110206" y="2412423"/>
              <a:ext cx="3856813" cy="3836319"/>
            </a:xfrm>
            <a:prstGeom prst="rect">
              <a:avLst/>
            </a:prstGeom>
          </p:spPr>
        </p:pic>
        <p:sp>
          <p:nvSpPr>
            <p:cNvPr id="3" name="TextBox 2">
              <a:extLst>
                <a:ext uri="{FF2B5EF4-FFF2-40B4-BE49-F238E27FC236}">
                  <a16:creationId xmlns:a16="http://schemas.microsoft.com/office/drawing/2014/main" xmlns="" id="{DBF0A18B-A2B8-3242-839D-94FAA79937FD}"/>
                </a:ext>
              </a:extLst>
            </p:cNvPr>
            <p:cNvSpPr txBox="1"/>
            <p:nvPr/>
          </p:nvSpPr>
          <p:spPr>
            <a:xfrm>
              <a:off x="6630939" y="2744273"/>
              <a:ext cx="855335" cy="738664"/>
            </a:xfrm>
            <a:prstGeom prst="rect">
              <a:avLst/>
            </a:prstGeom>
            <a:solidFill>
              <a:schemeClr val="bg1"/>
            </a:solidFill>
          </p:spPr>
          <p:txBody>
            <a:bodyPr wrap="square" rtlCol="0">
              <a:spAutoFit/>
            </a:bodyPr>
            <a:lstStyle/>
            <a:p>
              <a:pPr algn="ctr"/>
              <a:r>
                <a:rPr lang="en-US" sz="1400" dirty="0"/>
                <a:t>Has an obtuse angle</a:t>
              </a:r>
            </a:p>
          </p:txBody>
        </p:sp>
        <p:sp>
          <p:nvSpPr>
            <p:cNvPr id="43" name="TextBox 42">
              <a:extLst>
                <a:ext uri="{FF2B5EF4-FFF2-40B4-BE49-F238E27FC236}">
                  <a16:creationId xmlns:a16="http://schemas.microsoft.com/office/drawing/2014/main" xmlns="" id="{BA491254-79EC-2645-82B0-3A988B1C64E9}"/>
                </a:ext>
              </a:extLst>
            </p:cNvPr>
            <p:cNvSpPr txBox="1"/>
            <p:nvPr/>
          </p:nvSpPr>
          <p:spPr>
            <a:xfrm>
              <a:off x="7572797" y="4478746"/>
              <a:ext cx="855335" cy="738664"/>
            </a:xfrm>
            <a:prstGeom prst="rect">
              <a:avLst/>
            </a:prstGeom>
            <a:solidFill>
              <a:schemeClr val="bg1"/>
            </a:solidFill>
          </p:spPr>
          <p:txBody>
            <a:bodyPr wrap="square" rtlCol="0">
              <a:spAutoFit/>
            </a:bodyPr>
            <a:lstStyle/>
            <a:p>
              <a:pPr algn="ctr"/>
              <a:r>
                <a:rPr lang="en-US" sz="1400" dirty="0"/>
                <a:t>Has an obtuse angle</a:t>
              </a:r>
            </a:p>
          </p:txBody>
        </p:sp>
        <p:sp>
          <p:nvSpPr>
            <p:cNvPr id="45" name="TextBox 44">
              <a:extLst>
                <a:ext uri="{FF2B5EF4-FFF2-40B4-BE49-F238E27FC236}">
                  <a16:creationId xmlns:a16="http://schemas.microsoft.com/office/drawing/2014/main" xmlns="" id="{328C4C97-4032-6342-9D50-CD20BAFCDE41}"/>
                </a:ext>
              </a:extLst>
            </p:cNvPr>
            <p:cNvSpPr txBox="1"/>
            <p:nvPr/>
          </p:nvSpPr>
          <p:spPr>
            <a:xfrm>
              <a:off x="5579084" y="4460117"/>
              <a:ext cx="1081896" cy="523220"/>
            </a:xfrm>
            <a:prstGeom prst="rect">
              <a:avLst/>
            </a:prstGeom>
            <a:solidFill>
              <a:schemeClr val="bg1"/>
            </a:solidFill>
          </p:spPr>
          <p:txBody>
            <a:bodyPr wrap="square" rtlCol="0">
              <a:spAutoFit/>
            </a:bodyPr>
            <a:lstStyle/>
            <a:p>
              <a:pPr algn="ctr"/>
              <a:r>
                <a:rPr lang="en-US" sz="1400" dirty="0"/>
                <a:t>Has a</a:t>
              </a:r>
            </a:p>
            <a:p>
              <a:pPr algn="ctr"/>
              <a:r>
                <a:rPr lang="en-US" sz="1400" dirty="0"/>
                <a:t>right-angle</a:t>
              </a:r>
            </a:p>
          </p:txBody>
        </p:sp>
        <p:sp>
          <p:nvSpPr>
            <p:cNvPr id="46" name="TextBox 45">
              <a:extLst>
                <a:ext uri="{FF2B5EF4-FFF2-40B4-BE49-F238E27FC236}">
                  <a16:creationId xmlns:a16="http://schemas.microsoft.com/office/drawing/2014/main" xmlns="" id="{D6C9DA5B-E16F-7E4E-9641-390F6BBDEA0A}"/>
                </a:ext>
              </a:extLst>
            </p:cNvPr>
            <p:cNvSpPr txBox="1"/>
            <p:nvPr/>
          </p:nvSpPr>
          <p:spPr>
            <a:xfrm>
              <a:off x="5692365" y="3538596"/>
              <a:ext cx="855335" cy="738664"/>
            </a:xfrm>
            <a:prstGeom prst="rect">
              <a:avLst/>
            </a:prstGeom>
            <a:solidFill>
              <a:schemeClr val="bg1"/>
            </a:solidFill>
          </p:spPr>
          <p:txBody>
            <a:bodyPr wrap="square" rtlCol="0">
              <a:spAutoFit/>
            </a:bodyPr>
            <a:lstStyle/>
            <a:p>
              <a:pPr algn="ctr"/>
              <a:r>
                <a:rPr lang="en-US" sz="1400" dirty="0"/>
                <a:t>Has an acute angle</a:t>
              </a:r>
            </a:p>
          </p:txBody>
        </p:sp>
        <p:sp>
          <p:nvSpPr>
            <p:cNvPr id="47" name="TextBox 46">
              <a:extLst>
                <a:ext uri="{FF2B5EF4-FFF2-40B4-BE49-F238E27FC236}">
                  <a16:creationId xmlns:a16="http://schemas.microsoft.com/office/drawing/2014/main" xmlns="" id="{485923F3-4D0C-934B-A0DE-6508E3FD0F21}"/>
                </a:ext>
              </a:extLst>
            </p:cNvPr>
            <p:cNvSpPr txBox="1"/>
            <p:nvPr/>
          </p:nvSpPr>
          <p:spPr>
            <a:xfrm>
              <a:off x="6698817" y="5304521"/>
              <a:ext cx="855335" cy="738664"/>
            </a:xfrm>
            <a:prstGeom prst="rect">
              <a:avLst/>
            </a:prstGeom>
            <a:solidFill>
              <a:schemeClr val="bg1"/>
            </a:solidFill>
          </p:spPr>
          <p:txBody>
            <a:bodyPr wrap="square" rtlCol="0">
              <a:spAutoFit/>
            </a:bodyPr>
            <a:lstStyle/>
            <a:p>
              <a:pPr algn="ctr"/>
              <a:r>
                <a:rPr lang="en-US" sz="1400" dirty="0"/>
                <a:t>Has an acute angle</a:t>
              </a:r>
            </a:p>
          </p:txBody>
        </p:sp>
        <p:sp>
          <p:nvSpPr>
            <p:cNvPr id="48" name="TextBox 47">
              <a:extLst>
                <a:ext uri="{FF2B5EF4-FFF2-40B4-BE49-F238E27FC236}">
                  <a16:creationId xmlns:a16="http://schemas.microsoft.com/office/drawing/2014/main" xmlns="" id="{8E6DA138-0CDD-254C-B90D-300BDA0EF72D}"/>
                </a:ext>
              </a:extLst>
            </p:cNvPr>
            <p:cNvSpPr txBox="1"/>
            <p:nvPr/>
          </p:nvSpPr>
          <p:spPr>
            <a:xfrm>
              <a:off x="7459516" y="3726712"/>
              <a:ext cx="1081896" cy="523220"/>
            </a:xfrm>
            <a:prstGeom prst="rect">
              <a:avLst/>
            </a:prstGeom>
            <a:solidFill>
              <a:schemeClr val="bg1"/>
            </a:solidFill>
          </p:spPr>
          <p:txBody>
            <a:bodyPr wrap="square" rtlCol="0">
              <a:spAutoFit/>
            </a:bodyPr>
            <a:lstStyle/>
            <a:p>
              <a:pPr algn="ctr"/>
              <a:r>
                <a:rPr lang="en-US" sz="1400" dirty="0"/>
                <a:t>Has a</a:t>
              </a:r>
            </a:p>
            <a:p>
              <a:pPr algn="ctr"/>
              <a:r>
                <a:rPr lang="en-US" sz="1400" dirty="0"/>
                <a:t>right-angle</a:t>
              </a:r>
            </a:p>
          </p:txBody>
        </p:sp>
      </p:grpSp>
      <p:sp>
        <p:nvSpPr>
          <p:cNvPr id="4" name="Rectangle 3">
            <a:extLst>
              <a:ext uri="{FF2B5EF4-FFF2-40B4-BE49-F238E27FC236}">
                <a16:creationId xmlns:a16="http://schemas.microsoft.com/office/drawing/2014/main" xmlns="" id="{563D784D-EC40-9542-8BE8-D0C7EBEB40C4}"/>
              </a:ext>
            </a:extLst>
          </p:cNvPr>
          <p:cNvSpPr/>
          <p:nvPr/>
        </p:nvSpPr>
        <p:spPr>
          <a:xfrm>
            <a:off x="5834743" y="4983337"/>
            <a:ext cx="544286" cy="234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xmlns="" id="{16DFBB46-F1B9-D241-A1CC-77DFDCB205AC}"/>
              </a:ext>
            </a:extLst>
          </p:cNvPr>
          <p:cNvSpPr/>
          <p:nvPr/>
        </p:nvSpPr>
        <p:spPr>
          <a:xfrm>
            <a:off x="7572796" y="3482937"/>
            <a:ext cx="825293" cy="243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93E428DD-8847-0B46-AB04-8125EB19C5A0}"/>
              </a:ext>
            </a:extLst>
          </p:cNvPr>
          <p:cNvPicPr>
            <a:picLocks noChangeAspect="1"/>
          </p:cNvPicPr>
          <p:nvPr/>
        </p:nvPicPr>
        <p:blipFill rotWithShape="1">
          <a:blip r:embed="rId7"/>
          <a:srcRect t="4613" r="41304"/>
          <a:stretch/>
        </p:blipFill>
        <p:spPr>
          <a:xfrm>
            <a:off x="122340" y="2220238"/>
            <a:ext cx="5027854" cy="4518360"/>
          </a:xfrm>
          <a:prstGeom prst="rect">
            <a:avLst/>
          </a:prstGeom>
        </p:spPr>
      </p:pic>
    </p:spTree>
    <p:extLst>
      <p:ext uri="{BB962C8B-B14F-4D97-AF65-F5344CB8AC3E}">
        <p14:creationId xmlns:p14="http://schemas.microsoft.com/office/powerpoint/2010/main" val="3016542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a:extLst>
              <a:ext uri="{FF2B5EF4-FFF2-40B4-BE49-F238E27FC236}">
                <a16:creationId xmlns:a16="http://schemas.microsoft.com/office/drawing/2014/main" xmlns="" id="{38773991-486E-3F44-85C6-0C3F8748FC64}"/>
              </a:ext>
            </a:extLst>
          </p:cNvPr>
          <p:cNvGraphicFramePr>
            <a:graphicFrameLocks noGrp="1"/>
          </p:cNvGraphicFramePr>
          <p:nvPr/>
        </p:nvGraphicFramePr>
        <p:xfrm>
          <a:off x="9413332" y="766316"/>
          <a:ext cx="2374115" cy="5306961"/>
        </p:xfrm>
        <a:graphic>
          <a:graphicData uri="http://schemas.openxmlformats.org/drawingml/2006/table">
            <a:tbl>
              <a:tblPr firstRow="1" bandRow="1">
                <a:tableStyleId>{FABFCF23-3B69-468F-B69F-88F6DE6A72F2}</a:tableStyleId>
              </a:tblPr>
              <a:tblGrid>
                <a:gridCol w="467314">
                  <a:extLst>
                    <a:ext uri="{9D8B030D-6E8A-4147-A177-3AD203B41FA5}">
                      <a16:colId xmlns:a16="http://schemas.microsoft.com/office/drawing/2014/main" xmlns="" val="4218997092"/>
                    </a:ext>
                  </a:extLst>
                </a:gridCol>
                <a:gridCol w="1906801">
                  <a:extLst>
                    <a:ext uri="{9D8B030D-6E8A-4147-A177-3AD203B41FA5}">
                      <a16:colId xmlns:a16="http://schemas.microsoft.com/office/drawing/2014/main" xmlns="" val="1617349295"/>
                    </a:ext>
                  </a:extLst>
                </a:gridCol>
              </a:tblGrid>
              <a:tr h="482451">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Initials &amp;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62238338"/>
                  </a:ext>
                </a:extLst>
              </a:tr>
              <a:tr h="482451">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0904299"/>
                  </a:ext>
                </a:extLst>
              </a:tr>
              <a:tr h="482451">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11145445"/>
                  </a:ext>
                </a:extLst>
              </a:tr>
              <a:tr h="482451">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80014268"/>
                  </a:ext>
                </a:extLst>
              </a:tr>
              <a:tr h="482451">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87466059"/>
                  </a:ext>
                </a:extLst>
              </a:tr>
              <a:tr h="482451">
                <a:tc>
                  <a:txBody>
                    <a:bodyPr/>
                    <a:lstStyle/>
                    <a:p>
                      <a:pPr algn="ctr"/>
                      <a:r>
                        <a:rPr lang="en-US"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22578838"/>
                  </a:ext>
                </a:extLst>
              </a:tr>
              <a:tr h="482451">
                <a:tc>
                  <a:txBody>
                    <a:bodyPr/>
                    <a:lstStyle/>
                    <a:p>
                      <a:pPr algn="ctr"/>
                      <a:r>
                        <a:rPr lang="en-US"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38901649"/>
                  </a:ext>
                </a:extLst>
              </a:tr>
              <a:tr h="482451">
                <a:tc>
                  <a:txBody>
                    <a:bodyPr/>
                    <a:lstStyle/>
                    <a:p>
                      <a:pPr algn="ctr"/>
                      <a:r>
                        <a:rPr lang="en-US"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18430075"/>
                  </a:ext>
                </a:extLst>
              </a:tr>
              <a:tr h="482451">
                <a:tc>
                  <a:txBody>
                    <a:bodyPr/>
                    <a:lstStyle/>
                    <a:p>
                      <a:pPr algn="ctr"/>
                      <a:r>
                        <a:rPr lang="en-US"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36724279"/>
                  </a:ext>
                </a:extLst>
              </a:tr>
              <a:tr h="482451">
                <a:tc>
                  <a:txBody>
                    <a:bodyPr/>
                    <a:lstStyle/>
                    <a:p>
                      <a:pPr algn="ctr"/>
                      <a:r>
                        <a:rPr lang="en-US"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47611632"/>
                  </a:ext>
                </a:extLst>
              </a:tr>
              <a:tr h="482451">
                <a:tc>
                  <a:txBody>
                    <a:bodyPr/>
                    <a:lstStyle/>
                    <a:p>
                      <a:pPr algn="ctr"/>
                      <a:r>
                        <a:rPr lang="en-US"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08667534"/>
                  </a:ext>
                </a:extLst>
              </a:tr>
            </a:tbl>
          </a:graphicData>
        </a:graphic>
      </p:graphicFrame>
      <p:sp>
        <p:nvSpPr>
          <p:cNvPr id="27" name="TextBox 26">
            <a:extLst>
              <a:ext uri="{FF2B5EF4-FFF2-40B4-BE49-F238E27FC236}">
                <a16:creationId xmlns:a16="http://schemas.microsoft.com/office/drawing/2014/main" xmlns="" id="{DE9F1F78-1185-974B-9B05-322DFF539D85}"/>
              </a:ext>
            </a:extLst>
          </p:cNvPr>
          <p:cNvSpPr txBox="1"/>
          <p:nvPr/>
        </p:nvSpPr>
        <p:spPr>
          <a:xfrm>
            <a:off x="432487" y="1367036"/>
            <a:ext cx="8980845" cy="954107"/>
          </a:xfrm>
          <a:prstGeom prst="rect">
            <a:avLst/>
          </a:prstGeom>
          <a:noFill/>
        </p:spPr>
        <p:txBody>
          <a:bodyPr wrap="square" rtlCol="0">
            <a:spAutoFit/>
          </a:bodyPr>
          <a:lstStyle/>
          <a:p>
            <a:r>
              <a:rPr lang="en-US" sz="3600" dirty="0"/>
              <a:t>		</a:t>
            </a:r>
            <a:endParaRPr lang="en-US" sz="2000" dirty="0"/>
          </a:p>
          <a:p>
            <a:endParaRPr lang="en-US" sz="2000" dirty="0"/>
          </a:p>
        </p:txBody>
      </p:sp>
      <p:pic>
        <p:nvPicPr>
          <p:cNvPr id="15364" name="Picture 4" descr="Image result for ttrockstars logo">
            <a:extLst>
              <a:ext uri="{FF2B5EF4-FFF2-40B4-BE49-F238E27FC236}">
                <a16:creationId xmlns:a16="http://schemas.microsoft.com/office/drawing/2014/main" xmlns="" id="{6D208945-CE1B-494D-954E-E52571DD44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36" y="358593"/>
            <a:ext cx="4285673" cy="19625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E9E99E63-405D-5C4E-BF94-46C955FAF937}"/>
              </a:ext>
            </a:extLst>
          </p:cNvPr>
          <p:cNvSpPr/>
          <p:nvPr/>
        </p:nvSpPr>
        <p:spPr>
          <a:xfrm>
            <a:off x="432487" y="2321143"/>
            <a:ext cx="8980845" cy="3477875"/>
          </a:xfrm>
          <a:prstGeom prst="rect">
            <a:avLst/>
          </a:prstGeom>
        </p:spPr>
        <p:txBody>
          <a:bodyPr wrap="square">
            <a:spAutoFit/>
          </a:bodyPr>
          <a:lstStyle/>
          <a:p>
            <a:r>
              <a:rPr lang="en-US" sz="2000" dirty="0">
                <a:solidFill>
                  <a:srgbClr val="000000"/>
                </a:solidFill>
                <a:ea typeface="Cambria" panose="02040503050406030204" pitchFamily="18" charset="0"/>
                <a:cs typeface="Arial" panose="020B0604020202020204" pitchFamily="34" charset="0"/>
              </a:rPr>
              <a:t>When it comes to times tables, speed and accuracy are important – the more facts your child remembers, the easier it is for them to do harder calculations.</a:t>
            </a:r>
          </a:p>
          <a:p>
            <a:endParaRPr lang="en-US" sz="2000" dirty="0">
              <a:solidFill>
                <a:srgbClr val="000000"/>
              </a:solidFill>
              <a:effectLst/>
              <a:cs typeface="Arial" panose="020B0604020202020204" pitchFamily="34" charset="0"/>
            </a:endParaRPr>
          </a:p>
          <a:p>
            <a:r>
              <a:rPr lang="en-US" sz="2000" dirty="0">
                <a:solidFill>
                  <a:srgbClr val="000000"/>
                </a:solidFill>
                <a:cs typeface="Arial" panose="020B0604020202020204" pitchFamily="34" charset="0"/>
              </a:rPr>
              <a:t>Using your child’s login details provided by the class teacher, support your child to </a:t>
            </a:r>
            <a:r>
              <a:rPr lang="en-US" sz="2000" dirty="0" err="1">
                <a:solidFill>
                  <a:srgbClr val="000000"/>
                </a:solidFill>
                <a:cs typeface="Arial" panose="020B0604020202020204" pitchFamily="34" charset="0"/>
              </a:rPr>
              <a:t>practise</a:t>
            </a:r>
            <a:r>
              <a:rPr lang="en-US" sz="2000" dirty="0">
                <a:solidFill>
                  <a:srgbClr val="000000"/>
                </a:solidFill>
                <a:cs typeface="Arial" panose="020B0604020202020204" pitchFamily="34" charset="0"/>
              </a:rPr>
              <a:t> their times tables online or using the app.</a:t>
            </a:r>
            <a:r>
              <a:rPr lang="en-GB" sz="2000" dirty="0">
                <a:effectLst/>
                <a:cs typeface="Arial" panose="020B0604020202020204" pitchFamily="34" charset="0"/>
              </a:rPr>
              <a:t> </a:t>
            </a:r>
          </a:p>
          <a:p>
            <a:endParaRPr lang="en-GB" sz="2000" dirty="0">
              <a:cs typeface="Arial" panose="020B0604020202020204" pitchFamily="34" charset="0"/>
            </a:endParaRPr>
          </a:p>
          <a:p>
            <a:r>
              <a:rPr lang="en-GB" sz="2000" dirty="0">
                <a:cs typeface="Arial" panose="020B0604020202020204" pitchFamily="34" charset="0"/>
              </a:rPr>
              <a:t>In Year 4, your child can begin by playing on the single player game ‘Garage’, and the multiplayer game ‘Arena’, in which they can play against rock stars from their class.</a:t>
            </a:r>
          </a:p>
          <a:p>
            <a:endParaRPr lang="en-GB" sz="2000" dirty="0">
              <a:cs typeface="Arial" panose="020B0604020202020204" pitchFamily="34" charset="0"/>
            </a:endParaRPr>
          </a:p>
          <a:p>
            <a:r>
              <a:rPr lang="en-GB" sz="2000" dirty="0">
                <a:cs typeface="Arial" panose="020B0604020202020204" pitchFamily="34" charset="0"/>
              </a:rPr>
              <a:t>Once your child has learnt all of their times tables at school, they may begin to play on ‘Studio’ and ‘Festival’ which display all times tables up to 12 x 12.</a:t>
            </a:r>
            <a:endParaRPr lang="en-US" sz="2000" dirty="0">
              <a:cs typeface="Arial" panose="020B0604020202020204" pitchFamily="34" charset="0"/>
            </a:endParaRPr>
          </a:p>
        </p:txBody>
      </p:sp>
    </p:spTree>
    <p:extLst>
      <p:ext uri="{BB962C8B-B14F-4D97-AF65-F5344CB8AC3E}">
        <p14:creationId xmlns:p14="http://schemas.microsoft.com/office/powerpoint/2010/main" val="1976288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2B5A52F-113F-054D-8CEA-CC1E3E1E1B6B}"/>
              </a:ext>
            </a:extLst>
          </p:cNvPr>
          <p:cNvSpPr>
            <a:spLocks noGrp="1"/>
          </p:cNvSpPr>
          <p:nvPr>
            <p:ph idx="1"/>
          </p:nvPr>
        </p:nvSpPr>
        <p:spPr>
          <a:xfrm>
            <a:off x="274320" y="173892"/>
            <a:ext cx="11191240" cy="6251331"/>
          </a:xfrm>
        </p:spPr>
        <p:txBody>
          <a:bodyPr>
            <a:normAutofit/>
          </a:bodyPr>
          <a:lstStyle/>
          <a:p>
            <a:pPr marL="0" indent="0" algn="just">
              <a:buNone/>
            </a:pPr>
            <a:r>
              <a:rPr lang="en-US" dirty="0"/>
              <a:t>This homework book provides opportunities for you to support and enjoy mathematics with your child through playing various fun </a:t>
            </a:r>
            <a:r>
              <a:rPr lang="en-US" dirty="0" smtClean="0"/>
              <a:t>activities at </a:t>
            </a:r>
            <a:r>
              <a:rPr lang="en-US" dirty="0"/>
              <a:t>home. </a:t>
            </a:r>
            <a:r>
              <a:rPr lang="en-US" dirty="0" smtClean="0"/>
              <a:t>  All the games are focused at your child’s stage of development. </a:t>
            </a:r>
          </a:p>
          <a:p>
            <a:pPr marL="0" indent="0" algn="just">
              <a:buNone/>
            </a:pPr>
            <a:endParaRPr lang="en-US" sz="1400" dirty="0" smtClean="0"/>
          </a:p>
          <a:p>
            <a:pPr marL="0" indent="0" algn="just">
              <a:buNone/>
            </a:pPr>
            <a:endParaRPr lang="en-US" sz="1400" dirty="0"/>
          </a:p>
          <a:p>
            <a:pPr marL="0" indent="0" algn="just">
              <a:buNone/>
            </a:pPr>
            <a:r>
              <a:rPr lang="en-US" dirty="0" smtClean="0"/>
              <a:t>The aim of all the activities is to develop mathematical confidence and fluency through </a:t>
            </a:r>
            <a:r>
              <a:rPr lang="en-GB" dirty="0" smtClean="0"/>
              <a:t>practise</a:t>
            </a:r>
            <a:r>
              <a:rPr lang="en-US" dirty="0" smtClean="0"/>
              <a:t> and repetition.</a:t>
            </a:r>
          </a:p>
          <a:p>
            <a:pPr marL="0" indent="0" algn="just">
              <a:buNone/>
            </a:pPr>
            <a:endParaRPr lang="en-US" sz="1300" dirty="0" smtClean="0"/>
          </a:p>
          <a:p>
            <a:pPr marL="0" indent="0" algn="just">
              <a:buNone/>
            </a:pPr>
            <a:endParaRPr lang="en-US" sz="1300" dirty="0" smtClean="0"/>
          </a:p>
          <a:p>
            <a:pPr marL="0" indent="0" algn="just">
              <a:buNone/>
            </a:pPr>
            <a:r>
              <a:rPr lang="en-US" dirty="0" smtClean="0"/>
              <a:t>Your </a:t>
            </a:r>
            <a:r>
              <a:rPr lang="en-US" dirty="0"/>
              <a:t>child’s class teacher may advise particular games for your child to </a:t>
            </a:r>
            <a:r>
              <a:rPr lang="en-GB" dirty="0" smtClean="0"/>
              <a:t>practise</a:t>
            </a:r>
            <a:r>
              <a:rPr lang="en-US" dirty="0" smtClean="0"/>
              <a:t>, </a:t>
            </a:r>
            <a:r>
              <a:rPr lang="en-US" dirty="0"/>
              <a:t>or they may let the choice be yours.</a:t>
            </a:r>
          </a:p>
          <a:p>
            <a:pPr marL="0" indent="0" algn="just">
              <a:buNone/>
            </a:pPr>
            <a:endParaRPr lang="en-US" sz="1300" dirty="0"/>
          </a:p>
          <a:p>
            <a:pPr marL="0" indent="0">
              <a:buNone/>
            </a:pPr>
            <a:endParaRPr lang="en-US" sz="1300" dirty="0"/>
          </a:p>
          <a:p>
            <a:pPr marL="0" indent="0">
              <a:buNone/>
            </a:pPr>
            <a:r>
              <a:rPr lang="en-US" dirty="0"/>
              <a:t>Thank you for your support </a:t>
            </a:r>
            <a:r>
              <a:rPr lang="en-US" dirty="0" smtClean="0">
                <a:sym typeface="Wingdings" pitchFamily="2" charset="2"/>
              </a:rPr>
              <a:t>.</a:t>
            </a:r>
            <a:endParaRPr lang="en-US" dirty="0"/>
          </a:p>
        </p:txBody>
      </p:sp>
    </p:spTree>
    <p:extLst>
      <p:ext uri="{BB962C8B-B14F-4D97-AF65-F5344CB8AC3E}">
        <p14:creationId xmlns:p14="http://schemas.microsoft.com/office/powerpoint/2010/main" val="1357160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B4DD60-97BF-ED40-8B60-3FEDBC927C0A}"/>
              </a:ext>
            </a:extLst>
          </p:cNvPr>
          <p:cNvSpPr>
            <a:spLocks noGrp="1"/>
          </p:cNvSpPr>
          <p:nvPr>
            <p:ph type="title"/>
          </p:nvPr>
        </p:nvSpPr>
        <p:spPr>
          <a:xfrm>
            <a:off x="838200" y="500062"/>
            <a:ext cx="10515600" cy="1325563"/>
          </a:xfrm>
        </p:spPr>
        <p:txBody>
          <a:bodyPr/>
          <a:lstStyle/>
          <a:p>
            <a:r>
              <a:rPr lang="en-US" b="1" dirty="0"/>
              <a:t>For the following activities, you will need:</a:t>
            </a:r>
          </a:p>
        </p:txBody>
      </p:sp>
      <p:sp>
        <p:nvSpPr>
          <p:cNvPr id="3" name="Content Placeholder 2">
            <a:extLst>
              <a:ext uri="{FF2B5EF4-FFF2-40B4-BE49-F238E27FC236}">
                <a16:creationId xmlns:a16="http://schemas.microsoft.com/office/drawing/2014/main" xmlns="" id="{1DE35736-421E-064B-BFF0-AD3DCB468F77}"/>
              </a:ext>
            </a:extLst>
          </p:cNvPr>
          <p:cNvSpPr>
            <a:spLocks noGrp="1"/>
          </p:cNvSpPr>
          <p:nvPr>
            <p:ph idx="1"/>
          </p:nvPr>
        </p:nvSpPr>
        <p:spPr>
          <a:xfrm>
            <a:off x="838200" y="2214054"/>
            <a:ext cx="10515600" cy="4351338"/>
          </a:xfrm>
        </p:spPr>
        <p:txBody>
          <a:bodyPr/>
          <a:lstStyle/>
          <a:p>
            <a:r>
              <a:rPr lang="en-US" dirty="0"/>
              <a:t>A pencil and paper</a:t>
            </a:r>
          </a:p>
          <a:p>
            <a:r>
              <a:rPr lang="en-US" dirty="0"/>
              <a:t>Paperclips</a:t>
            </a:r>
          </a:p>
          <a:p>
            <a:r>
              <a:rPr lang="en-US" dirty="0"/>
              <a:t>Counters (they can be made from paper)</a:t>
            </a:r>
          </a:p>
          <a:p>
            <a:r>
              <a:rPr lang="en-US" dirty="0"/>
              <a:t>Playing cards</a:t>
            </a:r>
          </a:p>
          <a:p>
            <a:r>
              <a:rPr lang="en-US" dirty="0"/>
              <a:t>Catalogues</a:t>
            </a:r>
          </a:p>
          <a:p>
            <a:r>
              <a:rPr lang="en-US" dirty="0"/>
              <a:t>Clocks (digital and analogue)</a:t>
            </a:r>
          </a:p>
          <a:p>
            <a:endParaRPr lang="en-US" dirty="0"/>
          </a:p>
          <a:p>
            <a:endParaRPr lang="en-US" dirty="0"/>
          </a:p>
        </p:txBody>
      </p:sp>
      <p:pic>
        <p:nvPicPr>
          <p:cNvPr id="4" name="Picture 2" descr="Image result for maths practise quo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6944" y="1819742"/>
            <a:ext cx="3196856" cy="367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888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3FD295BD-662C-9F49-9901-8223CF95819E}"/>
              </a:ext>
            </a:extLst>
          </p:cNvPr>
          <p:cNvSpPr txBox="1"/>
          <p:nvPr/>
        </p:nvSpPr>
        <p:spPr>
          <a:xfrm>
            <a:off x="289486" y="90445"/>
            <a:ext cx="5794823" cy="830997"/>
          </a:xfrm>
          <a:prstGeom prst="rect">
            <a:avLst/>
          </a:prstGeom>
          <a:noFill/>
        </p:spPr>
        <p:txBody>
          <a:bodyPr wrap="square" rtlCol="0">
            <a:spAutoFit/>
          </a:bodyPr>
          <a:lstStyle/>
          <a:p>
            <a:r>
              <a:rPr lang="en-US" sz="4800" b="1" dirty="0">
                <a:solidFill>
                  <a:srgbClr val="002060"/>
                </a:solidFill>
              </a:rPr>
              <a:t>Counting On</a:t>
            </a:r>
          </a:p>
        </p:txBody>
      </p:sp>
      <p:sp>
        <p:nvSpPr>
          <p:cNvPr id="2" name="TextBox 1">
            <a:extLst>
              <a:ext uri="{FF2B5EF4-FFF2-40B4-BE49-F238E27FC236}">
                <a16:creationId xmlns:a16="http://schemas.microsoft.com/office/drawing/2014/main" xmlns="" id="{D9DE6810-56FA-F140-A00D-56E1EC280608}"/>
              </a:ext>
            </a:extLst>
          </p:cNvPr>
          <p:cNvSpPr txBox="1"/>
          <p:nvPr/>
        </p:nvSpPr>
        <p:spPr>
          <a:xfrm>
            <a:off x="138951" y="812836"/>
            <a:ext cx="6968431" cy="5447645"/>
          </a:xfrm>
          <a:prstGeom prst="rect">
            <a:avLst/>
          </a:prstGeom>
          <a:noFill/>
        </p:spPr>
        <p:txBody>
          <a:bodyPr wrap="square" rtlCol="0">
            <a:spAutoFit/>
          </a:bodyPr>
          <a:lstStyle/>
          <a:p>
            <a:r>
              <a:rPr lang="en-US" sz="2000" dirty="0">
                <a:solidFill>
                  <a:prstClr val="black"/>
                </a:solidFill>
              </a:rPr>
              <a:t>This is an extension from the activity in books </a:t>
            </a:r>
            <a:r>
              <a:rPr lang="en-US" sz="2000" dirty="0" smtClean="0">
                <a:solidFill>
                  <a:prstClr val="black"/>
                </a:solidFill>
              </a:rPr>
              <a:t>one, two and three.  </a:t>
            </a:r>
            <a:r>
              <a:rPr lang="en-US" sz="2000" dirty="0" smtClean="0"/>
              <a:t>The aim </a:t>
            </a:r>
            <a:r>
              <a:rPr lang="en-US" sz="2000" dirty="0"/>
              <a:t>is to </a:t>
            </a:r>
            <a:r>
              <a:rPr lang="en-US" sz="2000" dirty="0" smtClean="0"/>
              <a:t>apply </a:t>
            </a:r>
            <a:r>
              <a:rPr lang="en-US" sz="2000" dirty="0"/>
              <a:t>what they know about numbers up to </a:t>
            </a:r>
            <a:r>
              <a:rPr lang="en-US" sz="2000" dirty="0" smtClean="0"/>
              <a:t>100, and master counting fluency up to and beyond 1000.</a:t>
            </a:r>
            <a:endParaRPr lang="en-US" sz="2000" dirty="0"/>
          </a:p>
          <a:p>
            <a:endParaRPr lang="en-US" sz="600" dirty="0"/>
          </a:p>
          <a:p>
            <a:r>
              <a:rPr lang="en-US" dirty="0" smtClean="0"/>
              <a:t>In </a:t>
            </a:r>
            <a:r>
              <a:rPr lang="en-US" dirty="0"/>
              <a:t>Year </a:t>
            </a:r>
            <a:r>
              <a:rPr lang="en-US" dirty="0" smtClean="0"/>
              <a:t>4, children </a:t>
            </a:r>
            <a:r>
              <a:rPr lang="en-US" dirty="0"/>
              <a:t>should be confident counting forwards and backwards up to 1000 in </a:t>
            </a:r>
            <a:r>
              <a:rPr lang="en-US" dirty="0" smtClean="0"/>
              <a:t>any steps.  They should be able to start on any number.</a:t>
            </a:r>
            <a:endParaRPr lang="en-US" dirty="0"/>
          </a:p>
          <a:p>
            <a:endParaRPr lang="en-US" sz="600" dirty="0"/>
          </a:p>
          <a:p>
            <a:r>
              <a:rPr lang="en-US" dirty="0" smtClean="0"/>
              <a:t>This </a:t>
            </a:r>
            <a:r>
              <a:rPr lang="en-US" dirty="0"/>
              <a:t>is a game that requires no equipment and can be played in pairs</a:t>
            </a:r>
            <a:r>
              <a:rPr lang="en-US" dirty="0" smtClean="0"/>
              <a:t>.  </a:t>
            </a:r>
            <a:endParaRPr lang="en-US" dirty="0"/>
          </a:p>
          <a:p>
            <a:endParaRPr lang="en-US" sz="600" dirty="0"/>
          </a:p>
          <a:p>
            <a:r>
              <a:rPr lang="en-US" dirty="0"/>
              <a:t>One person chooses a number from the first column (jump size), and the other chooses a number from the second column (the starting number). You must take it in turns to say the next number in the sequence</a:t>
            </a:r>
            <a:r>
              <a:rPr lang="en-US" dirty="0" smtClean="0"/>
              <a:t>.  You can make up your own starting points.</a:t>
            </a:r>
            <a:endParaRPr lang="en-US" dirty="0"/>
          </a:p>
          <a:p>
            <a:endParaRPr lang="en-US" sz="600" dirty="0"/>
          </a:p>
          <a:p>
            <a:r>
              <a:rPr lang="en-US" dirty="0"/>
              <a:t>For example, if you chose to start with jumps of </a:t>
            </a:r>
            <a:r>
              <a:rPr lang="en-US" dirty="0" smtClean="0"/>
              <a:t>25, </a:t>
            </a:r>
            <a:r>
              <a:rPr lang="en-US" dirty="0"/>
              <a:t>and your child decided to start at </a:t>
            </a:r>
            <a:r>
              <a:rPr lang="en-US" dirty="0" smtClean="0"/>
              <a:t>88, </a:t>
            </a:r>
            <a:r>
              <a:rPr lang="en-US" dirty="0"/>
              <a:t>the conversation would go:</a:t>
            </a:r>
          </a:p>
          <a:p>
            <a:r>
              <a:rPr lang="en-US" dirty="0" smtClean="0"/>
              <a:t>Child: ”88”</a:t>
            </a:r>
            <a:endParaRPr lang="en-US" dirty="0"/>
          </a:p>
          <a:p>
            <a:r>
              <a:rPr lang="en-US" dirty="0"/>
              <a:t>You: </a:t>
            </a:r>
            <a:r>
              <a:rPr lang="en-US" dirty="0" smtClean="0"/>
              <a:t>“113”</a:t>
            </a:r>
            <a:endParaRPr lang="en-US" dirty="0"/>
          </a:p>
          <a:p>
            <a:r>
              <a:rPr lang="en-US" dirty="0"/>
              <a:t>Child: </a:t>
            </a:r>
            <a:r>
              <a:rPr lang="en-US" dirty="0" smtClean="0"/>
              <a:t>“138” </a:t>
            </a:r>
            <a:r>
              <a:rPr lang="en-US" dirty="0"/>
              <a:t>etc</a:t>
            </a:r>
            <a:r>
              <a:rPr lang="en-US" dirty="0" smtClean="0"/>
              <a:t>.</a:t>
            </a:r>
          </a:p>
          <a:p>
            <a:endParaRPr lang="en-US" sz="1200" dirty="0"/>
          </a:p>
          <a:p>
            <a:r>
              <a:rPr lang="en-US" dirty="0"/>
              <a:t>Set a limit to reach, or stop whenever you feel </a:t>
            </a:r>
            <a:r>
              <a:rPr lang="en-US" dirty="0" smtClean="0"/>
              <a:t>that your </a:t>
            </a:r>
            <a:r>
              <a:rPr lang="en-US" dirty="0"/>
              <a:t>child is struggling. You can swap your roles over</a:t>
            </a:r>
            <a:r>
              <a:rPr lang="en-US" dirty="0" smtClean="0"/>
              <a:t>.</a:t>
            </a:r>
            <a:endParaRPr lang="en-US" sz="2000" dirty="0"/>
          </a:p>
        </p:txBody>
      </p:sp>
      <p:graphicFrame>
        <p:nvGraphicFramePr>
          <p:cNvPr id="3" name="Table 2">
            <a:extLst>
              <a:ext uri="{FF2B5EF4-FFF2-40B4-BE49-F238E27FC236}">
                <a16:creationId xmlns:a16="http://schemas.microsoft.com/office/drawing/2014/main" xmlns="" id="{0676FF6F-27C0-E042-9085-E1161A69AA28}"/>
              </a:ext>
            </a:extLst>
          </p:cNvPr>
          <p:cNvGraphicFramePr>
            <a:graphicFrameLocks noGrp="1"/>
          </p:cNvGraphicFramePr>
          <p:nvPr>
            <p:extLst>
              <p:ext uri="{D42A27DB-BD31-4B8C-83A1-F6EECF244321}">
                <p14:modId xmlns:p14="http://schemas.microsoft.com/office/powerpoint/2010/main" val="923530194"/>
              </p:ext>
            </p:extLst>
          </p:nvPr>
        </p:nvGraphicFramePr>
        <p:xfrm>
          <a:off x="7211307" y="782942"/>
          <a:ext cx="1995056" cy="2892216"/>
        </p:xfrm>
        <a:graphic>
          <a:graphicData uri="http://schemas.openxmlformats.org/drawingml/2006/table">
            <a:tbl>
              <a:tblPr firstRow="1" bandRow="1">
                <a:tableStyleId>{5C22544A-7EE6-4342-B048-85BDC9FD1C3A}</a:tableStyleId>
              </a:tblPr>
              <a:tblGrid>
                <a:gridCol w="988214">
                  <a:extLst>
                    <a:ext uri="{9D8B030D-6E8A-4147-A177-3AD203B41FA5}">
                      <a16:colId xmlns:a16="http://schemas.microsoft.com/office/drawing/2014/main" xmlns="" val="1544208749"/>
                    </a:ext>
                  </a:extLst>
                </a:gridCol>
                <a:gridCol w="1006842">
                  <a:extLst>
                    <a:ext uri="{9D8B030D-6E8A-4147-A177-3AD203B41FA5}">
                      <a16:colId xmlns:a16="http://schemas.microsoft.com/office/drawing/2014/main" xmlns="" val="2770204622"/>
                    </a:ext>
                  </a:extLst>
                </a:gridCol>
              </a:tblGrid>
              <a:tr h="375356">
                <a:tc>
                  <a:txBody>
                    <a:bodyPr/>
                    <a:lstStyle/>
                    <a:p>
                      <a:pPr algn="ctr"/>
                      <a:r>
                        <a:rPr lang="en-US" dirty="0">
                          <a:solidFill>
                            <a:schemeClr val="tx1"/>
                          </a:solidFill>
                        </a:rPr>
                        <a:t>Jump Size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Starting 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247065884"/>
                  </a:ext>
                </a:extLst>
              </a:tr>
              <a:tr h="375356">
                <a:tc>
                  <a:txBody>
                    <a:bodyPr/>
                    <a:lstStyle/>
                    <a:p>
                      <a:pPr algn="ctr"/>
                      <a:r>
                        <a:rPr lang="en-US"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62740171"/>
                  </a:ext>
                </a:extLst>
              </a:tr>
              <a:tr h="375356">
                <a:tc>
                  <a:txBody>
                    <a:bodyPr/>
                    <a:lstStyle/>
                    <a:p>
                      <a:pPr algn="ctr"/>
                      <a:r>
                        <a:rPr lang="en-US" dirty="0">
                          <a:solidFill>
                            <a:schemeClr val="tx1"/>
                          </a:solidFill>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50176247"/>
                  </a:ext>
                </a:extLst>
              </a:tr>
              <a:tr h="375356">
                <a:tc>
                  <a:txBody>
                    <a:bodyPr/>
                    <a:lstStyle/>
                    <a:p>
                      <a:pPr algn="ctr"/>
                      <a:r>
                        <a:rPr lang="en-US" dirty="0">
                          <a:solidFill>
                            <a:schemeClr val="tx1"/>
                          </a:solidFill>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743006685"/>
                  </a:ext>
                </a:extLst>
              </a:tr>
              <a:tr h="375356">
                <a:tc>
                  <a:txBody>
                    <a:bodyPr/>
                    <a:lstStyle/>
                    <a:p>
                      <a:pPr algn="ctr"/>
                      <a:r>
                        <a:rPr lang="en-US"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528514547"/>
                  </a:ext>
                </a:extLst>
              </a:tr>
              <a:tr h="375356">
                <a:tc>
                  <a:txBody>
                    <a:bodyPr/>
                    <a:lstStyle/>
                    <a:p>
                      <a:pPr algn="ctr"/>
                      <a:r>
                        <a:rPr lang="en-US"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346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538030111"/>
                  </a:ext>
                </a:extLst>
              </a:tr>
              <a:tr h="375356">
                <a:tc>
                  <a:txBody>
                    <a:bodyPr/>
                    <a:lstStyle/>
                    <a:p>
                      <a:pPr algn="ctr"/>
                      <a:r>
                        <a:rPr lang="en-US" dirty="0">
                          <a:solidFill>
                            <a:schemeClr val="tx1"/>
                          </a:solidFill>
                        </a:rPr>
                        <a:t>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1075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16857033"/>
                  </a:ext>
                </a:extLst>
              </a:tr>
            </a:tbl>
          </a:graphicData>
        </a:graphic>
      </p:graphicFrame>
      <p:graphicFrame>
        <p:nvGraphicFramePr>
          <p:cNvPr id="8" name="Table 7">
            <a:extLst>
              <a:ext uri="{FF2B5EF4-FFF2-40B4-BE49-F238E27FC236}">
                <a16:creationId xmlns:a16="http://schemas.microsoft.com/office/drawing/2014/main" xmlns="" id="{F095CFE0-F5AC-8948-90FD-0CC1D6768B4B}"/>
              </a:ext>
            </a:extLst>
          </p:cNvPr>
          <p:cNvGraphicFramePr>
            <a:graphicFrameLocks noGrp="1"/>
          </p:cNvGraphicFramePr>
          <p:nvPr>
            <p:extLst>
              <p:ext uri="{D42A27DB-BD31-4B8C-83A1-F6EECF244321}">
                <p14:modId xmlns:p14="http://schemas.microsoft.com/office/powerpoint/2010/main" val="277218214"/>
              </p:ext>
            </p:extLst>
          </p:nvPr>
        </p:nvGraphicFramePr>
        <p:xfrm>
          <a:off x="9413332" y="766316"/>
          <a:ext cx="2374115" cy="5306961"/>
        </p:xfrm>
        <a:graphic>
          <a:graphicData uri="http://schemas.openxmlformats.org/drawingml/2006/table">
            <a:tbl>
              <a:tblPr firstRow="1" bandRow="1">
                <a:tableStyleId>{FABFCF23-3B69-468F-B69F-88F6DE6A72F2}</a:tableStyleId>
              </a:tblPr>
              <a:tblGrid>
                <a:gridCol w="467314">
                  <a:extLst>
                    <a:ext uri="{9D8B030D-6E8A-4147-A177-3AD203B41FA5}">
                      <a16:colId xmlns:a16="http://schemas.microsoft.com/office/drawing/2014/main" xmlns="" val="4218997092"/>
                    </a:ext>
                  </a:extLst>
                </a:gridCol>
                <a:gridCol w="1906801">
                  <a:extLst>
                    <a:ext uri="{9D8B030D-6E8A-4147-A177-3AD203B41FA5}">
                      <a16:colId xmlns:a16="http://schemas.microsoft.com/office/drawing/2014/main" xmlns="" val="1617349295"/>
                    </a:ext>
                  </a:extLst>
                </a:gridCol>
              </a:tblGrid>
              <a:tr h="482451">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Initials &amp;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62238338"/>
                  </a:ext>
                </a:extLst>
              </a:tr>
              <a:tr h="482451">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0904299"/>
                  </a:ext>
                </a:extLst>
              </a:tr>
              <a:tr h="482451">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11145445"/>
                  </a:ext>
                </a:extLst>
              </a:tr>
              <a:tr h="482451">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80014268"/>
                  </a:ext>
                </a:extLst>
              </a:tr>
              <a:tr h="482451">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87466059"/>
                  </a:ext>
                </a:extLst>
              </a:tr>
              <a:tr h="482451">
                <a:tc>
                  <a:txBody>
                    <a:bodyPr/>
                    <a:lstStyle/>
                    <a:p>
                      <a:pPr algn="ctr"/>
                      <a:r>
                        <a:rPr lang="en-US"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22578838"/>
                  </a:ext>
                </a:extLst>
              </a:tr>
              <a:tr h="482451">
                <a:tc>
                  <a:txBody>
                    <a:bodyPr/>
                    <a:lstStyle/>
                    <a:p>
                      <a:pPr algn="ctr"/>
                      <a:r>
                        <a:rPr lang="en-US"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38901649"/>
                  </a:ext>
                </a:extLst>
              </a:tr>
              <a:tr h="482451">
                <a:tc>
                  <a:txBody>
                    <a:bodyPr/>
                    <a:lstStyle/>
                    <a:p>
                      <a:pPr algn="ctr"/>
                      <a:r>
                        <a:rPr lang="en-US"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18430075"/>
                  </a:ext>
                </a:extLst>
              </a:tr>
              <a:tr h="482451">
                <a:tc>
                  <a:txBody>
                    <a:bodyPr/>
                    <a:lstStyle/>
                    <a:p>
                      <a:pPr algn="ctr"/>
                      <a:r>
                        <a:rPr lang="en-US"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36724279"/>
                  </a:ext>
                </a:extLst>
              </a:tr>
              <a:tr h="482451">
                <a:tc>
                  <a:txBody>
                    <a:bodyPr/>
                    <a:lstStyle/>
                    <a:p>
                      <a:pPr algn="ctr"/>
                      <a:r>
                        <a:rPr lang="en-US"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47611632"/>
                  </a:ext>
                </a:extLst>
              </a:tr>
              <a:tr h="482451">
                <a:tc>
                  <a:txBody>
                    <a:bodyPr/>
                    <a:lstStyle/>
                    <a:p>
                      <a:pPr algn="ctr"/>
                      <a:r>
                        <a:rPr lang="en-US"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08667534"/>
                  </a:ext>
                </a:extLst>
              </a:tr>
            </a:tbl>
          </a:graphicData>
        </a:graphic>
      </p:graphicFrame>
    </p:spTree>
    <p:extLst>
      <p:ext uri="{BB962C8B-B14F-4D97-AF65-F5344CB8AC3E}">
        <p14:creationId xmlns:p14="http://schemas.microsoft.com/office/powerpoint/2010/main" val="2622225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3FD295BD-662C-9F49-9901-8223CF95819E}"/>
              </a:ext>
            </a:extLst>
          </p:cNvPr>
          <p:cNvSpPr txBox="1"/>
          <p:nvPr/>
        </p:nvSpPr>
        <p:spPr>
          <a:xfrm>
            <a:off x="138951" y="142748"/>
            <a:ext cx="5794823" cy="830997"/>
          </a:xfrm>
          <a:prstGeom prst="rect">
            <a:avLst/>
          </a:prstGeom>
          <a:noFill/>
        </p:spPr>
        <p:txBody>
          <a:bodyPr wrap="square" rtlCol="0">
            <a:spAutoFit/>
          </a:bodyPr>
          <a:lstStyle/>
          <a:p>
            <a:r>
              <a:rPr lang="en-US" sz="4800" b="1" dirty="0">
                <a:solidFill>
                  <a:srgbClr val="002060"/>
                </a:solidFill>
              </a:rPr>
              <a:t>Counting Back</a:t>
            </a:r>
          </a:p>
        </p:txBody>
      </p:sp>
      <p:sp>
        <p:nvSpPr>
          <p:cNvPr id="2" name="TextBox 1">
            <a:extLst>
              <a:ext uri="{FF2B5EF4-FFF2-40B4-BE49-F238E27FC236}">
                <a16:creationId xmlns:a16="http://schemas.microsoft.com/office/drawing/2014/main" xmlns="" id="{D9DE6810-56FA-F140-A00D-56E1EC280608}"/>
              </a:ext>
            </a:extLst>
          </p:cNvPr>
          <p:cNvSpPr txBox="1"/>
          <p:nvPr/>
        </p:nvSpPr>
        <p:spPr>
          <a:xfrm>
            <a:off x="138951" y="979666"/>
            <a:ext cx="7231667" cy="5447645"/>
          </a:xfrm>
          <a:prstGeom prst="rect">
            <a:avLst/>
          </a:prstGeom>
          <a:noFill/>
        </p:spPr>
        <p:txBody>
          <a:bodyPr wrap="square" rtlCol="0">
            <a:spAutoFit/>
          </a:bodyPr>
          <a:lstStyle/>
          <a:p>
            <a:pPr algn="just"/>
            <a:r>
              <a:rPr lang="en-US" dirty="0" smtClean="0"/>
              <a:t>It is very important that children learn to count backwards as well as forwards.   The aim in Year 4 is that children should be confident counting forwards and backwards up to and beyond 1000 in steps 1 to 10, 100s and 50s, 11s and 25s.</a:t>
            </a:r>
          </a:p>
          <a:p>
            <a:pPr algn="just"/>
            <a:endParaRPr lang="en-US" sz="600" dirty="0" smtClean="0"/>
          </a:p>
          <a:p>
            <a:pPr algn="just"/>
            <a:r>
              <a:rPr lang="en-US" dirty="0" smtClean="0"/>
              <a:t>As in the previous activity ‘Counting On’, one person chooses a number from the first column (jump size), and the other chooses a number from the second column (the starting number). You must take it in turns to say the next number in the sequence when counting backwards. You can make up your own starting points.</a:t>
            </a:r>
          </a:p>
          <a:p>
            <a:pPr algn="just"/>
            <a:endParaRPr lang="en-US" sz="600" dirty="0" smtClean="0"/>
          </a:p>
          <a:p>
            <a:pPr algn="just"/>
            <a:r>
              <a:rPr lang="en-US" dirty="0" smtClean="0"/>
              <a:t>For example, if you chose to start with jumps of 9, and your child decided to start at 375, the conversation would go:</a:t>
            </a:r>
          </a:p>
          <a:p>
            <a:pPr algn="just"/>
            <a:r>
              <a:rPr lang="en-US" dirty="0" smtClean="0"/>
              <a:t>Child: ”375”</a:t>
            </a:r>
          </a:p>
          <a:p>
            <a:pPr algn="just"/>
            <a:r>
              <a:rPr lang="en-US" dirty="0" smtClean="0"/>
              <a:t>You: “384”</a:t>
            </a:r>
          </a:p>
          <a:p>
            <a:pPr algn="just"/>
            <a:r>
              <a:rPr lang="en-US" dirty="0" smtClean="0"/>
              <a:t>Child: “393” etc.</a:t>
            </a:r>
          </a:p>
          <a:p>
            <a:pPr algn="just"/>
            <a:endParaRPr lang="en-US" sz="600" dirty="0" smtClean="0"/>
          </a:p>
          <a:p>
            <a:pPr algn="just"/>
            <a:r>
              <a:rPr lang="en-US" dirty="0" smtClean="0"/>
              <a:t>Keep counting until you reach zero or you have reached a target number set before beginning to count.</a:t>
            </a:r>
          </a:p>
          <a:p>
            <a:pPr algn="just"/>
            <a:endParaRPr lang="en-US" sz="600" dirty="0" smtClean="0"/>
          </a:p>
          <a:p>
            <a:pPr algn="just"/>
            <a:r>
              <a:rPr lang="en-US" dirty="0" smtClean="0"/>
              <a:t>As an extra challenge you could ask your child to count through zero into negative numbers!</a:t>
            </a:r>
            <a:endParaRPr lang="en-US" sz="1200" dirty="0"/>
          </a:p>
        </p:txBody>
      </p:sp>
      <p:graphicFrame>
        <p:nvGraphicFramePr>
          <p:cNvPr id="3" name="Table 2">
            <a:extLst>
              <a:ext uri="{FF2B5EF4-FFF2-40B4-BE49-F238E27FC236}">
                <a16:creationId xmlns:a16="http://schemas.microsoft.com/office/drawing/2014/main" xmlns="" id="{0676FF6F-27C0-E042-9085-E1161A69AA28}"/>
              </a:ext>
            </a:extLst>
          </p:cNvPr>
          <p:cNvGraphicFramePr>
            <a:graphicFrameLocks noGrp="1"/>
          </p:cNvGraphicFramePr>
          <p:nvPr>
            <p:extLst>
              <p:ext uri="{D42A27DB-BD31-4B8C-83A1-F6EECF244321}">
                <p14:modId xmlns:p14="http://schemas.microsoft.com/office/powerpoint/2010/main" val="3221097268"/>
              </p:ext>
            </p:extLst>
          </p:nvPr>
        </p:nvGraphicFramePr>
        <p:xfrm>
          <a:off x="7472885" y="766316"/>
          <a:ext cx="1995055" cy="2892216"/>
        </p:xfrm>
        <a:graphic>
          <a:graphicData uri="http://schemas.openxmlformats.org/drawingml/2006/table">
            <a:tbl>
              <a:tblPr firstRow="1" bandRow="1">
                <a:tableStyleId>{5C22544A-7EE6-4342-B048-85BDC9FD1C3A}</a:tableStyleId>
              </a:tblPr>
              <a:tblGrid>
                <a:gridCol w="988213">
                  <a:extLst>
                    <a:ext uri="{9D8B030D-6E8A-4147-A177-3AD203B41FA5}">
                      <a16:colId xmlns:a16="http://schemas.microsoft.com/office/drawing/2014/main" xmlns="" val="1544208749"/>
                    </a:ext>
                  </a:extLst>
                </a:gridCol>
                <a:gridCol w="1006842">
                  <a:extLst>
                    <a:ext uri="{9D8B030D-6E8A-4147-A177-3AD203B41FA5}">
                      <a16:colId xmlns:a16="http://schemas.microsoft.com/office/drawing/2014/main" xmlns="" val="2770204622"/>
                    </a:ext>
                  </a:extLst>
                </a:gridCol>
              </a:tblGrid>
              <a:tr h="375356">
                <a:tc>
                  <a:txBody>
                    <a:bodyPr/>
                    <a:lstStyle/>
                    <a:p>
                      <a:pPr algn="ctr"/>
                      <a:r>
                        <a:rPr lang="en-US" dirty="0">
                          <a:solidFill>
                            <a:schemeClr val="tx1"/>
                          </a:solidFill>
                        </a:rPr>
                        <a:t>Jump Size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Starting 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247065884"/>
                  </a:ext>
                </a:extLst>
              </a:tr>
              <a:tr h="375356">
                <a:tc>
                  <a:txBody>
                    <a:bodyPr/>
                    <a:lstStyle/>
                    <a:p>
                      <a:pPr algn="ctr"/>
                      <a:r>
                        <a:rPr lang="en-US"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3400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62740171"/>
                  </a:ext>
                </a:extLst>
              </a:tr>
              <a:tr h="375356">
                <a:tc>
                  <a:txBody>
                    <a:bodyPr/>
                    <a:lstStyle/>
                    <a:p>
                      <a:pPr algn="ctr"/>
                      <a:r>
                        <a:rPr lang="en-US" dirty="0">
                          <a:solidFill>
                            <a:schemeClr val="tx1"/>
                          </a:solidFill>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700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50176247"/>
                  </a:ext>
                </a:extLst>
              </a:tr>
              <a:tr h="375356">
                <a:tc>
                  <a:txBody>
                    <a:bodyPr/>
                    <a:lstStyle/>
                    <a:p>
                      <a:pPr algn="ctr"/>
                      <a:r>
                        <a:rPr lang="en-US" dirty="0">
                          <a:solidFill>
                            <a:schemeClr val="tx1"/>
                          </a:solidFill>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375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528514547"/>
                  </a:ext>
                </a:extLst>
              </a:tr>
              <a:tr h="375356">
                <a:tc>
                  <a:txBody>
                    <a:bodyPr/>
                    <a:lstStyle/>
                    <a:p>
                      <a:pPr algn="ctr"/>
                      <a:r>
                        <a:rPr lang="en-US"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21759049"/>
                  </a:ext>
                </a:extLst>
              </a:tr>
              <a:tr h="375356">
                <a:tc>
                  <a:txBody>
                    <a:bodyPr/>
                    <a:lstStyle/>
                    <a:p>
                      <a:pPr algn="ctr"/>
                      <a:r>
                        <a:rPr lang="en-US"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9050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538030111"/>
                  </a:ext>
                </a:extLst>
              </a:tr>
              <a:tr h="375356">
                <a:tc>
                  <a:txBody>
                    <a:bodyPr/>
                    <a:lstStyle/>
                    <a:p>
                      <a:pPr algn="ctr"/>
                      <a:r>
                        <a:rPr lang="en-US" dirty="0">
                          <a:solidFill>
                            <a:schemeClr val="tx1"/>
                          </a:solidFill>
                        </a:rPr>
                        <a:t>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62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16857033"/>
                  </a:ext>
                </a:extLst>
              </a:tr>
            </a:tbl>
          </a:graphicData>
        </a:graphic>
      </p:graphicFrame>
      <p:graphicFrame>
        <p:nvGraphicFramePr>
          <p:cNvPr id="8" name="Table 7">
            <a:extLst>
              <a:ext uri="{FF2B5EF4-FFF2-40B4-BE49-F238E27FC236}">
                <a16:creationId xmlns:a16="http://schemas.microsoft.com/office/drawing/2014/main" xmlns="" id="{F095CFE0-F5AC-8948-90FD-0CC1D6768B4B}"/>
              </a:ext>
            </a:extLst>
          </p:cNvPr>
          <p:cNvGraphicFramePr>
            <a:graphicFrameLocks noGrp="1"/>
          </p:cNvGraphicFramePr>
          <p:nvPr>
            <p:extLst>
              <p:ext uri="{D42A27DB-BD31-4B8C-83A1-F6EECF244321}">
                <p14:modId xmlns:p14="http://schemas.microsoft.com/office/powerpoint/2010/main" val="1447412283"/>
              </p:ext>
            </p:extLst>
          </p:nvPr>
        </p:nvGraphicFramePr>
        <p:xfrm>
          <a:off x="9773551" y="766316"/>
          <a:ext cx="2238340" cy="5464590"/>
        </p:xfrm>
        <a:graphic>
          <a:graphicData uri="http://schemas.openxmlformats.org/drawingml/2006/table">
            <a:tbl>
              <a:tblPr firstRow="1" bandRow="1">
                <a:tableStyleId>{FABFCF23-3B69-468F-B69F-88F6DE6A72F2}</a:tableStyleId>
              </a:tblPr>
              <a:tblGrid>
                <a:gridCol w="407863">
                  <a:extLst>
                    <a:ext uri="{9D8B030D-6E8A-4147-A177-3AD203B41FA5}">
                      <a16:colId xmlns:a16="http://schemas.microsoft.com/office/drawing/2014/main" xmlns="" val="4218997092"/>
                    </a:ext>
                  </a:extLst>
                </a:gridCol>
                <a:gridCol w="1830477">
                  <a:extLst>
                    <a:ext uri="{9D8B030D-6E8A-4147-A177-3AD203B41FA5}">
                      <a16:colId xmlns:a16="http://schemas.microsoft.com/office/drawing/2014/main" xmlns="" val="1617349295"/>
                    </a:ext>
                  </a:extLst>
                </a:gridCol>
              </a:tblGrid>
              <a:tr h="482451">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Initials &amp;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62238338"/>
                  </a:ext>
                </a:extLst>
              </a:tr>
              <a:tr h="482451">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0904299"/>
                  </a:ext>
                </a:extLst>
              </a:tr>
              <a:tr h="482451">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11145445"/>
                  </a:ext>
                </a:extLst>
              </a:tr>
              <a:tr h="482451">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80014268"/>
                  </a:ext>
                </a:extLst>
              </a:tr>
              <a:tr h="482451">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87466059"/>
                  </a:ext>
                </a:extLst>
              </a:tr>
              <a:tr h="482451">
                <a:tc>
                  <a:txBody>
                    <a:bodyPr/>
                    <a:lstStyle/>
                    <a:p>
                      <a:pPr algn="ctr"/>
                      <a:r>
                        <a:rPr lang="en-US"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22578838"/>
                  </a:ext>
                </a:extLst>
              </a:tr>
              <a:tr h="482451">
                <a:tc>
                  <a:txBody>
                    <a:bodyPr/>
                    <a:lstStyle/>
                    <a:p>
                      <a:pPr algn="ctr"/>
                      <a:r>
                        <a:rPr lang="en-US"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38901649"/>
                  </a:ext>
                </a:extLst>
              </a:tr>
              <a:tr h="482451">
                <a:tc>
                  <a:txBody>
                    <a:bodyPr/>
                    <a:lstStyle/>
                    <a:p>
                      <a:pPr algn="ctr"/>
                      <a:r>
                        <a:rPr lang="en-US"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18430075"/>
                  </a:ext>
                </a:extLst>
              </a:tr>
              <a:tr h="482451">
                <a:tc>
                  <a:txBody>
                    <a:bodyPr/>
                    <a:lstStyle/>
                    <a:p>
                      <a:pPr algn="ctr"/>
                      <a:r>
                        <a:rPr lang="en-US"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36724279"/>
                  </a:ext>
                </a:extLst>
              </a:tr>
              <a:tr h="482451">
                <a:tc>
                  <a:txBody>
                    <a:bodyPr/>
                    <a:lstStyle/>
                    <a:p>
                      <a:pPr algn="ctr"/>
                      <a:r>
                        <a:rPr lang="en-US"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47611632"/>
                  </a:ext>
                </a:extLst>
              </a:tr>
              <a:tr h="482451">
                <a:tc>
                  <a:txBody>
                    <a:bodyPr/>
                    <a:lstStyle/>
                    <a:p>
                      <a:pPr algn="ctr"/>
                      <a:r>
                        <a:rPr lang="en-US"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08667534"/>
                  </a:ext>
                </a:extLst>
              </a:tr>
            </a:tbl>
          </a:graphicData>
        </a:graphic>
      </p:graphicFrame>
    </p:spTree>
    <p:extLst>
      <p:ext uri="{BB962C8B-B14F-4D97-AF65-F5344CB8AC3E}">
        <p14:creationId xmlns:p14="http://schemas.microsoft.com/office/powerpoint/2010/main" val="1339668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3FD295BD-662C-9F49-9901-8223CF95819E}"/>
              </a:ext>
            </a:extLst>
          </p:cNvPr>
          <p:cNvSpPr txBox="1"/>
          <p:nvPr/>
        </p:nvSpPr>
        <p:spPr>
          <a:xfrm>
            <a:off x="238523" y="304502"/>
            <a:ext cx="9497418" cy="923330"/>
          </a:xfrm>
          <a:prstGeom prst="rect">
            <a:avLst/>
          </a:prstGeom>
          <a:noFill/>
        </p:spPr>
        <p:txBody>
          <a:bodyPr wrap="square" rtlCol="0">
            <a:spAutoFit/>
          </a:bodyPr>
          <a:lstStyle/>
          <a:p>
            <a:r>
              <a:rPr lang="en-US" sz="5400" b="1" dirty="0">
                <a:solidFill>
                  <a:srgbClr val="002060"/>
                </a:solidFill>
              </a:rPr>
              <a:t>Doubling and Halving Machine</a:t>
            </a:r>
          </a:p>
        </p:txBody>
      </p:sp>
      <p:graphicFrame>
        <p:nvGraphicFramePr>
          <p:cNvPr id="7" name="Table 6">
            <a:extLst>
              <a:ext uri="{FF2B5EF4-FFF2-40B4-BE49-F238E27FC236}">
                <a16:creationId xmlns:a16="http://schemas.microsoft.com/office/drawing/2014/main" xmlns="" id="{86800B2B-5812-9043-80B3-146E96F6F2EA}"/>
              </a:ext>
            </a:extLst>
          </p:cNvPr>
          <p:cNvGraphicFramePr>
            <a:graphicFrameLocks noGrp="1"/>
          </p:cNvGraphicFramePr>
          <p:nvPr>
            <p:extLst>
              <p:ext uri="{D42A27DB-BD31-4B8C-83A1-F6EECF244321}">
                <p14:modId xmlns:p14="http://schemas.microsoft.com/office/powerpoint/2010/main" val="277218214"/>
              </p:ext>
            </p:extLst>
          </p:nvPr>
        </p:nvGraphicFramePr>
        <p:xfrm>
          <a:off x="9413332" y="766316"/>
          <a:ext cx="2374115" cy="5306961"/>
        </p:xfrm>
        <a:graphic>
          <a:graphicData uri="http://schemas.openxmlformats.org/drawingml/2006/table">
            <a:tbl>
              <a:tblPr firstRow="1" bandRow="1">
                <a:tableStyleId>{FABFCF23-3B69-468F-B69F-88F6DE6A72F2}</a:tableStyleId>
              </a:tblPr>
              <a:tblGrid>
                <a:gridCol w="467314">
                  <a:extLst>
                    <a:ext uri="{9D8B030D-6E8A-4147-A177-3AD203B41FA5}">
                      <a16:colId xmlns:a16="http://schemas.microsoft.com/office/drawing/2014/main" xmlns="" val="4218997092"/>
                    </a:ext>
                  </a:extLst>
                </a:gridCol>
                <a:gridCol w="1906801">
                  <a:extLst>
                    <a:ext uri="{9D8B030D-6E8A-4147-A177-3AD203B41FA5}">
                      <a16:colId xmlns:a16="http://schemas.microsoft.com/office/drawing/2014/main" xmlns="" val="1617349295"/>
                    </a:ext>
                  </a:extLst>
                </a:gridCol>
              </a:tblGrid>
              <a:tr h="482451">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Initials &amp;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62238338"/>
                  </a:ext>
                </a:extLst>
              </a:tr>
              <a:tr h="482451">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0904299"/>
                  </a:ext>
                </a:extLst>
              </a:tr>
              <a:tr h="482451">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11145445"/>
                  </a:ext>
                </a:extLst>
              </a:tr>
              <a:tr h="482451">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80014268"/>
                  </a:ext>
                </a:extLst>
              </a:tr>
              <a:tr h="482451">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87466059"/>
                  </a:ext>
                </a:extLst>
              </a:tr>
              <a:tr h="482451">
                <a:tc>
                  <a:txBody>
                    <a:bodyPr/>
                    <a:lstStyle/>
                    <a:p>
                      <a:pPr algn="ctr"/>
                      <a:r>
                        <a:rPr lang="en-US"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22578838"/>
                  </a:ext>
                </a:extLst>
              </a:tr>
              <a:tr h="482451">
                <a:tc>
                  <a:txBody>
                    <a:bodyPr/>
                    <a:lstStyle/>
                    <a:p>
                      <a:pPr algn="ctr"/>
                      <a:r>
                        <a:rPr lang="en-US"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38901649"/>
                  </a:ext>
                </a:extLst>
              </a:tr>
              <a:tr h="482451">
                <a:tc>
                  <a:txBody>
                    <a:bodyPr/>
                    <a:lstStyle/>
                    <a:p>
                      <a:pPr algn="ctr"/>
                      <a:r>
                        <a:rPr lang="en-US"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18430075"/>
                  </a:ext>
                </a:extLst>
              </a:tr>
              <a:tr h="482451">
                <a:tc>
                  <a:txBody>
                    <a:bodyPr/>
                    <a:lstStyle/>
                    <a:p>
                      <a:pPr algn="ctr"/>
                      <a:r>
                        <a:rPr lang="en-US"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36724279"/>
                  </a:ext>
                </a:extLst>
              </a:tr>
              <a:tr h="482451">
                <a:tc>
                  <a:txBody>
                    <a:bodyPr/>
                    <a:lstStyle/>
                    <a:p>
                      <a:pPr algn="ctr"/>
                      <a:r>
                        <a:rPr lang="en-US"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47611632"/>
                  </a:ext>
                </a:extLst>
              </a:tr>
              <a:tr h="482451">
                <a:tc>
                  <a:txBody>
                    <a:bodyPr/>
                    <a:lstStyle/>
                    <a:p>
                      <a:pPr algn="ctr"/>
                      <a:r>
                        <a:rPr lang="en-US"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08667534"/>
                  </a:ext>
                </a:extLst>
              </a:tr>
            </a:tbl>
          </a:graphicData>
        </a:graphic>
      </p:graphicFrame>
      <p:sp>
        <p:nvSpPr>
          <p:cNvPr id="10" name="TextBox 9">
            <a:extLst>
              <a:ext uri="{FF2B5EF4-FFF2-40B4-BE49-F238E27FC236}">
                <a16:creationId xmlns:a16="http://schemas.microsoft.com/office/drawing/2014/main" xmlns="" id="{2C11CCBC-48B4-1944-985F-9EECA84BD375}"/>
              </a:ext>
            </a:extLst>
          </p:cNvPr>
          <p:cNvSpPr txBox="1"/>
          <p:nvPr/>
        </p:nvSpPr>
        <p:spPr>
          <a:xfrm>
            <a:off x="238523" y="1225530"/>
            <a:ext cx="8844518" cy="4462760"/>
          </a:xfrm>
          <a:prstGeom prst="rect">
            <a:avLst/>
          </a:prstGeom>
          <a:noFill/>
        </p:spPr>
        <p:txBody>
          <a:bodyPr wrap="square" rtlCol="0">
            <a:spAutoFit/>
          </a:bodyPr>
          <a:lstStyle/>
          <a:p>
            <a:r>
              <a:rPr lang="en-US" sz="2000" dirty="0"/>
              <a:t>Ask your child to imagine a line floating in front of them. Then tell them a number between 1 and 100. They must imagine partitioning the given number into tens and ones (e.g. 44 is 40 and 4), and then pushing each part through the double machine. </a:t>
            </a:r>
          </a:p>
          <a:p>
            <a:endParaRPr lang="en-US" sz="1200" dirty="0"/>
          </a:p>
          <a:p>
            <a:r>
              <a:rPr lang="en-US" sz="2000" dirty="0"/>
              <a:t>As the numbers pass the line, they double. So, 40 becomes 80, and 4 becomes 8. Bringing the two parts back together gives a total of 88. Use lots of examples and see if they can get 10 correct in a row. As an extra challenge you could extend the game to 3-digit numbers.</a:t>
            </a:r>
          </a:p>
          <a:p>
            <a:endParaRPr lang="en-US" sz="1200" dirty="0"/>
          </a:p>
          <a:p>
            <a:r>
              <a:rPr lang="en-US" sz="2000" dirty="0"/>
              <a:t>Children may discover that they can split numbers into alternative parts before doubling. For example, to double 26, instead of doubling the 20 and then the 6, they might choose to double 25 (to make 50) and then 1 (to make 2).</a:t>
            </a:r>
          </a:p>
          <a:p>
            <a:endParaRPr lang="en-US" sz="1200" dirty="0"/>
          </a:p>
          <a:p>
            <a:r>
              <a:rPr lang="en-US" sz="2000" dirty="0"/>
              <a:t>You can switch the game around by halving instead. To make it harder you could use odd numbers or 3-digit number.</a:t>
            </a:r>
          </a:p>
        </p:txBody>
      </p:sp>
    </p:spTree>
    <p:extLst>
      <p:ext uri="{BB962C8B-B14F-4D97-AF65-F5344CB8AC3E}">
        <p14:creationId xmlns:p14="http://schemas.microsoft.com/office/powerpoint/2010/main" val="4253354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a:extLst>
              <a:ext uri="{FF2B5EF4-FFF2-40B4-BE49-F238E27FC236}">
                <a16:creationId xmlns:a16="http://schemas.microsoft.com/office/drawing/2014/main" xmlns="" id="{38773991-486E-3F44-85C6-0C3F8748FC64}"/>
              </a:ext>
            </a:extLst>
          </p:cNvPr>
          <p:cNvGraphicFramePr>
            <a:graphicFrameLocks noGrp="1"/>
          </p:cNvGraphicFramePr>
          <p:nvPr/>
        </p:nvGraphicFramePr>
        <p:xfrm>
          <a:off x="9413332" y="766316"/>
          <a:ext cx="2374115" cy="5306961"/>
        </p:xfrm>
        <a:graphic>
          <a:graphicData uri="http://schemas.openxmlformats.org/drawingml/2006/table">
            <a:tbl>
              <a:tblPr firstRow="1" bandRow="1">
                <a:tableStyleId>{FABFCF23-3B69-468F-B69F-88F6DE6A72F2}</a:tableStyleId>
              </a:tblPr>
              <a:tblGrid>
                <a:gridCol w="467314">
                  <a:extLst>
                    <a:ext uri="{9D8B030D-6E8A-4147-A177-3AD203B41FA5}">
                      <a16:colId xmlns:a16="http://schemas.microsoft.com/office/drawing/2014/main" xmlns="" val="4218997092"/>
                    </a:ext>
                  </a:extLst>
                </a:gridCol>
                <a:gridCol w="1906801">
                  <a:extLst>
                    <a:ext uri="{9D8B030D-6E8A-4147-A177-3AD203B41FA5}">
                      <a16:colId xmlns:a16="http://schemas.microsoft.com/office/drawing/2014/main" xmlns="" val="1617349295"/>
                    </a:ext>
                  </a:extLst>
                </a:gridCol>
              </a:tblGrid>
              <a:tr h="482451">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Initials &amp;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62238338"/>
                  </a:ext>
                </a:extLst>
              </a:tr>
              <a:tr h="482451">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0904299"/>
                  </a:ext>
                </a:extLst>
              </a:tr>
              <a:tr h="482451">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11145445"/>
                  </a:ext>
                </a:extLst>
              </a:tr>
              <a:tr h="482451">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80014268"/>
                  </a:ext>
                </a:extLst>
              </a:tr>
              <a:tr h="482451">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87466059"/>
                  </a:ext>
                </a:extLst>
              </a:tr>
              <a:tr h="482451">
                <a:tc>
                  <a:txBody>
                    <a:bodyPr/>
                    <a:lstStyle/>
                    <a:p>
                      <a:pPr algn="ctr"/>
                      <a:r>
                        <a:rPr lang="en-US"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22578838"/>
                  </a:ext>
                </a:extLst>
              </a:tr>
              <a:tr h="482451">
                <a:tc>
                  <a:txBody>
                    <a:bodyPr/>
                    <a:lstStyle/>
                    <a:p>
                      <a:pPr algn="ctr"/>
                      <a:r>
                        <a:rPr lang="en-US"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38901649"/>
                  </a:ext>
                </a:extLst>
              </a:tr>
              <a:tr h="482451">
                <a:tc>
                  <a:txBody>
                    <a:bodyPr/>
                    <a:lstStyle/>
                    <a:p>
                      <a:pPr algn="ctr"/>
                      <a:r>
                        <a:rPr lang="en-US"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18430075"/>
                  </a:ext>
                </a:extLst>
              </a:tr>
              <a:tr h="482451">
                <a:tc>
                  <a:txBody>
                    <a:bodyPr/>
                    <a:lstStyle/>
                    <a:p>
                      <a:pPr algn="ctr"/>
                      <a:r>
                        <a:rPr lang="en-US"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36724279"/>
                  </a:ext>
                </a:extLst>
              </a:tr>
              <a:tr h="482451">
                <a:tc>
                  <a:txBody>
                    <a:bodyPr/>
                    <a:lstStyle/>
                    <a:p>
                      <a:pPr algn="ctr"/>
                      <a:r>
                        <a:rPr lang="en-US"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47611632"/>
                  </a:ext>
                </a:extLst>
              </a:tr>
              <a:tr h="482451">
                <a:tc>
                  <a:txBody>
                    <a:bodyPr/>
                    <a:lstStyle/>
                    <a:p>
                      <a:pPr algn="ctr"/>
                      <a:r>
                        <a:rPr lang="en-US"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08667534"/>
                  </a:ext>
                </a:extLst>
              </a:tr>
            </a:tbl>
          </a:graphicData>
        </a:graphic>
      </p:graphicFrame>
      <p:sp>
        <p:nvSpPr>
          <p:cNvPr id="20" name="Oval 22">
            <a:extLst>
              <a:ext uri="{FF2B5EF4-FFF2-40B4-BE49-F238E27FC236}">
                <a16:creationId xmlns:a16="http://schemas.microsoft.com/office/drawing/2014/main" xmlns="" id="{3B4F411D-567D-6D4C-A31F-100FEB6C9312}"/>
              </a:ext>
            </a:extLst>
          </p:cNvPr>
          <p:cNvSpPr>
            <a:spLocks noChangeArrowheads="1"/>
          </p:cNvSpPr>
          <p:nvPr/>
        </p:nvSpPr>
        <p:spPr bwMode="auto">
          <a:xfrm>
            <a:off x="540437" y="2349718"/>
            <a:ext cx="1095375" cy="962025"/>
          </a:xfrm>
          <a:prstGeom prst="ellipse">
            <a:avLst/>
          </a:prstGeom>
          <a:solidFill>
            <a:srgbClr val="FF0000">
              <a:alpha val="34901"/>
            </a:srgbClr>
          </a:solidFill>
          <a:ln w="25400">
            <a:solidFill>
              <a:srgbClr val="FF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600" b="1"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590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Oval 23">
            <a:extLst>
              <a:ext uri="{FF2B5EF4-FFF2-40B4-BE49-F238E27FC236}">
                <a16:creationId xmlns:a16="http://schemas.microsoft.com/office/drawing/2014/main" xmlns="" id="{7E6813CB-D463-A74F-8A0E-3405B23E262B}"/>
              </a:ext>
            </a:extLst>
          </p:cNvPr>
          <p:cNvSpPr>
            <a:spLocks noChangeArrowheads="1"/>
          </p:cNvSpPr>
          <p:nvPr/>
        </p:nvSpPr>
        <p:spPr bwMode="auto">
          <a:xfrm>
            <a:off x="1826312" y="2349718"/>
            <a:ext cx="1095375" cy="962025"/>
          </a:xfrm>
          <a:prstGeom prst="ellipse">
            <a:avLst/>
          </a:prstGeom>
          <a:solidFill>
            <a:srgbClr val="FFC000">
              <a:alpha val="34901"/>
            </a:srgbClr>
          </a:solidFill>
          <a:ln w="25400">
            <a:solidFill>
              <a:srgbClr val="FFC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600" b="1"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460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Oval 24">
            <a:extLst>
              <a:ext uri="{FF2B5EF4-FFF2-40B4-BE49-F238E27FC236}">
                <a16:creationId xmlns:a16="http://schemas.microsoft.com/office/drawing/2014/main" xmlns="" id="{FABA2C34-2FDA-1548-843A-E6D7C30CB63F}"/>
              </a:ext>
            </a:extLst>
          </p:cNvPr>
          <p:cNvSpPr>
            <a:spLocks noChangeArrowheads="1"/>
          </p:cNvSpPr>
          <p:nvPr/>
        </p:nvSpPr>
        <p:spPr bwMode="auto">
          <a:xfrm>
            <a:off x="3074087" y="2349718"/>
            <a:ext cx="1095375" cy="962025"/>
          </a:xfrm>
          <a:prstGeom prst="ellipse">
            <a:avLst/>
          </a:prstGeom>
          <a:solidFill>
            <a:srgbClr val="FFFF00">
              <a:alpha val="34901"/>
            </a:srgbClr>
          </a:solidFill>
          <a:ln w="25400">
            <a:solidFill>
              <a:srgbClr val="FFFF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600" b="1"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470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18">
            <a:extLst>
              <a:ext uri="{FF2B5EF4-FFF2-40B4-BE49-F238E27FC236}">
                <a16:creationId xmlns:a16="http://schemas.microsoft.com/office/drawing/2014/main" xmlns="" id="{63500D1B-B85F-E840-B53E-25B4502BC184}"/>
              </a:ext>
            </a:extLst>
          </p:cNvPr>
          <p:cNvSpPr>
            <a:spLocks noChangeArrowheads="1"/>
          </p:cNvSpPr>
          <p:nvPr/>
        </p:nvSpPr>
        <p:spPr bwMode="auto">
          <a:xfrm>
            <a:off x="4975412" y="809370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8" name="Straight Connector 7">
            <a:extLst>
              <a:ext uri="{FF2B5EF4-FFF2-40B4-BE49-F238E27FC236}">
                <a16:creationId xmlns:a16="http://schemas.microsoft.com/office/drawing/2014/main" xmlns="" id="{8A4DC116-B5F2-F848-8F91-D2DA4477BD96}"/>
              </a:ext>
            </a:extLst>
          </p:cNvPr>
          <p:cNvSpPr>
            <a:spLocks noChangeShapeType="1"/>
          </p:cNvSpPr>
          <p:nvPr/>
        </p:nvSpPr>
        <p:spPr bwMode="auto">
          <a:xfrm>
            <a:off x="27951800" y="57361356"/>
            <a:ext cx="0" cy="55040212"/>
          </a:xfrm>
          <a:prstGeom prst="line">
            <a:avLst/>
          </a:prstGeom>
          <a:noFill/>
          <a:ln w="25400">
            <a:solidFill>
              <a:srgbClr val="00B05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Straight Connector 8">
            <a:extLst>
              <a:ext uri="{FF2B5EF4-FFF2-40B4-BE49-F238E27FC236}">
                <a16:creationId xmlns:a16="http://schemas.microsoft.com/office/drawing/2014/main" xmlns="" id="{2808E2C9-9968-9E49-BDFA-10D3449F5B22}"/>
              </a:ext>
            </a:extLst>
          </p:cNvPr>
          <p:cNvSpPr>
            <a:spLocks noChangeShapeType="1"/>
          </p:cNvSpPr>
          <p:nvPr/>
        </p:nvSpPr>
        <p:spPr bwMode="auto">
          <a:xfrm flipV="1">
            <a:off x="432487" y="139316043"/>
            <a:ext cx="54887813" cy="150813"/>
          </a:xfrm>
          <a:prstGeom prst="line">
            <a:avLst/>
          </a:prstGeom>
          <a:noFill/>
          <a:ln w="25400">
            <a:solidFill>
              <a:srgbClr val="00B05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Straight Connector 9">
            <a:extLst>
              <a:ext uri="{FF2B5EF4-FFF2-40B4-BE49-F238E27FC236}">
                <a16:creationId xmlns:a16="http://schemas.microsoft.com/office/drawing/2014/main" xmlns="" id="{F0DD95C9-340C-0146-9063-813DC7D1FB66}"/>
              </a:ext>
            </a:extLst>
          </p:cNvPr>
          <p:cNvSpPr>
            <a:spLocks noChangeShapeType="1"/>
          </p:cNvSpPr>
          <p:nvPr/>
        </p:nvSpPr>
        <p:spPr bwMode="auto">
          <a:xfrm>
            <a:off x="7236512" y="120867706"/>
            <a:ext cx="40978138" cy="37198300"/>
          </a:xfrm>
          <a:prstGeom prst="line">
            <a:avLst/>
          </a:prstGeom>
          <a:noFill/>
          <a:ln w="25400">
            <a:solidFill>
              <a:srgbClr val="00B05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Straight Connector 10">
            <a:extLst>
              <a:ext uri="{FF2B5EF4-FFF2-40B4-BE49-F238E27FC236}">
                <a16:creationId xmlns:a16="http://schemas.microsoft.com/office/drawing/2014/main" xmlns="" id="{5D16D3CB-897D-4044-8FDE-F321EEA2094E}"/>
              </a:ext>
            </a:extLst>
          </p:cNvPr>
          <p:cNvSpPr>
            <a:spLocks noChangeShapeType="1"/>
          </p:cNvSpPr>
          <p:nvPr/>
        </p:nvSpPr>
        <p:spPr bwMode="auto">
          <a:xfrm flipV="1">
            <a:off x="8295375" y="158066006"/>
            <a:ext cx="39465250" cy="38257162"/>
          </a:xfrm>
          <a:prstGeom prst="line">
            <a:avLst/>
          </a:prstGeom>
          <a:noFill/>
          <a:ln w="25400">
            <a:solidFill>
              <a:srgbClr val="00B05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2" name="Table 1">
            <a:extLst>
              <a:ext uri="{FF2B5EF4-FFF2-40B4-BE49-F238E27FC236}">
                <a16:creationId xmlns:a16="http://schemas.microsoft.com/office/drawing/2014/main" xmlns="" id="{30983BCA-E45F-934D-9D74-A1F07F46765F}"/>
              </a:ext>
            </a:extLst>
          </p:cNvPr>
          <p:cNvGraphicFramePr>
            <a:graphicFrameLocks noGrp="1"/>
          </p:cNvGraphicFramePr>
          <p:nvPr>
            <p:extLst>
              <p:ext uri="{D42A27DB-BD31-4B8C-83A1-F6EECF244321}">
                <p14:modId xmlns:p14="http://schemas.microsoft.com/office/powerpoint/2010/main" val="1543321559"/>
              </p:ext>
            </p:extLst>
          </p:nvPr>
        </p:nvGraphicFramePr>
        <p:xfrm>
          <a:off x="196391" y="1358649"/>
          <a:ext cx="4962000" cy="4714629"/>
        </p:xfrm>
        <a:graphic>
          <a:graphicData uri="http://schemas.openxmlformats.org/drawingml/2006/table">
            <a:tbl>
              <a:tblPr firstRow="1" firstCol="1" bandRow="1">
                <a:tableStyleId>{5C22544A-7EE6-4342-B048-85BDC9FD1C3A}</a:tableStyleId>
              </a:tblPr>
              <a:tblGrid>
                <a:gridCol w="826652">
                  <a:extLst>
                    <a:ext uri="{9D8B030D-6E8A-4147-A177-3AD203B41FA5}">
                      <a16:colId xmlns:a16="http://schemas.microsoft.com/office/drawing/2014/main" xmlns="" val="498086520"/>
                    </a:ext>
                  </a:extLst>
                </a:gridCol>
                <a:gridCol w="826652">
                  <a:extLst>
                    <a:ext uri="{9D8B030D-6E8A-4147-A177-3AD203B41FA5}">
                      <a16:colId xmlns:a16="http://schemas.microsoft.com/office/drawing/2014/main" xmlns="" val="2512205869"/>
                    </a:ext>
                  </a:extLst>
                </a:gridCol>
                <a:gridCol w="826652">
                  <a:extLst>
                    <a:ext uri="{9D8B030D-6E8A-4147-A177-3AD203B41FA5}">
                      <a16:colId xmlns:a16="http://schemas.microsoft.com/office/drawing/2014/main" xmlns="" val="1211176651"/>
                    </a:ext>
                  </a:extLst>
                </a:gridCol>
                <a:gridCol w="826652">
                  <a:extLst>
                    <a:ext uri="{9D8B030D-6E8A-4147-A177-3AD203B41FA5}">
                      <a16:colId xmlns:a16="http://schemas.microsoft.com/office/drawing/2014/main" xmlns="" val="3401376702"/>
                    </a:ext>
                  </a:extLst>
                </a:gridCol>
                <a:gridCol w="827696">
                  <a:extLst>
                    <a:ext uri="{9D8B030D-6E8A-4147-A177-3AD203B41FA5}">
                      <a16:colId xmlns:a16="http://schemas.microsoft.com/office/drawing/2014/main" xmlns="" val="3132187850"/>
                    </a:ext>
                  </a:extLst>
                </a:gridCol>
                <a:gridCol w="827696">
                  <a:extLst>
                    <a:ext uri="{9D8B030D-6E8A-4147-A177-3AD203B41FA5}">
                      <a16:colId xmlns:a16="http://schemas.microsoft.com/office/drawing/2014/main" xmlns="" val="3009143059"/>
                    </a:ext>
                  </a:extLst>
                </a:gridCol>
              </a:tblGrid>
              <a:tr h="931127">
                <a:tc>
                  <a:txBody>
                    <a:bodyPr/>
                    <a:lstStyle/>
                    <a:p>
                      <a:pPr>
                        <a:spcAft>
                          <a:spcPts val="0"/>
                        </a:spcAft>
                      </a:pPr>
                      <a:r>
                        <a:rPr lang="en-GB" sz="4800" b="1">
                          <a:solidFill>
                            <a:schemeClr val="tx1"/>
                          </a:solidFill>
                          <a:effectLst/>
                        </a:rPr>
                        <a:t>30</a:t>
                      </a:r>
                      <a:endParaRPr lang="en-GB" sz="1200" b="1">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GB" sz="4800" b="1">
                          <a:solidFill>
                            <a:schemeClr val="tx1"/>
                          </a:solidFill>
                          <a:effectLst/>
                        </a:rPr>
                        <a:t>56</a:t>
                      </a:r>
                      <a:endParaRPr lang="en-GB" sz="1200" b="1">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GB" sz="4800" b="1">
                          <a:solidFill>
                            <a:schemeClr val="tx1"/>
                          </a:solidFill>
                          <a:effectLst/>
                        </a:rPr>
                        <a:t>48</a:t>
                      </a:r>
                      <a:endParaRPr lang="en-GB" sz="1200" b="1">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GB" sz="4800" b="1">
                          <a:solidFill>
                            <a:schemeClr val="tx1"/>
                          </a:solidFill>
                          <a:effectLst/>
                        </a:rPr>
                        <a:t>72</a:t>
                      </a:r>
                      <a:endParaRPr lang="en-GB" sz="1200" b="1">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GB" sz="4800" b="1">
                          <a:solidFill>
                            <a:schemeClr val="tx1"/>
                          </a:solidFill>
                          <a:effectLst/>
                        </a:rPr>
                        <a:t>24</a:t>
                      </a:r>
                      <a:endParaRPr lang="en-GB" sz="1200" b="1">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GB" sz="4800" b="1">
                          <a:solidFill>
                            <a:schemeClr val="tx1"/>
                          </a:solidFill>
                          <a:effectLst/>
                        </a:rPr>
                        <a:t>20</a:t>
                      </a:r>
                      <a:endParaRPr lang="en-GB" sz="1200" b="1">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26147725"/>
                  </a:ext>
                </a:extLst>
              </a:tr>
              <a:tr h="931127">
                <a:tc>
                  <a:txBody>
                    <a:bodyPr/>
                    <a:lstStyle/>
                    <a:p>
                      <a:pPr>
                        <a:spcAft>
                          <a:spcPts val="0"/>
                        </a:spcAft>
                      </a:pPr>
                      <a:r>
                        <a:rPr lang="en-GB" sz="4800" b="1">
                          <a:solidFill>
                            <a:schemeClr val="tx1"/>
                          </a:solidFill>
                          <a:effectLst/>
                        </a:rPr>
                        <a:t>64</a:t>
                      </a:r>
                      <a:endParaRPr lang="en-GB" sz="1200" b="1">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GB" sz="4800" b="1">
                          <a:solidFill>
                            <a:schemeClr val="tx1"/>
                          </a:solidFill>
                          <a:effectLst/>
                        </a:rPr>
                        <a:t>36</a:t>
                      </a:r>
                      <a:endParaRPr lang="en-GB" sz="1200" b="1">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GB" sz="4800" b="1">
                          <a:solidFill>
                            <a:schemeClr val="tx1"/>
                          </a:solidFill>
                          <a:effectLst/>
                        </a:rPr>
                        <a:t>56</a:t>
                      </a:r>
                      <a:endParaRPr lang="en-GB" sz="1200" b="1">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GB" sz="4800" b="1">
                          <a:solidFill>
                            <a:schemeClr val="tx1"/>
                          </a:solidFill>
                          <a:effectLst/>
                        </a:rPr>
                        <a:t>35</a:t>
                      </a:r>
                      <a:endParaRPr lang="en-GB" sz="1200" b="1">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GB" sz="4800" b="1">
                          <a:solidFill>
                            <a:schemeClr val="tx1"/>
                          </a:solidFill>
                          <a:effectLst/>
                        </a:rPr>
                        <a:t>42</a:t>
                      </a:r>
                      <a:endParaRPr lang="en-GB" sz="1200" b="1">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GB" sz="4800" b="1">
                          <a:solidFill>
                            <a:schemeClr val="tx1"/>
                          </a:solidFill>
                          <a:effectLst/>
                        </a:rPr>
                        <a:t>21</a:t>
                      </a:r>
                      <a:endParaRPr lang="en-GB" sz="1200" b="1">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12764963"/>
                  </a:ext>
                </a:extLst>
              </a:tr>
              <a:tr h="931127">
                <a:tc>
                  <a:txBody>
                    <a:bodyPr/>
                    <a:lstStyle/>
                    <a:p>
                      <a:pPr>
                        <a:spcAft>
                          <a:spcPts val="0"/>
                        </a:spcAft>
                      </a:pPr>
                      <a:r>
                        <a:rPr lang="en-GB" sz="4800" b="1">
                          <a:solidFill>
                            <a:schemeClr val="tx1"/>
                          </a:solidFill>
                          <a:effectLst/>
                        </a:rPr>
                        <a:t>36</a:t>
                      </a:r>
                      <a:endParaRPr lang="en-GB" sz="1200" b="1">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GB" sz="4800" b="1">
                          <a:solidFill>
                            <a:schemeClr val="tx1"/>
                          </a:solidFill>
                          <a:effectLst/>
                        </a:rPr>
                        <a:t>45</a:t>
                      </a:r>
                      <a:endParaRPr lang="en-GB" sz="1200" b="1">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GB" sz="4800" b="1">
                          <a:solidFill>
                            <a:schemeClr val="tx1"/>
                          </a:solidFill>
                          <a:effectLst/>
                        </a:rPr>
                        <a:t>63</a:t>
                      </a:r>
                      <a:endParaRPr lang="en-GB" sz="1200" b="1">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GB" sz="4800" b="1">
                          <a:solidFill>
                            <a:schemeClr val="tx1"/>
                          </a:solidFill>
                          <a:effectLst/>
                        </a:rPr>
                        <a:t>49</a:t>
                      </a:r>
                      <a:endParaRPr lang="en-GB" sz="1200" b="1">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GB" sz="4800" b="1">
                          <a:solidFill>
                            <a:schemeClr val="tx1"/>
                          </a:solidFill>
                          <a:effectLst/>
                        </a:rPr>
                        <a:t>81</a:t>
                      </a:r>
                      <a:endParaRPr lang="en-GB" sz="1200" b="1">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GB" sz="4800" b="1" dirty="0">
                          <a:solidFill>
                            <a:schemeClr val="tx1"/>
                          </a:solidFill>
                          <a:effectLst/>
                        </a:rPr>
                        <a:t>54</a:t>
                      </a:r>
                      <a:endParaRPr lang="en-GB" sz="12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279657540"/>
                  </a:ext>
                </a:extLst>
              </a:tr>
              <a:tr h="931127">
                <a:tc>
                  <a:txBody>
                    <a:bodyPr/>
                    <a:lstStyle/>
                    <a:p>
                      <a:pPr>
                        <a:spcAft>
                          <a:spcPts val="0"/>
                        </a:spcAft>
                      </a:pPr>
                      <a:r>
                        <a:rPr lang="en-GB" sz="4800" b="1">
                          <a:solidFill>
                            <a:schemeClr val="tx1"/>
                          </a:solidFill>
                          <a:effectLst/>
                        </a:rPr>
                        <a:t>24</a:t>
                      </a:r>
                      <a:endParaRPr lang="en-GB" sz="1200" b="1">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GB" sz="4800" b="1">
                          <a:solidFill>
                            <a:schemeClr val="tx1"/>
                          </a:solidFill>
                          <a:effectLst/>
                        </a:rPr>
                        <a:t>54</a:t>
                      </a:r>
                      <a:endParaRPr lang="en-GB" sz="1200" b="1">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GB" sz="4800" b="1">
                          <a:solidFill>
                            <a:schemeClr val="tx1"/>
                          </a:solidFill>
                          <a:effectLst/>
                        </a:rPr>
                        <a:t>35</a:t>
                      </a:r>
                      <a:endParaRPr lang="en-GB" sz="1200" b="1">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GB" sz="4800" b="1">
                          <a:solidFill>
                            <a:schemeClr val="tx1"/>
                          </a:solidFill>
                          <a:effectLst/>
                        </a:rPr>
                        <a:t>54</a:t>
                      </a:r>
                      <a:endParaRPr lang="en-GB" sz="1200" b="1">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GB" sz="4800" b="1">
                          <a:solidFill>
                            <a:schemeClr val="tx1"/>
                          </a:solidFill>
                          <a:effectLst/>
                        </a:rPr>
                        <a:t>50</a:t>
                      </a:r>
                      <a:endParaRPr lang="en-GB" sz="1200" b="1">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GB" sz="4800" b="1">
                          <a:solidFill>
                            <a:schemeClr val="tx1"/>
                          </a:solidFill>
                          <a:effectLst/>
                        </a:rPr>
                        <a:t>30</a:t>
                      </a:r>
                      <a:endParaRPr lang="en-GB" sz="1200" b="1">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706491518"/>
                  </a:ext>
                </a:extLst>
              </a:tr>
              <a:tr h="990121">
                <a:tc>
                  <a:txBody>
                    <a:bodyPr/>
                    <a:lstStyle/>
                    <a:p>
                      <a:pPr>
                        <a:spcAft>
                          <a:spcPts val="0"/>
                        </a:spcAft>
                      </a:pPr>
                      <a:r>
                        <a:rPr lang="en-GB" sz="4800" b="1">
                          <a:solidFill>
                            <a:schemeClr val="tx1"/>
                          </a:solidFill>
                          <a:effectLst/>
                        </a:rPr>
                        <a:t>28</a:t>
                      </a:r>
                      <a:endParaRPr lang="en-GB" sz="1200" b="1">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GB" sz="4800" b="1">
                          <a:solidFill>
                            <a:schemeClr val="tx1"/>
                          </a:solidFill>
                          <a:effectLst/>
                        </a:rPr>
                        <a:t>40</a:t>
                      </a:r>
                      <a:endParaRPr lang="en-GB" sz="1200" b="1">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GB" sz="4800" b="1">
                          <a:solidFill>
                            <a:schemeClr val="tx1"/>
                          </a:solidFill>
                          <a:effectLst/>
                        </a:rPr>
                        <a:t>40</a:t>
                      </a:r>
                      <a:endParaRPr lang="en-GB" sz="1200" b="1">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GB" sz="4800" b="1">
                          <a:solidFill>
                            <a:schemeClr val="tx1"/>
                          </a:solidFill>
                          <a:effectLst/>
                        </a:rPr>
                        <a:t>32</a:t>
                      </a:r>
                      <a:endParaRPr lang="en-GB" sz="1200" b="1">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GB" sz="4800" b="1" dirty="0">
                          <a:solidFill>
                            <a:schemeClr val="tx1"/>
                          </a:solidFill>
                          <a:effectLst/>
                        </a:rPr>
                        <a:t>63</a:t>
                      </a:r>
                      <a:endParaRPr lang="en-GB" sz="12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GB" sz="4800" b="1" dirty="0">
                          <a:solidFill>
                            <a:schemeClr val="tx1"/>
                          </a:solidFill>
                          <a:effectLst/>
                        </a:rPr>
                        <a:t>48</a:t>
                      </a:r>
                      <a:endParaRPr lang="en-GB" sz="12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920593470"/>
                  </a:ext>
                </a:extLst>
              </a:tr>
            </a:tbl>
          </a:graphicData>
        </a:graphic>
      </p:graphicFrame>
      <p:sp>
        <p:nvSpPr>
          <p:cNvPr id="48" name="TextBox 47">
            <a:extLst>
              <a:ext uri="{FF2B5EF4-FFF2-40B4-BE49-F238E27FC236}">
                <a16:creationId xmlns:a16="http://schemas.microsoft.com/office/drawing/2014/main" xmlns="" id="{36FCFCAC-E8B1-C54D-A6B0-C689152DCEEB}"/>
              </a:ext>
            </a:extLst>
          </p:cNvPr>
          <p:cNvSpPr txBox="1"/>
          <p:nvPr/>
        </p:nvSpPr>
        <p:spPr>
          <a:xfrm>
            <a:off x="5199496" y="3109825"/>
            <a:ext cx="4142119" cy="3539430"/>
          </a:xfrm>
          <a:prstGeom prst="rect">
            <a:avLst/>
          </a:prstGeom>
          <a:noFill/>
        </p:spPr>
        <p:txBody>
          <a:bodyPr wrap="square" rtlCol="0">
            <a:spAutoFit/>
          </a:bodyPr>
          <a:lstStyle/>
          <a:p>
            <a:r>
              <a:rPr lang="en-US" sz="1600" dirty="0">
                <a:cs typeface="Arial" panose="020B0604020202020204" pitchFamily="34" charset="0"/>
              </a:rPr>
              <a:t>This is a game for two players. </a:t>
            </a:r>
            <a:endParaRPr lang="en-US" sz="1600" dirty="0" smtClean="0">
              <a:cs typeface="Arial" panose="020B0604020202020204" pitchFamily="34" charset="0"/>
            </a:endParaRPr>
          </a:p>
          <a:p>
            <a:r>
              <a:rPr lang="en-US" sz="1600" dirty="0" smtClean="0">
                <a:cs typeface="Arial" panose="020B0604020202020204" pitchFamily="34" charset="0"/>
              </a:rPr>
              <a:t>You </a:t>
            </a:r>
            <a:r>
              <a:rPr lang="en-US" sz="1600" dirty="0">
                <a:cs typeface="Arial" panose="020B0604020202020204" pitchFamily="34" charset="0"/>
              </a:rPr>
              <a:t>will need counters in two different </a:t>
            </a:r>
            <a:r>
              <a:rPr lang="en-US" sz="1600" dirty="0" err="1">
                <a:cs typeface="Arial" panose="020B0604020202020204" pitchFamily="34" charset="0"/>
              </a:rPr>
              <a:t>colours</a:t>
            </a:r>
            <a:r>
              <a:rPr lang="en-US" sz="1600" dirty="0">
                <a:cs typeface="Arial" panose="020B0604020202020204" pitchFamily="34" charset="0"/>
              </a:rPr>
              <a:t>.</a:t>
            </a:r>
          </a:p>
          <a:p>
            <a:endParaRPr lang="en-US" sz="1600" dirty="0">
              <a:cs typeface="Arial" panose="020B0604020202020204" pitchFamily="34" charset="0"/>
            </a:endParaRPr>
          </a:p>
          <a:p>
            <a:pPr marL="285750" indent="-285750">
              <a:buFont typeface="Arial" panose="020B0604020202020204" pitchFamily="34" charset="0"/>
              <a:buChar char="•"/>
            </a:pPr>
            <a:r>
              <a:rPr lang="en-US" sz="1600" dirty="0">
                <a:cs typeface="Arial" panose="020B0604020202020204" pitchFamily="34" charset="0"/>
              </a:rPr>
              <a:t>Use a paperclip and pencil as a spinner to select a number at random. </a:t>
            </a:r>
            <a:endParaRPr lang="en-US" sz="1600" dirty="0" smtClean="0">
              <a:cs typeface="Arial" panose="020B0604020202020204" pitchFamily="34" charset="0"/>
            </a:endParaRPr>
          </a:p>
          <a:p>
            <a:pPr marL="285750" indent="-285750">
              <a:buFont typeface="Arial" panose="020B0604020202020204" pitchFamily="34" charset="0"/>
              <a:buChar char="•"/>
            </a:pPr>
            <a:r>
              <a:rPr lang="en-US" sz="1600" dirty="0" smtClean="0">
                <a:cs typeface="Arial" panose="020B0604020202020204" pitchFamily="34" charset="0"/>
              </a:rPr>
              <a:t>Using </a:t>
            </a:r>
            <a:r>
              <a:rPr lang="en-US" sz="1600" dirty="0">
                <a:cs typeface="Arial" panose="020B0604020202020204" pitchFamily="34" charset="0"/>
              </a:rPr>
              <a:t>your colour counter, cover </a:t>
            </a:r>
            <a:r>
              <a:rPr lang="en-US" sz="1600" b="1" u="sng" dirty="0">
                <a:cs typeface="Arial" panose="020B0604020202020204" pitchFamily="34" charset="0"/>
              </a:rPr>
              <a:t>a</a:t>
            </a:r>
            <a:r>
              <a:rPr lang="en-US" sz="1600" dirty="0">
                <a:cs typeface="Arial" panose="020B0604020202020204" pitchFamily="34" charset="0"/>
              </a:rPr>
              <a:t> number in the grid that can be divided exactly by the number the spinner lands on - without any </a:t>
            </a:r>
            <a:r>
              <a:rPr lang="en-US" sz="1600" dirty="0" smtClean="0">
                <a:cs typeface="Arial" panose="020B0604020202020204" pitchFamily="34" charset="0"/>
              </a:rPr>
              <a:t>remainder.</a:t>
            </a:r>
          </a:p>
          <a:p>
            <a:pPr marL="285750" indent="-285750">
              <a:buFont typeface="Arial" panose="020B0604020202020204" pitchFamily="34" charset="0"/>
              <a:buChar char="•"/>
            </a:pPr>
            <a:r>
              <a:rPr lang="en-US" sz="1600" dirty="0" smtClean="0">
                <a:cs typeface="Arial" panose="020B0604020202020204" pitchFamily="34" charset="0"/>
              </a:rPr>
              <a:t>If you cannot divide a number in the grid by the number on the spinner, you must miss a go.</a:t>
            </a:r>
            <a:endParaRPr lang="en-US" sz="1600" dirty="0">
              <a:cs typeface="Arial" panose="020B0604020202020204" pitchFamily="34" charset="0"/>
            </a:endParaRPr>
          </a:p>
          <a:p>
            <a:pPr marL="285750" indent="-285750">
              <a:buFont typeface="Arial" panose="020B0604020202020204" pitchFamily="34" charset="0"/>
              <a:buChar char="•"/>
            </a:pPr>
            <a:r>
              <a:rPr lang="en-US" sz="1600" dirty="0" smtClean="0">
                <a:cs typeface="Arial" panose="020B0604020202020204" pitchFamily="34" charset="0"/>
              </a:rPr>
              <a:t>The </a:t>
            </a:r>
            <a:r>
              <a:rPr lang="en-US" sz="1600" dirty="0">
                <a:cs typeface="Arial" panose="020B0604020202020204" pitchFamily="34" charset="0"/>
              </a:rPr>
              <a:t>winner is the player with the most </a:t>
            </a:r>
            <a:r>
              <a:rPr lang="en-US" sz="1600" dirty="0" smtClean="0">
                <a:cs typeface="Arial" panose="020B0604020202020204" pitchFamily="34" charset="0"/>
              </a:rPr>
              <a:t>answers covered.</a:t>
            </a:r>
            <a:endParaRPr lang="en-US" sz="1600" dirty="0">
              <a:cs typeface="Arial" panose="020B0604020202020204" pitchFamily="34" charset="0"/>
            </a:endParaRPr>
          </a:p>
        </p:txBody>
      </p:sp>
      <p:grpSp>
        <p:nvGrpSpPr>
          <p:cNvPr id="49" name="Group 48">
            <a:extLst>
              <a:ext uri="{FF2B5EF4-FFF2-40B4-BE49-F238E27FC236}">
                <a16:creationId xmlns:a16="http://schemas.microsoft.com/office/drawing/2014/main" xmlns="" id="{5E40BE8D-2BFB-3E48-A814-9F0395543636}"/>
              </a:ext>
            </a:extLst>
          </p:cNvPr>
          <p:cNvGrpSpPr/>
          <p:nvPr/>
        </p:nvGrpSpPr>
        <p:grpSpPr>
          <a:xfrm>
            <a:off x="5724760" y="209361"/>
            <a:ext cx="2801160" cy="2621369"/>
            <a:chOff x="5618970" y="2633405"/>
            <a:chExt cx="2801160" cy="2621369"/>
          </a:xfrm>
        </p:grpSpPr>
        <p:grpSp>
          <p:nvGrpSpPr>
            <p:cNvPr id="50" name="Group 49">
              <a:extLst>
                <a:ext uri="{FF2B5EF4-FFF2-40B4-BE49-F238E27FC236}">
                  <a16:creationId xmlns:a16="http://schemas.microsoft.com/office/drawing/2014/main" xmlns="" id="{5437DBBC-E86B-0C46-B968-5BD74E969F05}"/>
                </a:ext>
              </a:extLst>
            </p:cNvPr>
            <p:cNvGrpSpPr/>
            <p:nvPr/>
          </p:nvGrpSpPr>
          <p:grpSpPr>
            <a:xfrm>
              <a:off x="5618970" y="2633405"/>
              <a:ext cx="2734314" cy="2621369"/>
              <a:chOff x="0" y="0"/>
              <a:chExt cx="3457575" cy="3467100"/>
            </a:xfrm>
          </p:grpSpPr>
          <p:sp>
            <p:nvSpPr>
              <p:cNvPr id="59" name="Oval 58">
                <a:extLst>
                  <a:ext uri="{FF2B5EF4-FFF2-40B4-BE49-F238E27FC236}">
                    <a16:creationId xmlns:a16="http://schemas.microsoft.com/office/drawing/2014/main" xmlns="" id="{FCF00C01-F809-8445-B136-C581BCF806E2}"/>
                  </a:ext>
                </a:extLst>
              </p:cNvPr>
              <p:cNvSpPr/>
              <p:nvPr/>
            </p:nvSpPr>
            <p:spPr>
              <a:xfrm>
                <a:off x="0" y="0"/>
                <a:ext cx="3457575" cy="3467100"/>
              </a:xfrm>
              <a:prstGeom prst="ellipse">
                <a:avLst/>
              </a:prstGeom>
              <a:solidFill>
                <a:srgbClr val="00B050">
                  <a:alpha val="18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60" name="Straight Connector 59">
                <a:extLst>
                  <a:ext uri="{FF2B5EF4-FFF2-40B4-BE49-F238E27FC236}">
                    <a16:creationId xmlns:a16="http://schemas.microsoft.com/office/drawing/2014/main" xmlns="" id="{A0BD9107-3491-134B-82C6-6D2690DB5561}"/>
                  </a:ext>
                </a:extLst>
              </p:cNvPr>
              <p:cNvCxnSpPr/>
              <p:nvPr/>
            </p:nvCxnSpPr>
            <p:spPr>
              <a:xfrm>
                <a:off x="1733550" y="0"/>
                <a:ext cx="0" cy="346710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xmlns="" id="{72AB1735-798D-E948-9059-BD7818028AA8}"/>
                  </a:ext>
                </a:extLst>
              </p:cNvPr>
              <p:cNvCxnSpPr/>
              <p:nvPr/>
            </p:nvCxnSpPr>
            <p:spPr>
              <a:xfrm flipV="1">
                <a:off x="0" y="1695450"/>
                <a:ext cx="3457575" cy="9525"/>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73974FC1-529D-B242-B34F-83CF075F30E9}"/>
                  </a:ext>
                </a:extLst>
              </p:cNvPr>
              <p:cNvCxnSpPr/>
              <p:nvPr/>
            </p:nvCxnSpPr>
            <p:spPr>
              <a:xfrm>
                <a:off x="428625" y="523875"/>
                <a:ext cx="2581275" cy="234315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xmlns="" id="{9F16D0F7-D997-7642-8375-04C6E23F398C}"/>
                  </a:ext>
                </a:extLst>
              </p:cNvPr>
              <p:cNvCxnSpPr/>
              <p:nvPr/>
            </p:nvCxnSpPr>
            <p:spPr>
              <a:xfrm flipV="1">
                <a:off x="495300" y="523875"/>
                <a:ext cx="2486025" cy="2409826"/>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51" name="Text Box 11">
              <a:extLst>
                <a:ext uri="{FF2B5EF4-FFF2-40B4-BE49-F238E27FC236}">
                  <a16:creationId xmlns:a16="http://schemas.microsoft.com/office/drawing/2014/main" xmlns="" id="{7288CE99-4CA5-7044-8B7B-7C4BE81929C1}"/>
                </a:ext>
              </a:extLst>
            </p:cNvPr>
            <p:cNvSpPr txBox="1">
              <a:spLocks noChangeArrowheads="1"/>
            </p:cNvSpPr>
            <p:nvPr/>
          </p:nvSpPr>
          <p:spPr bwMode="auto">
            <a:xfrm>
              <a:off x="7107281" y="4646684"/>
              <a:ext cx="6477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a:latin typeface="Calibri" panose="020F0502020204030204" pitchFamily="34" charset="0"/>
                  <a:cs typeface="Arial" panose="020B0604020202020204" pitchFamily="34" charset="0"/>
                </a:rPr>
                <a:t>   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2" name="Text Box 10">
              <a:extLst>
                <a:ext uri="{FF2B5EF4-FFF2-40B4-BE49-F238E27FC236}">
                  <a16:creationId xmlns:a16="http://schemas.microsoft.com/office/drawing/2014/main" xmlns="" id="{6F199FBA-6455-544C-80BB-9BB80EB633EC}"/>
                </a:ext>
              </a:extLst>
            </p:cNvPr>
            <p:cNvSpPr txBox="1">
              <a:spLocks noChangeArrowheads="1"/>
            </p:cNvSpPr>
            <p:nvPr/>
          </p:nvSpPr>
          <p:spPr bwMode="auto">
            <a:xfrm>
              <a:off x="7645275" y="4081377"/>
              <a:ext cx="6477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a:latin typeface="Arial" panose="020B0604020202020204" pitchFamily="34" charset="0"/>
                  <a:cs typeface="Arial" panose="020B0604020202020204" pitchFamily="34" charset="0"/>
                </a:rPr>
                <a:t>   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3" name="Text Box 9">
              <a:extLst>
                <a:ext uri="{FF2B5EF4-FFF2-40B4-BE49-F238E27FC236}">
                  <a16:creationId xmlns:a16="http://schemas.microsoft.com/office/drawing/2014/main" xmlns="" id="{3E58A61A-5AC0-6749-B701-16912293755A}"/>
                </a:ext>
              </a:extLst>
            </p:cNvPr>
            <p:cNvSpPr txBox="1">
              <a:spLocks noChangeArrowheads="1"/>
            </p:cNvSpPr>
            <p:nvPr/>
          </p:nvSpPr>
          <p:spPr bwMode="auto">
            <a:xfrm>
              <a:off x="6224806" y="4656649"/>
              <a:ext cx="6477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a:latin typeface="Arial" panose="020B0604020202020204" pitchFamily="34" charset="0"/>
                  <a:cs typeface="Arial" panose="020B0604020202020204" pitchFamily="34" charset="0"/>
                </a:rPr>
                <a:t>     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4" name="Text Box 8">
              <a:extLst>
                <a:ext uri="{FF2B5EF4-FFF2-40B4-BE49-F238E27FC236}">
                  <a16:creationId xmlns:a16="http://schemas.microsoft.com/office/drawing/2014/main" xmlns="" id="{D79A5A4C-D5F9-3049-B9B2-4BCE91881453}"/>
                </a:ext>
              </a:extLst>
            </p:cNvPr>
            <p:cNvSpPr txBox="1">
              <a:spLocks noChangeArrowheads="1"/>
            </p:cNvSpPr>
            <p:nvPr/>
          </p:nvSpPr>
          <p:spPr bwMode="auto">
            <a:xfrm>
              <a:off x="5708940" y="3419796"/>
              <a:ext cx="6477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a:latin typeface="Arial" panose="020B0604020202020204" pitchFamily="34" charset="0"/>
                  <a:cs typeface="Arial" panose="020B0604020202020204" pitchFamily="34" charset="0"/>
                </a:rPr>
                <a:t>     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5" name="Text Box 7">
              <a:extLst>
                <a:ext uri="{FF2B5EF4-FFF2-40B4-BE49-F238E27FC236}">
                  <a16:creationId xmlns:a16="http://schemas.microsoft.com/office/drawing/2014/main" xmlns="" id="{DC24A4C1-1E53-294C-BDC6-6168B7DAF09C}"/>
                </a:ext>
              </a:extLst>
            </p:cNvPr>
            <p:cNvSpPr txBox="1">
              <a:spLocks noChangeArrowheads="1"/>
            </p:cNvSpPr>
            <p:nvPr/>
          </p:nvSpPr>
          <p:spPr bwMode="auto">
            <a:xfrm>
              <a:off x="5734805" y="4108217"/>
              <a:ext cx="81915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a:latin typeface="Calibri" panose="020F0502020204030204" pitchFamily="34" charset="0"/>
                  <a:ea typeface="Calibri" panose="020F0502020204030204" pitchFamily="34" charset="0"/>
                  <a:cs typeface="Arial" panose="020B0604020202020204" pitchFamily="34" charset="0"/>
                </a:rPr>
                <a:t>   </a:t>
              </a:r>
              <a:r>
                <a:rPr kumimoji="0" lang="en-US" altLang="en-US" sz="14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6" name="Text Box 6">
              <a:extLst>
                <a:ext uri="{FF2B5EF4-FFF2-40B4-BE49-F238E27FC236}">
                  <a16:creationId xmlns:a16="http://schemas.microsoft.com/office/drawing/2014/main" xmlns="" id="{7C034C49-D417-C344-AE61-4286BC91271F}"/>
                </a:ext>
              </a:extLst>
            </p:cNvPr>
            <p:cNvSpPr txBox="1">
              <a:spLocks noChangeArrowheads="1"/>
            </p:cNvSpPr>
            <p:nvPr/>
          </p:nvSpPr>
          <p:spPr bwMode="auto">
            <a:xfrm>
              <a:off x="7600980" y="3398274"/>
              <a:ext cx="81915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a:latin typeface="Calibri" panose="020F0502020204030204" pitchFamily="34" charset="0"/>
                  <a:cs typeface="Arial" panose="020B0604020202020204" pitchFamily="34" charset="0"/>
                </a:rPr>
                <a:t>   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7" name="Text Box 8">
              <a:extLst>
                <a:ext uri="{FF2B5EF4-FFF2-40B4-BE49-F238E27FC236}">
                  <a16:creationId xmlns:a16="http://schemas.microsoft.com/office/drawing/2014/main" xmlns="" id="{B9383DA4-2F59-9943-8101-936E104FAB16}"/>
                </a:ext>
              </a:extLst>
            </p:cNvPr>
            <p:cNvSpPr txBox="1">
              <a:spLocks noChangeArrowheads="1"/>
            </p:cNvSpPr>
            <p:nvPr/>
          </p:nvSpPr>
          <p:spPr bwMode="auto">
            <a:xfrm>
              <a:off x="6237349" y="2931680"/>
              <a:ext cx="6477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a:latin typeface="Arial" panose="020B0604020202020204" pitchFamily="34" charset="0"/>
                  <a:cs typeface="Arial" panose="020B0604020202020204" pitchFamily="34" charset="0"/>
                </a:rPr>
                <a:t>    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8" name="Text Box 8">
              <a:extLst>
                <a:ext uri="{FF2B5EF4-FFF2-40B4-BE49-F238E27FC236}">
                  <a16:creationId xmlns:a16="http://schemas.microsoft.com/office/drawing/2014/main" xmlns="" id="{014A80F7-33AE-C944-9377-8A23EA834C56}"/>
                </a:ext>
              </a:extLst>
            </p:cNvPr>
            <p:cNvSpPr txBox="1">
              <a:spLocks noChangeArrowheads="1"/>
            </p:cNvSpPr>
            <p:nvPr/>
          </p:nvSpPr>
          <p:spPr bwMode="auto">
            <a:xfrm>
              <a:off x="7136061" y="2957631"/>
              <a:ext cx="6477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4" name="TextBox 3">
            <a:extLst>
              <a:ext uri="{FF2B5EF4-FFF2-40B4-BE49-F238E27FC236}">
                <a16:creationId xmlns:a16="http://schemas.microsoft.com/office/drawing/2014/main" xmlns="" id="{8BD344BD-B241-D04A-90EC-0ABE65E45FD0}"/>
              </a:ext>
            </a:extLst>
          </p:cNvPr>
          <p:cNvSpPr txBox="1"/>
          <p:nvPr/>
        </p:nvSpPr>
        <p:spPr>
          <a:xfrm>
            <a:off x="196392" y="180381"/>
            <a:ext cx="6820771" cy="923330"/>
          </a:xfrm>
          <a:prstGeom prst="rect">
            <a:avLst/>
          </a:prstGeom>
          <a:noFill/>
        </p:spPr>
        <p:txBody>
          <a:bodyPr wrap="square" rtlCol="0">
            <a:spAutoFit/>
          </a:bodyPr>
          <a:lstStyle/>
          <a:p>
            <a:r>
              <a:rPr lang="en-US" sz="5400" b="1" dirty="0">
                <a:solidFill>
                  <a:srgbClr val="002060"/>
                </a:solidFill>
              </a:rPr>
              <a:t>Divide </a:t>
            </a:r>
            <a:r>
              <a:rPr lang="en-US" sz="5400" b="1" dirty="0" smtClean="0">
                <a:solidFill>
                  <a:srgbClr val="002060"/>
                </a:solidFill>
              </a:rPr>
              <a:t>Me </a:t>
            </a:r>
            <a:endParaRPr lang="en-US" sz="5400" b="1" dirty="0">
              <a:solidFill>
                <a:srgbClr val="002060"/>
              </a:solidFill>
            </a:endParaRPr>
          </a:p>
        </p:txBody>
      </p:sp>
    </p:spTree>
    <p:extLst>
      <p:ext uri="{BB962C8B-B14F-4D97-AF65-F5344CB8AC3E}">
        <p14:creationId xmlns:p14="http://schemas.microsoft.com/office/powerpoint/2010/main" val="2420448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865990C-ECD6-9849-BE57-5DE664D45A0D}"/>
              </a:ext>
            </a:extLst>
          </p:cNvPr>
          <p:cNvSpPr>
            <a:spLocks noGrp="1"/>
          </p:cNvSpPr>
          <p:nvPr>
            <p:ph idx="1"/>
          </p:nvPr>
        </p:nvSpPr>
        <p:spPr>
          <a:xfrm>
            <a:off x="282126" y="1316182"/>
            <a:ext cx="8113729" cy="4757095"/>
          </a:xfrm>
        </p:spPr>
        <p:txBody>
          <a:bodyPr>
            <a:normAutofit/>
          </a:bodyPr>
          <a:lstStyle/>
          <a:p>
            <a:pPr marL="0" indent="0">
              <a:buNone/>
            </a:pPr>
            <a:r>
              <a:rPr lang="en-US" sz="2000" dirty="0"/>
              <a:t>It is a great idea to let children </a:t>
            </a:r>
            <a:r>
              <a:rPr lang="en-US" sz="2000" dirty="0" err="1"/>
              <a:t>familiarise</a:t>
            </a:r>
            <a:r>
              <a:rPr lang="en-US" sz="2000" dirty="0"/>
              <a:t> themselves with the world of currency from an early age. </a:t>
            </a:r>
          </a:p>
          <a:p>
            <a:pPr marL="0" indent="0">
              <a:buNone/>
            </a:pPr>
            <a:endParaRPr lang="en-GB" sz="1200" dirty="0"/>
          </a:p>
          <a:p>
            <a:pPr marL="0" indent="0">
              <a:buNone/>
            </a:pPr>
            <a:r>
              <a:rPr lang="en-GB" sz="2000" dirty="0" smtClean="0"/>
              <a:t>Challenge </a:t>
            </a:r>
            <a:r>
              <a:rPr lang="en-GB" sz="2000" dirty="0"/>
              <a:t>your child to spend a virtual £10 using catalogues around the home or online shops.</a:t>
            </a:r>
          </a:p>
          <a:p>
            <a:pPr marL="0" indent="0">
              <a:buNone/>
            </a:pPr>
            <a:endParaRPr lang="en-GB" sz="1200" dirty="0"/>
          </a:p>
          <a:p>
            <a:pPr marL="0" indent="0">
              <a:buNone/>
            </a:pPr>
            <a:r>
              <a:rPr lang="en-GB" sz="2000" dirty="0"/>
              <a:t>You could ask your child various questions, such as:</a:t>
            </a:r>
          </a:p>
          <a:p>
            <a:r>
              <a:rPr lang="en-GB" sz="2000" i="1" dirty="0" smtClean="0"/>
              <a:t>“</a:t>
            </a:r>
            <a:r>
              <a:rPr lang="en-GB" sz="2000" i="1" dirty="0"/>
              <a:t>Which two/three/four items can you buy that would cost exactly £10?”</a:t>
            </a:r>
          </a:p>
          <a:p>
            <a:r>
              <a:rPr lang="en-GB" sz="2000" i="1" dirty="0"/>
              <a:t>“How much change will you get from £10 if you buy…? Which coins could you receive as change?”</a:t>
            </a:r>
          </a:p>
          <a:p>
            <a:r>
              <a:rPr lang="en-GB" sz="2000" i="1" dirty="0"/>
              <a:t>“Which two/three/four items can you buy that will give you at least £2 change?”</a:t>
            </a:r>
          </a:p>
          <a:p>
            <a:r>
              <a:rPr lang="en-GB" sz="2000" i="1" dirty="0"/>
              <a:t>“Which two/three/four items can’t you afford to buy?”</a:t>
            </a:r>
            <a:endParaRPr lang="en-US" sz="2000" i="1" dirty="0"/>
          </a:p>
        </p:txBody>
      </p:sp>
      <p:sp>
        <p:nvSpPr>
          <p:cNvPr id="4" name="Rectangle 3">
            <a:extLst>
              <a:ext uri="{FF2B5EF4-FFF2-40B4-BE49-F238E27FC236}">
                <a16:creationId xmlns:a16="http://schemas.microsoft.com/office/drawing/2014/main" xmlns="" id="{6D2C5D27-EE7D-3D4C-84E4-E542101E7234}"/>
              </a:ext>
            </a:extLst>
          </p:cNvPr>
          <p:cNvSpPr/>
          <p:nvPr/>
        </p:nvSpPr>
        <p:spPr>
          <a:xfrm>
            <a:off x="282126" y="291987"/>
            <a:ext cx="3185487" cy="923330"/>
          </a:xfrm>
          <a:prstGeom prst="rect">
            <a:avLst/>
          </a:prstGeom>
        </p:spPr>
        <p:txBody>
          <a:bodyPr wrap="none">
            <a:spAutoFit/>
          </a:bodyPr>
          <a:lstStyle/>
          <a:p>
            <a:r>
              <a:rPr lang="en-GB" sz="5400" b="1" dirty="0">
                <a:solidFill>
                  <a:srgbClr val="002060"/>
                </a:solidFill>
              </a:rPr>
              <a:t>Spend £10</a:t>
            </a:r>
          </a:p>
        </p:txBody>
      </p:sp>
      <p:graphicFrame>
        <p:nvGraphicFramePr>
          <p:cNvPr id="5" name="Table 4">
            <a:extLst>
              <a:ext uri="{FF2B5EF4-FFF2-40B4-BE49-F238E27FC236}">
                <a16:creationId xmlns:a16="http://schemas.microsoft.com/office/drawing/2014/main" xmlns="" id="{75C49386-39FA-9C46-AF1D-22FC1385226C}"/>
              </a:ext>
            </a:extLst>
          </p:cNvPr>
          <p:cNvGraphicFramePr>
            <a:graphicFrameLocks noGrp="1"/>
          </p:cNvGraphicFramePr>
          <p:nvPr/>
        </p:nvGraphicFramePr>
        <p:xfrm>
          <a:off x="9413332" y="766316"/>
          <a:ext cx="2374115" cy="5306961"/>
        </p:xfrm>
        <a:graphic>
          <a:graphicData uri="http://schemas.openxmlformats.org/drawingml/2006/table">
            <a:tbl>
              <a:tblPr firstRow="1" bandRow="1">
                <a:tableStyleId>{FABFCF23-3B69-468F-B69F-88F6DE6A72F2}</a:tableStyleId>
              </a:tblPr>
              <a:tblGrid>
                <a:gridCol w="467314">
                  <a:extLst>
                    <a:ext uri="{9D8B030D-6E8A-4147-A177-3AD203B41FA5}">
                      <a16:colId xmlns:a16="http://schemas.microsoft.com/office/drawing/2014/main" xmlns="" val="4218997092"/>
                    </a:ext>
                  </a:extLst>
                </a:gridCol>
                <a:gridCol w="1906801">
                  <a:extLst>
                    <a:ext uri="{9D8B030D-6E8A-4147-A177-3AD203B41FA5}">
                      <a16:colId xmlns:a16="http://schemas.microsoft.com/office/drawing/2014/main" xmlns="" val="1617349295"/>
                    </a:ext>
                  </a:extLst>
                </a:gridCol>
              </a:tblGrid>
              <a:tr h="482451">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Initials &amp;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62238338"/>
                  </a:ext>
                </a:extLst>
              </a:tr>
              <a:tr h="482451">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0904299"/>
                  </a:ext>
                </a:extLst>
              </a:tr>
              <a:tr h="482451">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11145445"/>
                  </a:ext>
                </a:extLst>
              </a:tr>
              <a:tr h="482451">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80014268"/>
                  </a:ext>
                </a:extLst>
              </a:tr>
              <a:tr h="482451">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87466059"/>
                  </a:ext>
                </a:extLst>
              </a:tr>
              <a:tr h="482451">
                <a:tc>
                  <a:txBody>
                    <a:bodyPr/>
                    <a:lstStyle/>
                    <a:p>
                      <a:pPr algn="ctr"/>
                      <a:r>
                        <a:rPr lang="en-US"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22578838"/>
                  </a:ext>
                </a:extLst>
              </a:tr>
              <a:tr h="482451">
                <a:tc>
                  <a:txBody>
                    <a:bodyPr/>
                    <a:lstStyle/>
                    <a:p>
                      <a:pPr algn="ctr"/>
                      <a:r>
                        <a:rPr lang="en-US"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38901649"/>
                  </a:ext>
                </a:extLst>
              </a:tr>
              <a:tr h="482451">
                <a:tc>
                  <a:txBody>
                    <a:bodyPr/>
                    <a:lstStyle/>
                    <a:p>
                      <a:pPr algn="ctr"/>
                      <a:r>
                        <a:rPr lang="en-US"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18430075"/>
                  </a:ext>
                </a:extLst>
              </a:tr>
              <a:tr h="482451">
                <a:tc>
                  <a:txBody>
                    <a:bodyPr/>
                    <a:lstStyle/>
                    <a:p>
                      <a:pPr algn="ctr"/>
                      <a:r>
                        <a:rPr lang="en-US"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36724279"/>
                  </a:ext>
                </a:extLst>
              </a:tr>
              <a:tr h="482451">
                <a:tc>
                  <a:txBody>
                    <a:bodyPr/>
                    <a:lstStyle/>
                    <a:p>
                      <a:pPr algn="ctr"/>
                      <a:r>
                        <a:rPr lang="en-US"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47611632"/>
                  </a:ext>
                </a:extLst>
              </a:tr>
              <a:tr h="482451">
                <a:tc>
                  <a:txBody>
                    <a:bodyPr/>
                    <a:lstStyle/>
                    <a:p>
                      <a:pPr algn="ctr"/>
                      <a:r>
                        <a:rPr lang="en-US"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08667534"/>
                  </a:ext>
                </a:extLst>
              </a:tr>
            </a:tbl>
          </a:graphicData>
        </a:graphic>
      </p:graphicFrame>
    </p:spTree>
    <p:extLst>
      <p:ext uri="{BB962C8B-B14F-4D97-AF65-F5344CB8AC3E}">
        <p14:creationId xmlns:p14="http://schemas.microsoft.com/office/powerpoint/2010/main" val="3421690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3FD295BD-662C-9F49-9901-8223CF95819E}"/>
              </a:ext>
            </a:extLst>
          </p:cNvPr>
          <p:cNvSpPr txBox="1"/>
          <p:nvPr/>
        </p:nvSpPr>
        <p:spPr>
          <a:xfrm>
            <a:off x="147365" y="249550"/>
            <a:ext cx="6606730" cy="923330"/>
          </a:xfrm>
          <a:prstGeom prst="rect">
            <a:avLst/>
          </a:prstGeom>
          <a:noFill/>
        </p:spPr>
        <p:txBody>
          <a:bodyPr wrap="square" rtlCol="0">
            <a:spAutoFit/>
          </a:bodyPr>
          <a:lstStyle/>
          <a:p>
            <a:r>
              <a:rPr lang="en-US" sz="5400" b="1" dirty="0">
                <a:solidFill>
                  <a:srgbClr val="002060"/>
                </a:solidFill>
              </a:rPr>
              <a:t>Guess the Number</a:t>
            </a:r>
          </a:p>
        </p:txBody>
      </p:sp>
      <p:graphicFrame>
        <p:nvGraphicFramePr>
          <p:cNvPr id="17" name="Table 16">
            <a:extLst>
              <a:ext uri="{FF2B5EF4-FFF2-40B4-BE49-F238E27FC236}">
                <a16:creationId xmlns:a16="http://schemas.microsoft.com/office/drawing/2014/main" xmlns="" id="{38773991-486E-3F44-85C6-0C3F8748FC64}"/>
              </a:ext>
            </a:extLst>
          </p:cNvPr>
          <p:cNvGraphicFramePr>
            <a:graphicFrameLocks noGrp="1"/>
          </p:cNvGraphicFramePr>
          <p:nvPr>
            <p:extLst/>
          </p:nvPr>
        </p:nvGraphicFramePr>
        <p:xfrm>
          <a:off x="9413332" y="766316"/>
          <a:ext cx="2374115" cy="5306961"/>
        </p:xfrm>
        <a:graphic>
          <a:graphicData uri="http://schemas.openxmlformats.org/drawingml/2006/table">
            <a:tbl>
              <a:tblPr firstRow="1" bandRow="1">
                <a:tableStyleId>{FABFCF23-3B69-468F-B69F-88F6DE6A72F2}</a:tableStyleId>
              </a:tblPr>
              <a:tblGrid>
                <a:gridCol w="467314">
                  <a:extLst>
                    <a:ext uri="{9D8B030D-6E8A-4147-A177-3AD203B41FA5}">
                      <a16:colId xmlns:a16="http://schemas.microsoft.com/office/drawing/2014/main" xmlns="" val="4218997092"/>
                    </a:ext>
                  </a:extLst>
                </a:gridCol>
                <a:gridCol w="1906801">
                  <a:extLst>
                    <a:ext uri="{9D8B030D-6E8A-4147-A177-3AD203B41FA5}">
                      <a16:colId xmlns:a16="http://schemas.microsoft.com/office/drawing/2014/main" xmlns="" val="1617349295"/>
                    </a:ext>
                  </a:extLst>
                </a:gridCol>
              </a:tblGrid>
              <a:tr h="482451">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Initials &amp;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62238338"/>
                  </a:ext>
                </a:extLst>
              </a:tr>
              <a:tr h="482451">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0904299"/>
                  </a:ext>
                </a:extLst>
              </a:tr>
              <a:tr h="482451">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11145445"/>
                  </a:ext>
                </a:extLst>
              </a:tr>
              <a:tr h="482451">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80014268"/>
                  </a:ext>
                </a:extLst>
              </a:tr>
              <a:tr h="482451">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87466059"/>
                  </a:ext>
                </a:extLst>
              </a:tr>
              <a:tr h="482451">
                <a:tc>
                  <a:txBody>
                    <a:bodyPr/>
                    <a:lstStyle/>
                    <a:p>
                      <a:pPr algn="ctr"/>
                      <a:r>
                        <a:rPr lang="en-US"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22578838"/>
                  </a:ext>
                </a:extLst>
              </a:tr>
              <a:tr h="482451">
                <a:tc>
                  <a:txBody>
                    <a:bodyPr/>
                    <a:lstStyle/>
                    <a:p>
                      <a:pPr algn="ctr"/>
                      <a:r>
                        <a:rPr lang="en-US"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38901649"/>
                  </a:ext>
                </a:extLst>
              </a:tr>
              <a:tr h="482451">
                <a:tc>
                  <a:txBody>
                    <a:bodyPr/>
                    <a:lstStyle/>
                    <a:p>
                      <a:pPr algn="ctr"/>
                      <a:r>
                        <a:rPr lang="en-US"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18430075"/>
                  </a:ext>
                </a:extLst>
              </a:tr>
              <a:tr h="482451">
                <a:tc>
                  <a:txBody>
                    <a:bodyPr/>
                    <a:lstStyle/>
                    <a:p>
                      <a:pPr algn="ctr"/>
                      <a:r>
                        <a:rPr lang="en-US"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36724279"/>
                  </a:ext>
                </a:extLst>
              </a:tr>
              <a:tr h="482451">
                <a:tc>
                  <a:txBody>
                    <a:bodyPr/>
                    <a:lstStyle/>
                    <a:p>
                      <a:pPr algn="ctr"/>
                      <a:r>
                        <a:rPr lang="en-US"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47611632"/>
                  </a:ext>
                </a:extLst>
              </a:tr>
              <a:tr h="482451">
                <a:tc>
                  <a:txBody>
                    <a:bodyPr/>
                    <a:lstStyle/>
                    <a:p>
                      <a:pPr algn="ctr"/>
                      <a:r>
                        <a:rPr lang="en-US"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08667534"/>
                  </a:ext>
                </a:extLst>
              </a:tr>
            </a:tbl>
          </a:graphicData>
        </a:graphic>
      </p:graphicFrame>
      <p:sp>
        <p:nvSpPr>
          <p:cNvPr id="27" name="TextBox 26">
            <a:extLst>
              <a:ext uri="{FF2B5EF4-FFF2-40B4-BE49-F238E27FC236}">
                <a16:creationId xmlns:a16="http://schemas.microsoft.com/office/drawing/2014/main" xmlns="" id="{DE9F1F78-1185-974B-9B05-322DFF539D85}"/>
              </a:ext>
            </a:extLst>
          </p:cNvPr>
          <p:cNvSpPr txBox="1"/>
          <p:nvPr/>
        </p:nvSpPr>
        <p:spPr>
          <a:xfrm>
            <a:off x="432487" y="1367036"/>
            <a:ext cx="8980845" cy="707886"/>
          </a:xfrm>
          <a:prstGeom prst="rect">
            <a:avLst/>
          </a:prstGeom>
          <a:noFill/>
        </p:spPr>
        <p:txBody>
          <a:bodyPr wrap="square" rtlCol="0">
            <a:spAutoFit/>
          </a:bodyPr>
          <a:lstStyle/>
          <a:p>
            <a:endParaRPr lang="en-US" sz="2000" dirty="0"/>
          </a:p>
          <a:p>
            <a:endParaRPr lang="en-US" sz="2000" dirty="0"/>
          </a:p>
        </p:txBody>
      </p:sp>
      <p:sp>
        <p:nvSpPr>
          <p:cNvPr id="3" name="Rectangle 2">
            <a:extLst>
              <a:ext uri="{FF2B5EF4-FFF2-40B4-BE49-F238E27FC236}">
                <a16:creationId xmlns:a16="http://schemas.microsoft.com/office/drawing/2014/main" xmlns="" id="{9EB892F6-94C2-1645-8341-591AD38E4CBE}"/>
              </a:ext>
            </a:extLst>
          </p:cNvPr>
          <p:cNvSpPr/>
          <p:nvPr/>
        </p:nvSpPr>
        <p:spPr>
          <a:xfrm>
            <a:off x="285719" y="1325671"/>
            <a:ext cx="5655793" cy="4801314"/>
          </a:xfrm>
          <a:prstGeom prst="rect">
            <a:avLst/>
          </a:prstGeom>
        </p:spPr>
        <p:txBody>
          <a:bodyPr wrap="square">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Looking at the hundred square to the right, choose a number and ask your child to guess what it is by asking questions with a ‘yes/no’ answer.</a:t>
            </a:r>
          </a:p>
          <a:p>
            <a:endParaRPr lang="en-GB" dirty="0">
              <a:latin typeface="Calibri" panose="020F0502020204030204" pitchFamily="34" charset="0"/>
              <a:cs typeface="Times New Roman" panose="02020603050405020304" pitchFamily="18" charset="0"/>
            </a:endParaRPr>
          </a:p>
          <a:p>
            <a:r>
              <a:rPr lang="en-GB" dirty="0">
                <a:latin typeface="Calibri" panose="020F0502020204030204" pitchFamily="34" charset="0"/>
                <a:cs typeface="Times New Roman" panose="02020603050405020304" pitchFamily="18" charset="0"/>
              </a:rPr>
              <a:t>They may start by asking lots of “it is greater/less than…?” questions. This is a good starting point, but do encourage your child to use a wider range of mathematical language. </a:t>
            </a:r>
          </a:p>
          <a:p>
            <a:endParaRPr lang="en-GB" dirty="0">
              <a:latin typeface="Calibri" panose="020F0502020204030204" pitchFamily="34" charset="0"/>
              <a:cs typeface="Times New Roman" panose="02020603050405020304" pitchFamily="18" charset="0"/>
            </a:endParaRPr>
          </a:p>
          <a:p>
            <a:r>
              <a:rPr lang="en-GB" dirty="0">
                <a:latin typeface="Calibri" panose="020F0502020204030204" pitchFamily="34" charset="0"/>
                <a:cs typeface="Times New Roman" panose="02020603050405020304" pitchFamily="18" charset="0"/>
              </a:rPr>
              <a:t>Here are some examples of additional questions:</a:t>
            </a:r>
          </a:p>
          <a:p>
            <a:endParaRPr lang="en-GB" dirty="0">
              <a:latin typeface="Calibri" panose="020F0502020204030204" pitchFamily="34" charset="0"/>
              <a:cs typeface="Times New Roman" panose="02020603050405020304" pitchFamily="18" charset="0"/>
            </a:endParaRPr>
          </a:p>
          <a:p>
            <a:r>
              <a:rPr lang="en-GB" i="1" dirty="0">
                <a:latin typeface="Calibri" panose="020F0502020204030204" pitchFamily="34" charset="0"/>
                <a:cs typeface="Times New Roman" panose="02020603050405020304" pitchFamily="18" charset="0"/>
              </a:rPr>
              <a:t>“Is it a multiple of 3/6/9…?”</a:t>
            </a:r>
          </a:p>
          <a:p>
            <a:r>
              <a:rPr lang="en-GB" i="1" dirty="0">
                <a:latin typeface="Calibri" panose="020F0502020204030204" pitchFamily="34" charset="0"/>
                <a:cs typeface="Times New Roman" panose="02020603050405020304" pitchFamily="18" charset="0"/>
              </a:rPr>
              <a:t>“Is it odd/even?”</a:t>
            </a:r>
          </a:p>
          <a:p>
            <a:r>
              <a:rPr lang="en-GB" i="1" dirty="0">
                <a:latin typeface="Calibri" panose="020F0502020204030204" pitchFamily="34" charset="0"/>
                <a:cs typeface="Times New Roman" panose="02020603050405020304" pitchFamily="18" charset="0"/>
              </a:rPr>
              <a:t>“Is it a factor of…?</a:t>
            </a:r>
          </a:p>
          <a:p>
            <a:r>
              <a:rPr lang="en-GB" i="1" dirty="0">
                <a:latin typeface="Calibri" panose="020F0502020204030204" pitchFamily="34" charset="0"/>
                <a:cs typeface="Times New Roman" panose="02020603050405020304" pitchFamily="18" charset="0"/>
              </a:rPr>
              <a:t>“Do both digits add to give an even/odd total?”</a:t>
            </a:r>
          </a:p>
          <a:p>
            <a:r>
              <a:rPr lang="en-GB" i="1" dirty="0">
                <a:latin typeface="Calibri" panose="020F0502020204030204" pitchFamily="34" charset="0"/>
                <a:cs typeface="Times New Roman" panose="02020603050405020304" pitchFamily="18" charset="0"/>
              </a:rPr>
              <a:t>“Is the digit in the place of the ones greater/less than the digit in the place of the </a:t>
            </a:r>
            <a:r>
              <a:rPr lang="en-GB" i="1" dirty="0" smtClean="0">
                <a:latin typeface="Calibri" panose="020F0502020204030204" pitchFamily="34" charset="0"/>
                <a:cs typeface="Times New Roman" panose="02020603050405020304" pitchFamily="18" charset="0"/>
              </a:rPr>
              <a:t>tens?”</a:t>
            </a:r>
            <a:endParaRPr lang="en-GB" i="1" dirty="0">
              <a:latin typeface="Calibri" panose="020F0502020204030204" pitchFamily="34" charset="0"/>
              <a:cs typeface="Times New Roman" panose="02020603050405020304" pitchFamily="18" charset="0"/>
            </a:endParaRPr>
          </a:p>
          <a:p>
            <a:endParaRPr lang="en-US" dirty="0"/>
          </a:p>
        </p:txBody>
      </p:sp>
      <p:pic>
        <p:nvPicPr>
          <p:cNvPr id="1026" name="Picture 2" descr="Image result for 100 square"/>
          <p:cNvPicPr>
            <a:picLocks noChangeAspect="1" noChangeArrowheads="1"/>
          </p:cNvPicPr>
          <p:nvPr/>
        </p:nvPicPr>
        <p:blipFill rotWithShape="1">
          <a:blip r:embed="rId2">
            <a:extLst>
              <a:ext uri="{28A0092B-C50C-407E-A947-70E740481C1C}">
                <a14:useLocalDpi xmlns:a14="http://schemas.microsoft.com/office/drawing/2010/main" val="0"/>
              </a:ext>
            </a:extLst>
          </a:blip>
          <a:srcRect t="12948" b="16726"/>
          <a:stretch/>
        </p:blipFill>
        <p:spPr bwMode="auto">
          <a:xfrm>
            <a:off x="5750962" y="953423"/>
            <a:ext cx="3662370" cy="3637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8195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12903</TotalTime>
  <Words>1750</Words>
  <Application>Microsoft Office PowerPoint</Application>
  <PresentationFormat>Widescreen</PresentationFormat>
  <Paragraphs>309</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 Light</vt:lpstr>
      <vt:lpstr>Cambria</vt:lpstr>
      <vt:lpstr>Comic Sans MS</vt:lpstr>
      <vt:lpstr>Times New Roman</vt:lpstr>
      <vt:lpstr>Wingdings</vt:lpstr>
      <vt:lpstr>Office Theme</vt:lpstr>
      <vt:lpstr>PowerPoint Presentation</vt:lpstr>
      <vt:lpstr>PowerPoint Presentation</vt:lpstr>
      <vt:lpstr>For the following activities, you will need: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in a Row</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Faye Mulheirn</dc:creator>
  <cp:lastModifiedBy>Mrs Eyres</cp:lastModifiedBy>
  <cp:revision>88</cp:revision>
  <dcterms:created xsi:type="dcterms:W3CDTF">2019-08-20T07:57:34Z</dcterms:created>
  <dcterms:modified xsi:type="dcterms:W3CDTF">2020-03-18T10:50:09Z</dcterms:modified>
</cp:coreProperties>
</file>