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79" r:id="rId3"/>
    <p:sldId id="277" r:id="rId4"/>
    <p:sldId id="265" r:id="rId5"/>
    <p:sldId id="266" r:id="rId6"/>
    <p:sldId id="269" r:id="rId7"/>
    <p:sldId id="272" r:id="rId8"/>
    <p:sldId id="264" r:id="rId9"/>
    <p:sldId id="267" r:id="rId10"/>
    <p:sldId id="259" r:id="rId11"/>
    <p:sldId id="261"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8"/>
    <p:restoredTop sz="94671"/>
  </p:normalViewPr>
  <p:slideViewPr>
    <p:cSldViewPr snapToGrid="0" snapToObjects="1">
      <p:cViewPr varScale="1">
        <p:scale>
          <a:sx n="70" d="100"/>
          <a:sy n="70" d="100"/>
        </p:scale>
        <p:origin x="8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2B35A4-7AD1-4B49-9F4F-7028D49D90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BB0EBA4-12E5-5544-90B0-8B9CE82DBF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E181ABB-CE19-CA4E-8FA6-0E1F60447C67}"/>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5" name="Footer Placeholder 4">
            <a:extLst>
              <a:ext uri="{FF2B5EF4-FFF2-40B4-BE49-F238E27FC236}">
                <a16:creationId xmlns:a16="http://schemas.microsoft.com/office/drawing/2014/main" xmlns="" id="{6A50965C-D308-E24E-93D6-36586B34F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06A17B-018F-B846-9C53-54AC5CD00AF8}"/>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3041445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35071E-96E2-3F44-8432-1F99F1B105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70419DC-E3EF-6A46-B1DC-6AC535DDF2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048758-255B-5341-A5E9-51C657484D8B}"/>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5" name="Footer Placeholder 4">
            <a:extLst>
              <a:ext uri="{FF2B5EF4-FFF2-40B4-BE49-F238E27FC236}">
                <a16:creationId xmlns:a16="http://schemas.microsoft.com/office/drawing/2014/main" xmlns="" id="{CA044110-F45B-8B43-A105-27C2B92B6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7FCD8B-3BD4-074C-8603-69CF88DCF164}"/>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56301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ED29635-3033-144B-BDFC-108B9C293D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67BBC6D-FA41-C745-B74A-1D266B30FBE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BEB5AC0-85B9-8042-B222-C950815011FE}"/>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5" name="Footer Placeholder 4">
            <a:extLst>
              <a:ext uri="{FF2B5EF4-FFF2-40B4-BE49-F238E27FC236}">
                <a16:creationId xmlns:a16="http://schemas.microsoft.com/office/drawing/2014/main" xmlns="" id="{3F277345-D633-8F42-83B0-5F6A6BC44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595A2F-92C3-B84A-97BF-BBF194CDF56C}"/>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1152169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1F24-56B8-5446-B4F3-4B45E6E4B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8B2F96A-CF61-084B-AD90-C7932A8265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6E2055-DA7B-6A41-920A-D8D0CEFE5DEF}"/>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5" name="Footer Placeholder 4">
            <a:extLst>
              <a:ext uri="{FF2B5EF4-FFF2-40B4-BE49-F238E27FC236}">
                <a16:creationId xmlns:a16="http://schemas.microsoft.com/office/drawing/2014/main" xmlns="" id="{9D627272-1573-0642-84A1-BAFDDC565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9DE9DE9-A363-2446-A7B2-BBDEAA78761B}"/>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322857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ECE151-D6E3-D94E-A6E5-9C90D51FBA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911BDC3-F79B-EF4E-AB63-817E1B67B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6F693CE-0B9E-1A4A-AA29-F8515BD349B9}"/>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5" name="Footer Placeholder 4">
            <a:extLst>
              <a:ext uri="{FF2B5EF4-FFF2-40B4-BE49-F238E27FC236}">
                <a16:creationId xmlns:a16="http://schemas.microsoft.com/office/drawing/2014/main" xmlns="" id="{7947AC7E-9947-1C48-8A66-293E8203D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C4F5FE-01DC-A842-9A91-7366E4C758CA}"/>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28360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4FB87E-66A1-9942-A26B-258122249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850288-C361-AC42-9C87-65398AEB54B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4B6723E-EE4F-8B46-A144-FDF39C3A11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E24BCC2-3E92-094D-AF02-3A2008CF8836}"/>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6" name="Footer Placeholder 5">
            <a:extLst>
              <a:ext uri="{FF2B5EF4-FFF2-40B4-BE49-F238E27FC236}">
                <a16:creationId xmlns:a16="http://schemas.microsoft.com/office/drawing/2014/main" xmlns="" id="{853AF75C-7E10-B24B-B08B-57BED19FE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A9B5664-3E89-2448-A3F2-3AE650026DBE}"/>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3355430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29D2B2-D3B7-C749-9E5E-1C13009724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766F08-11C1-564A-BF3F-292D09287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A9CDD24-A230-B344-9AE2-399A3D0A83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CF32FB-B2AF-7949-A8DB-0A859DE74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BBD68BF-387C-CE4F-B2AA-CAA1983A5F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FF2FBE5-975D-D04F-A925-2791760CD31D}"/>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8" name="Footer Placeholder 7">
            <a:extLst>
              <a:ext uri="{FF2B5EF4-FFF2-40B4-BE49-F238E27FC236}">
                <a16:creationId xmlns:a16="http://schemas.microsoft.com/office/drawing/2014/main" xmlns="" id="{B485C56C-F250-334F-AB5E-275E8E2B52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A56CDA5-B64F-CA48-A5D1-B14160DFBC32}"/>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229043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D0985A-DFDC-3E48-BC2D-80C11B4BDE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03B4E3B-4D1F-1F4B-B344-90C8695808DA}"/>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4" name="Footer Placeholder 3">
            <a:extLst>
              <a:ext uri="{FF2B5EF4-FFF2-40B4-BE49-F238E27FC236}">
                <a16:creationId xmlns:a16="http://schemas.microsoft.com/office/drawing/2014/main" xmlns="" id="{83AFE9CA-3ACC-D04C-B51B-B690D7D352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B141529-412B-D640-A278-82133AECA4F7}"/>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129904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DE283D1-9D28-CA4A-AA05-9549119099F4}"/>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3" name="Footer Placeholder 2">
            <a:extLst>
              <a:ext uri="{FF2B5EF4-FFF2-40B4-BE49-F238E27FC236}">
                <a16:creationId xmlns:a16="http://schemas.microsoft.com/office/drawing/2014/main" xmlns="" id="{22589B35-0DE7-404C-901C-33F0A8A864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E828787-2C14-4F4C-94F7-5D8E33A38DFD}"/>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1769106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FBBBBA-31B7-B74E-952C-81CE621010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8B03A62-65BC-A543-B217-BCF8B18925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53E4D9B-D402-F042-A1C3-6D751FB5A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C7BA066-195B-BE4F-8F7B-3FA66A8D1A97}"/>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6" name="Footer Placeholder 5">
            <a:extLst>
              <a:ext uri="{FF2B5EF4-FFF2-40B4-BE49-F238E27FC236}">
                <a16:creationId xmlns:a16="http://schemas.microsoft.com/office/drawing/2014/main" xmlns="" id="{029E0870-B239-B74F-8870-6E0FFD9C0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535C64-0810-0145-BF20-56C8C0E48496}"/>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115394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05BD1D-5168-BA4A-8412-0809DCCF5F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0F54147-2CAE-2E4A-A2CA-90B061BEE8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C1B9557-B851-614C-9177-61F2964C66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D7787FC-B994-424F-8B6F-2C166B20D139}"/>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6" name="Footer Placeholder 5">
            <a:extLst>
              <a:ext uri="{FF2B5EF4-FFF2-40B4-BE49-F238E27FC236}">
                <a16:creationId xmlns:a16="http://schemas.microsoft.com/office/drawing/2014/main" xmlns="" id="{C41B3ED4-DAC6-C844-9605-10F1E3223B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379EAA9-DEDB-874E-94D4-01EAB0917170}"/>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90065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45A19D3-FF08-4A48-873E-BD232BAB7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6DDA0E4-88AD-1C47-B536-B9468906D4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298265-99FD-0A40-928E-8AAC67820E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A66DC-0709-A34C-8111-594A3C89FA33}" type="datetimeFigureOut">
              <a:rPr lang="en-US" smtClean="0"/>
              <a:t>3/18/2020</a:t>
            </a:fld>
            <a:endParaRPr lang="en-US"/>
          </a:p>
        </p:txBody>
      </p:sp>
      <p:sp>
        <p:nvSpPr>
          <p:cNvPr id="5" name="Footer Placeholder 4">
            <a:extLst>
              <a:ext uri="{FF2B5EF4-FFF2-40B4-BE49-F238E27FC236}">
                <a16:creationId xmlns:a16="http://schemas.microsoft.com/office/drawing/2014/main" xmlns="" id="{9765668A-7373-9942-A0B8-5F4B8C1175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6F8860-C964-7C4E-BFBB-D9082712B7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A71CD-93E9-8F4B-A991-3C9BF748ED47}" type="slidenum">
              <a:rPr lang="en-US" smtClean="0"/>
              <a:t>‹#›</a:t>
            </a:fld>
            <a:endParaRPr lang="en-US"/>
          </a:p>
        </p:txBody>
      </p:sp>
    </p:spTree>
    <p:extLst>
      <p:ext uri="{BB962C8B-B14F-4D97-AF65-F5344CB8AC3E}">
        <p14:creationId xmlns:p14="http://schemas.microsoft.com/office/powerpoint/2010/main" val="4153076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tiff"/><Relationship Id="rId3" Type="http://schemas.openxmlformats.org/officeDocument/2006/relationships/image" Target="../media/image9.tiff"/><Relationship Id="rId7" Type="http://schemas.openxmlformats.org/officeDocument/2006/relationships/image" Target="../media/image13.tiff"/><Relationship Id="rId2" Type="http://schemas.openxmlformats.org/officeDocument/2006/relationships/image" Target="../media/image8.tiff"/><Relationship Id="rId1" Type="http://schemas.openxmlformats.org/officeDocument/2006/relationships/slideLayout" Target="../slideLayouts/slideLayout1.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37A60481-3FD9-464E-8504-FD077928C8B6}"/>
              </a:ext>
            </a:extLst>
          </p:cNvPr>
          <p:cNvGrpSpPr/>
          <p:nvPr/>
        </p:nvGrpSpPr>
        <p:grpSpPr>
          <a:xfrm>
            <a:off x="2264811" y="437515"/>
            <a:ext cx="7148946" cy="2396649"/>
            <a:chOff x="2546350" y="1323974"/>
            <a:chExt cx="4444720" cy="1439506"/>
          </a:xfrm>
        </p:grpSpPr>
        <p:pic>
          <p:nvPicPr>
            <p:cNvPr id="6" name="Picture 3">
              <a:extLst>
                <a:ext uri="{FF2B5EF4-FFF2-40B4-BE49-F238E27FC236}">
                  <a16:creationId xmlns:a16="http://schemas.microsoft.com/office/drawing/2014/main" xmlns="" id="{65803C3A-F028-A24A-B354-C3903F8F4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350" y="1323974"/>
              <a:ext cx="1297266" cy="1400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a:extLst>
                <a:ext uri="{FF2B5EF4-FFF2-40B4-BE49-F238E27FC236}">
                  <a16:creationId xmlns:a16="http://schemas.microsoft.com/office/drawing/2014/main" xmlns="" id="{1FB07CE4-4489-B24E-9512-46C79C403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116" y="1841499"/>
              <a:ext cx="873359" cy="882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xmlns="" id="{25D340BB-D104-0940-89BB-7664EEF31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474" y="1572809"/>
              <a:ext cx="631825" cy="11724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xmlns="" id="{C6E806AA-3886-0E4D-B89C-1B350DC6D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1157" y="1802168"/>
              <a:ext cx="569913" cy="9613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xmlns="" id="{7D7AD4A3-D584-0246-BD50-0D4CD27ADE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5925" y="1417136"/>
              <a:ext cx="925232" cy="132811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7">
            <a:extLst>
              <a:ext uri="{FF2B5EF4-FFF2-40B4-BE49-F238E27FC236}">
                <a16:creationId xmlns:a16="http://schemas.microsoft.com/office/drawing/2014/main" xmlns="" id="{7911ADE7-5025-AE4C-BCBC-3F83137E488D}"/>
              </a:ext>
            </a:extLst>
          </p:cNvPr>
          <p:cNvSpPr>
            <a:spLocks noChangeArrowheads="1"/>
          </p:cNvSpPr>
          <p:nvPr/>
        </p:nvSpPr>
        <p:spPr bwMode="auto">
          <a:xfrm>
            <a:off x="2876550" y="4591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8">
            <a:extLst>
              <a:ext uri="{FF2B5EF4-FFF2-40B4-BE49-F238E27FC236}">
                <a16:creationId xmlns:a16="http://schemas.microsoft.com/office/drawing/2014/main" xmlns="" id="{D6F3E060-934D-F145-9318-98B05A63052B}"/>
              </a:ext>
            </a:extLst>
          </p:cNvPr>
          <p:cNvSpPr>
            <a:spLocks noChangeArrowheads="1"/>
          </p:cNvSpPr>
          <p:nvPr/>
        </p:nvSpPr>
        <p:spPr bwMode="auto">
          <a:xfrm>
            <a:off x="2876550" y="5048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9">
            <a:extLst>
              <a:ext uri="{FF2B5EF4-FFF2-40B4-BE49-F238E27FC236}">
                <a16:creationId xmlns:a16="http://schemas.microsoft.com/office/drawing/2014/main" xmlns="" id="{694F5B63-B72F-D545-B111-E2F815429AF2}"/>
              </a:ext>
            </a:extLst>
          </p:cNvPr>
          <p:cNvSpPr>
            <a:spLocks noChangeArrowheads="1"/>
          </p:cNvSpPr>
          <p:nvPr/>
        </p:nvSpPr>
        <p:spPr bwMode="auto">
          <a:xfrm>
            <a:off x="2876550" y="5048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10">
            <a:extLst>
              <a:ext uri="{FF2B5EF4-FFF2-40B4-BE49-F238E27FC236}">
                <a16:creationId xmlns:a16="http://schemas.microsoft.com/office/drawing/2014/main" xmlns="" id="{03C61D22-6295-A14B-91C3-1760756D05F6}"/>
              </a:ext>
            </a:extLst>
          </p:cNvPr>
          <p:cNvSpPr>
            <a:spLocks noChangeArrowheads="1"/>
          </p:cNvSpPr>
          <p:nvPr/>
        </p:nvSpPr>
        <p:spPr bwMode="auto">
          <a:xfrm>
            <a:off x="3136613" y="1603098"/>
            <a:ext cx="536048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36725" algn="l"/>
              </a:tabLst>
              <a:defRPr>
                <a:solidFill>
                  <a:schemeClr val="tx1"/>
                </a:solidFill>
                <a:latin typeface="Arial" panose="020B0604020202020204" pitchFamily="34" charset="0"/>
              </a:defRPr>
            </a:lvl1pPr>
            <a:lvl2pPr eaLnBrk="0" fontAlgn="base" hangingPunct="0">
              <a:spcBef>
                <a:spcPct val="0"/>
              </a:spcBef>
              <a:spcAft>
                <a:spcPct val="0"/>
              </a:spcAft>
              <a:tabLst>
                <a:tab pos="1736725" algn="l"/>
              </a:tabLst>
              <a:defRPr>
                <a:solidFill>
                  <a:schemeClr val="tx1"/>
                </a:solidFill>
                <a:latin typeface="Arial" panose="020B0604020202020204" pitchFamily="34" charset="0"/>
              </a:defRPr>
            </a:lvl2pPr>
            <a:lvl3pPr eaLnBrk="0" fontAlgn="base" hangingPunct="0">
              <a:spcBef>
                <a:spcPct val="0"/>
              </a:spcBef>
              <a:spcAft>
                <a:spcPct val="0"/>
              </a:spcAft>
              <a:tabLst>
                <a:tab pos="1736725" algn="l"/>
              </a:tabLst>
              <a:defRPr>
                <a:solidFill>
                  <a:schemeClr val="tx1"/>
                </a:solidFill>
                <a:latin typeface="Arial" panose="020B0604020202020204" pitchFamily="34" charset="0"/>
              </a:defRPr>
            </a:lvl3pPr>
            <a:lvl4pPr eaLnBrk="0" fontAlgn="base" hangingPunct="0">
              <a:spcBef>
                <a:spcPct val="0"/>
              </a:spcBef>
              <a:spcAft>
                <a:spcPct val="0"/>
              </a:spcAft>
              <a:tabLst>
                <a:tab pos="1736725" algn="l"/>
              </a:tabLst>
              <a:defRPr>
                <a:solidFill>
                  <a:schemeClr val="tx1"/>
                </a:solidFill>
                <a:latin typeface="Arial" panose="020B0604020202020204" pitchFamily="34" charset="0"/>
              </a:defRPr>
            </a:lvl4pPr>
            <a:lvl5pPr eaLnBrk="0" fontAlgn="base" hangingPunct="0">
              <a:spcBef>
                <a:spcPct val="0"/>
              </a:spcBef>
              <a:spcAft>
                <a:spcPct val="0"/>
              </a:spcAft>
              <a:tabLst>
                <a:tab pos="1736725" algn="l"/>
              </a:tabLst>
              <a:defRPr>
                <a:solidFill>
                  <a:schemeClr val="tx1"/>
                </a:solidFill>
                <a:latin typeface="Arial" panose="020B0604020202020204" pitchFamily="34" charset="0"/>
              </a:defRPr>
            </a:lvl5pPr>
            <a:lvl6pPr eaLnBrk="0" fontAlgn="base" hangingPunct="0">
              <a:spcBef>
                <a:spcPct val="0"/>
              </a:spcBef>
              <a:spcAft>
                <a:spcPct val="0"/>
              </a:spcAft>
              <a:tabLst>
                <a:tab pos="1736725" algn="l"/>
              </a:tabLst>
              <a:defRPr>
                <a:solidFill>
                  <a:schemeClr val="tx1"/>
                </a:solidFill>
                <a:latin typeface="Arial" panose="020B0604020202020204" pitchFamily="34" charset="0"/>
              </a:defRPr>
            </a:lvl6pPr>
            <a:lvl7pPr eaLnBrk="0" fontAlgn="base" hangingPunct="0">
              <a:spcBef>
                <a:spcPct val="0"/>
              </a:spcBef>
              <a:spcAft>
                <a:spcPct val="0"/>
              </a:spcAft>
              <a:tabLst>
                <a:tab pos="1736725" algn="l"/>
              </a:tabLst>
              <a:defRPr>
                <a:solidFill>
                  <a:schemeClr val="tx1"/>
                </a:solidFill>
                <a:latin typeface="Arial" panose="020B0604020202020204" pitchFamily="34" charset="0"/>
              </a:defRPr>
            </a:lvl7pPr>
            <a:lvl8pPr eaLnBrk="0" fontAlgn="base" hangingPunct="0">
              <a:spcBef>
                <a:spcPct val="0"/>
              </a:spcBef>
              <a:spcAft>
                <a:spcPct val="0"/>
              </a:spcAft>
              <a:tabLst>
                <a:tab pos="1736725" algn="l"/>
              </a:tabLst>
              <a:defRPr>
                <a:solidFill>
                  <a:schemeClr val="tx1"/>
                </a:solidFill>
                <a:latin typeface="Arial" panose="020B0604020202020204" pitchFamily="34" charset="0"/>
              </a:defRPr>
            </a:lvl8pPr>
            <a:lvl9pPr eaLnBrk="0" fontAlgn="base" hangingPunct="0">
              <a:spcBef>
                <a:spcPct val="0"/>
              </a:spcBef>
              <a:spcAft>
                <a:spcPct val="0"/>
              </a:spcAft>
              <a:tabLst>
                <a:tab pos="173672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736725" algn="l"/>
              </a:tabLst>
            </a:pPr>
            <a:r>
              <a:rPr kumimoji="0" lang="en-US" altLang="en-US" sz="88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endParaRPr kumimoji="0" lang="en-US" altLang="en-US" sz="8800" b="0"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r>
              <a:rPr lang="en-US" altLang="en-US" sz="8800" dirty="0" smtClean="0">
                <a:latin typeface="+mn-lt"/>
                <a:ea typeface="Calibri" panose="020F0502020204030204" pitchFamily="34" charset="0"/>
                <a:cs typeface="Times New Roman" panose="02020603050405020304" pitchFamily="18" charset="0"/>
              </a:rPr>
              <a:t>Book </a:t>
            </a:r>
            <a:r>
              <a:rPr lang="en-US" altLang="en-US" sz="8800" dirty="0">
                <a:latin typeface="+mn-lt"/>
                <a:ea typeface="Calibri" panose="020F0502020204030204" pitchFamily="34" charset="0"/>
                <a:cs typeface="Times New Roman" panose="02020603050405020304" pitchFamily="18" charset="0"/>
              </a:rPr>
              <a:t>3</a:t>
            </a: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endParaRPr lang="en-US" altLang="en-US" sz="1200" dirty="0" smtClean="0">
              <a:latin typeface="+mn-lt"/>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r>
              <a:rPr lang="en-US" altLang="en-US" sz="2400" dirty="0" smtClean="0">
                <a:latin typeface="+mn-lt"/>
                <a:ea typeface="Calibri" panose="020F0502020204030204" pitchFamily="34" charset="0"/>
                <a:cs typeface="Times New Roman" panose="02020603050405020304" pitchFamily="18" charset="0"/>
              </a:rPr>
              <a:t>Name:_________________________</a:t>
            </a:r>
            <a:endParaRPr lang="en-US" altLang="en-US" sz="2400" dirty="0">
              <a:latin typeface="+mn-lt"/>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endParaRPr kumimoji="0" lang="en-US" altLang="en-US" sz="12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r>
              <a:rPr kumimoji="0" lang="en-US" altLang="en-US" sz="4000" b="1"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Home </a:t>
            </a: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r>
              <a:rPr kumimoji="0" lang="en-US" altLang="en-US" sz="4000" b="1"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Learning </a:t>
            </a:r>
            <a:r>
              <a:rPr kumimoji="0" lang="en-US" altLang="en-US" sz="4000"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Log</a:t>
            </a:r>
            <a:endParaRPr kumimoji="0" lang="en-GB" altLang="en-US" sz="4000" b="1" i="0" u="none" strike="noStrike" cap="none" normalizeH="0" baseline="0" dirty="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5719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xmlns="" id="{E99045F2-F28E-FC42-AB34-4BB8B8EA0878}"/>
              </a:ext>
            </a:extLst>
          </p:cNvPr>
          <p:cNvGraphicFramePr>
            <a:graphicFrameLocks noGrp="1"/>
          </p:cNvGraphicFramePr>
          <p:nvPr>
            <p:extLst>
              <p:ext uri="{D42A27DB-BD31-4B8C-83A1-F6EECF244321}">
                <p14:modId xmlns:p14="http://schemas.microsoft.com/office/powerpoint/2010/main" val="277218214"/>
              </p:ext>
            </p:extLst>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graphicFrame>
        <p:nvGraphicFramePr>
          <p:cNvPr id="7" name="Table 6">
            <a:extLst>
              <a:ext uri="{FF2B5EF4-FFF2-40B4-BE49-F238E27FC236}">
                <a16:creationId xmlns:a16="http://schemas.microsoft.com/office/drawing/2014/main" xmlns="" id="{07639A4D-E8B6-A745-9EB4-B46C17FF618E}"/>
              </a:ext>
            </a:extLst>
          </p:cNvPr>
          <p:cNvGraphicFramePr>
            <a:graphicFrameLocks noGrp="1"/>
          </p:cNvGraphicFramePr>
          <p:nvPr>
            <p:extLst>
              <p:ext uri="{D42A27DB-BD31-4B8C-83A1-F6EECF244321}">
                <p14:modId xmlns:p14="http://schemas.microsoft.com/office/powerpoint/2010/main" val="3160703403"/>
              </p:ext>
            </p:extLst>
          </p:nvPr>
        </p:nvGraphicFramePr>
        <p:xfrm>
          <a:off x="187770" y="1041991"/>
          <a:ext cx="4957242" cy="5237781"/>
        </p:xfrm>
        <a:graphic>
          <a:graphicData uri="http://schemas.openxmlformats.org/drawingml/2006/table">
            <a:tbl>
              <a:tblPr firstRow="1" firstCol="1" bandRow="1">
                <a:tableStyleId>{5C22544A-7EE6-4342-B048-85BDC9FD1C3A}</a:tableStyleId>
              </a:tblPr>
              <a:tblGrid>
                <a:gridCol w="826207">
                  <a:extLst>
                    <a:ext uri="{9D8B030D-6E8A-4147-A177-3AD203B41FA5}">
                      <a16:colId xmlns:a16="http://schemas.microsoft.com/office/drawing/2014/main" xmlns="" val="2297568260"/>
                    </a:ext>
                  </a:extLst>
                </a:gridCol>
                <a:gridCol w="826207">
                  <a:extLst>
                    <a:ext uri="{9D8B030D-6E8A-4147-A177-3AD203B41FA5}">
                      <a16:colId xmlns:a16="http://schemas.microsoft.com/office/drawing/2014/main" xmlns="" val="2048014951"/>
                    </a:ext>
                  </a:extLst>
                </a:gridCol>
                <a:gridCol w="826207">
                  <a:extLst>
                    <a:ext uri="{9D8B030D-6E8A-4147-A177-3AD203B41FA5}">
                      <a16:colId xmlns:a16="http://schemas.microsoft.com/office/drawing/2014/main" xmlns="" val="712318257"/>
                    </a:ext>
                  </a:extLst>
                </a:gridCol>
                <a:gridCol w="826207">
                  <a:extLst>
                    <a:ext uri="{9D8B030D-6E8A-4147-A177-3AD203B41FA5}">
                      <a16:colId xmlns:a16="http://schemas.microsoft.com/office/drawing/2014/main" xmlns="" val="3554058689"/>
                    </a:ext>
                  </a:extLst>
                </a:gridCol>
                <a:gridCol w="826207">
                  <a:extLst>
                    <a:ext uri="{9D8B030D-6E8A-4147-A177-3AD203B41FA5}">
                      <a16:colId xmlns:a16="http://schemas.microsoft.com/office/drawing/2014/main" xmlns="" val="3995415336"/>
                    </a:ext>
                  </a:extLst>
                </a:gridCol>
                <a:gridCol w="826207">
                  <a:extLst>
                    <a:ext uri="{9D8B030D-6E8A-4147-A177-3AD203B41FA5}">
                      <a16:colId xmlns:a16="http://schemas.microsoft.com/office/drawing/2014/main" xmlns="" val="1143692266"/>
                    </a:ext>
                  </a:extLst>
                </a:gridCol>
              </a:tblGrid>
              <a:tr h="668571">
                <a:tc>
                  <a:txBody>
                    <a:bodyPr/>
                    <a:lstStyle/>
                    <a:p>
                      <a:pPr algn="ctr">
                        <a:lnSpc>
                          <a:spcPct val="115000"/>
                        </a:lnSpc>
                        <a:spcAft>
                          <a:spcPts val="0"/>
                        </a:spcAft>
                      </a:pPr>
                      <a:r>
                        <a:rPr lang="en-GB" sz="2300" b="1">
                          <a:solidFill>
                            <a:schemeClr val="tx1"/>
                          </a:solidFill>
                          <a:effectLst/>
                        </a:rPr>
                        <a:t>100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1</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2</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24</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4</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3</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9640464"/>
                  </a:ext>
                </a:extLst>
              </a:tr>
              <a:tr h="631642">
                <a:tc>
                  <a:txBody>
                    <a:bodyPr/>
                    <a:lstStyle/>
                    <a:p>
                      <a:pPr algn="ctr">
                        <a:lnSpc>
                          <a:spcPct val="115000"/>
                        </a:lnSpc>
                        <a:spcAft>
                          <a:spcPts val="0"/>
                        </a:spcAft>
                      </a:pPr>
                      <a:r>
                        <a:rPr lang="en-GB" sz="2300" b="1">
                          <a:solidFill>
                            <a:schemeClr val="tx1"/>
                          </a:solidFill>
                          <a:effectLst/>
                        </a:rPr>
                        <a:t>10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9</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5</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30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3</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21</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6327160"/>
                  </a:ext>
                </a:extLst>
              </a:tr>
              <a:tr h="668571">
                <a:tc>
                  <a:txBody>
                    <a:bodyPr/>
                    <a:lstStyle/>
                    <a:p>
                      <a:pPr algn="ctr">
                        <a:lnSpc>
                          <a:spcPct val="115000"/>
                        </a:lnSpc>
                        <a:spcAft>
                          <a:spcPts val="0"/>
                        </a:spcAft>
                      </a:pPr>
                      <a:r>
                        <a:rPr lang="en-GB" sz="2300" b="1">
                          <a:solidFill>
                            <a:schemeClr val="tx1"/>
                          </a:solidFill>
                          <a:effectLst/>
                        </a:rPr>
                        <a:t>25</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45</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9</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4</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36</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1</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31809598"/>
                  </a:ext>
                </a:extLst>
              </a:tr>
              <a:tr h="631642">
                <a:tc>
                  <a:txBody>
                    <a:bodyPr/>
                    <a:lstStyle/>
                    <a:p>
                      <a:pPr algn="ctr">
                        <a:lnSpc>
                          <a:spcPct val="115000"/>
                        </a:lnSpc>
                        <a:spcAft>
                          <a:spcPts val="0"/>
                        </a:spcAft>
                      </a:pPr>
                      <a:r>
                        <a:rPr lang="en-GB" sz="2300" b="1">
                          <a:solidFill>
                            <a:schemeClr val="tx1"/>
                          </a:solidFill>
                          <a:effectLst/>
                        </a:rPr>
                        <a:t>6</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12</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50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16</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3</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27</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91707165"/>
                  </a:ext>
                </a:extLst>
              </a:tr>
              <a:tr h="668571">
                <a:tc>
                  <a:txBody>
                    <a:bodyPr/>
                    <a:lstStyle/>
                    <a:p>
                      <a:pPr algn="ctr">
                        <a:lnSpc>
                          <a:spcPct val="115000"/>
                        </a:lnSpc>
                        <a:spcAft>
                          <a:spcPts val="0"/>
                        </a:spcAft>
                      </a:pPr>
                      <a:r>
                        <a:rPr lang="en-GB" sz="2300" b="1">
                          <a:solidFill>
                            <a:schemeClr val="tx1"/>
                          </a:solidFill>
                          <a:effectLst/>
                        </a:rPr>
                        <a:t>18</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30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8</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14</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15</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40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58750055"/>
                  </a:ext>
                </a:extLst>
              </a:tr>
              <a:tr h="631642">
                <a:tc>
                  <a:txBody>
                    <a:bodyPr/>
                    <a:lstStyle/>
                    <a:p>
                      <a:pPr algn="ctr">
                        <a:lnSpc>
                          <a:spcPct val="115000"/>
                        </a:lnSpc>
                        <a:spcAft>
                          <a:spcPts val="0"/>
                        </a:spcAft>
                      </a:pPr>
                      <a:r>
                        <a:rPr lang="en-GB" sz="2300" b="1">
                          <a:solidFill>
                            <a:schemeClr val="tx1"/>
                          </a:solidFill>
                          <a:effectLst/>
                        </a:rPr>
                        <a:t>32</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7</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3</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50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6</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9</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10849839"/>
                  </a:ext>
                </a:extLst>
              </a:tr>
              <a:tr h="668571">
                <a:tc>
                  <a:txBody>
                    <a:bodyPr/>
                    <a:lstStyle/>
                    <a:p>
                      <a:pPr algn="ctr">
                        <a:lnSpc>
                          <a:spcPct val="115000"/>
                        </a:lnSpc>
                        <a:spcAft>
                          <a:spcPts val="0"/>
                        </a:spcAft>
                      </a:pPr>
                      <a:r>
                        <a:rPr lang="en-GB" sz="2300" b="1">
                          <a:solidFill>
                            <a:schemeClr val="tx1"/>
                          </a:solidFill>
                          <a:effectLst/>
                        </a:rPr>
                        <a:t>5</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2</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20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8</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16</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1</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03923558"/>
                  </a:ext>
                </a:extLst>
              </a:tr>
              <a:tr h="668571">
                <a:tc>
                  <a:txBody>
                    <a:bodyPr/>
                    <a:lstStyle/>
                    <a:p>
                      <a:pPr algn="ctr">
                        <a:lnSpc>
                          <a:spcPct val="115000"/>
                        </a:lnSpc>
                        <a:spcAft>
                          <a:spcPts val="0"/>
                        </a:spcAft>
                      </a:pPr>
                      <a:r>
                        <a:rPr lang="en-GB" sz="2300" b="1">
                          <a:solidFill>
                            <a:schemeClr val="tx1"/>
                          </a:solidFill>
                          <a:effectLst/>
                        </a:rPr>
                        <a:t>15</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4</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7</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50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a:solidFill>
                            <a:schemeClr val="tx1"/>
                          </a:solidFill>
                          <a:effectLst/>
                        </a:rPr>
                        <a:t>2</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300" b="1" dirty="0">
                          <a:solidFill>
                            <a:schemeClr val="tx1"/>
                          </a:solidFill>
                          <a:effectLst/>
                        </a:rPr>
                        <a:t>3</a:t>
                      </a:r>
                      <a:endParaRPr lang="en-GB"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29" marR="571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08022745"/>
                  </a:ext>
                </a:extLst>
              </a:tr>
            </a:tbl>
          </a:graphicData>
        </a:graphic>
      </p:graphicFrame>
      <p:grpSp>
        <p:nvGrpSpPr>
          <p:cNvPr id="59" name="Group 58">
            <a:extLst>
              <a:ext uri="{FF2B5EF4-FFF2-40B4-BE49-F238E27FC236}">
                <a16:creationId xmlns:a16="http://schemas.microsoft.com/office/drawing/2014/main" xmlns="" id="{89C98E8E-057C-9F43-B05F-723658859EC2}"/>
              </a:ext>
            </a:extLst>
          </p:cNvPr>
          <p:cNvGrpSpPr/>
          <p:nvPr/>
        </p:nvGrpSpPr>
        <p:grpSpPr>
          <a:xfrm>
            <a:off x="5721915" y="988174"/>
            <a:ext cx="3064519" cy="2627067"/>
            <a:chOff x="0" y="0"/>
            <a:chExt cx="4121277" cy="3552825"/>
          </a:xfrm>
        </p:grpSpPr>
        <p:sp>
          <p:nvSpPr>
            <p:cNvPr id="60" name="Hexagon 59">
              <a:extLst>
                <a:ext uri="{FF2B5EF4-FFF2-40B4-BE49-F238E27FC236}">
                  <a16:creationId xmlns:a16="http://schemas.microsoft.com/office/drawing/2014/main" xmlns="" id="{E7962B94-12D8-D74B-94A2-5EC2EE357641}"/>
                </a:ext>
              </a:extLst>
            </p:cNvPr>
            <p:cNvSpPr/>
            <p:nvPr/>
          </p:nvSpPr>
          <p:spPr>
            <a:xfrm>
              <a:off x="0" y="0"/>
              <a:ext cx="4121277" cy="3552825"/>
            </a:xfrm>
            <a:prstGeom prst="hexagon">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1" name="Straight Connector 60">
              <a:extLst>
                <a:ext uri="{FF2B5EF4-FFF2-40B4-BE49-F238E27FC236}">
                  <a16:creationId xmlns:a16="http://schemas.microsoft.com/office/drawing/2014/main" xmlns="" id="{73A7F526-AA51-C44C-8F31-2490C6502D44}"/>
                </a:ext>
              </a:extLst>
            </p:cNvPr>
            <p:cNvCxnSpPr/>
            <p:nvPr/>
          </p:nvCxnSpPr>
          <p:spPr>
            <a:xfrm>
              <a:off x="885825" y="0"/>
              <a:ext cx="2344865" cy="35528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580391C1-442B-E940-AD82-53FCD25AC142}"/>
                </a:ext>
              </a:extLst>
            </p:cNvPr>
            <p:cNvCxnSpPr/>
            <p:nvPr/>
          </p:nvCxnSpPr>
          <p:spPr>
            <a:xfrm flipH="1">
              <a:off x="885825" y="0"/>
              <a:ext cx="2344420" cy="35528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11B4BF23-ADB8-3649-A796-1CC4635A8D26}"/>
                </a:ext>
              </a:extLst>
            </p:cNvPr>
            <p:cNvCxnSpPr/>
            <p:nvPr/>
          </p:nvCxnSpPr>
          <p:spPr>
            <a:xfrm flipH="1">
              <a:off x="0" y="1781175"/>
              <a:ext cx="41211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xmlns="" id="{84005413-A715-9747-BA4C-F2776571A534}"/>
              </a:ext>
            </a:extLst>
          </p:cNvPr>
          <p:cNvGrpSpPr/>
          <p:nvPr/>
        </p:nvGrpSpPr>
        <p:grpSpPr>
          <a:xfrm>
            <a:off x="6185773" y="1105371"/>
            <a:ext cx="2132930" cy="2463088"/>
            <a:chOff x="0" y="199766"/>
            <a:chExt cx="2631999" cy="3000634"/>
          </a:xfrm>
        </p:grpSpPr>
        <p:grpSp>
          <p:nvGrpSpPr>
            <p:cNvPr id="65" name="Group 64">
              <a:extLst>
                <a:ext uri="{FF2B5EF4-FFF2-40B4-BE49-F238E27FC236}">
                  <a16:creationId xmlns:a16="http://schemas.microsoft.com/office/drawing/2014/main" xmlns="" id="{1CDF3899-30C6-9643-995D-3B7DCDD6E32A}"/>
                </a:ext>
              </a:extLst>
            </p:cNvPr>
            <p:cNvGrpSpPr/>
            <p:nvPr/>
          </p:nvGrpSpPr>
          <p:grpSpPr>
            <a:xfrm>
              <a:off x="1119372" y="199766"/>
              <a:ext cx="395286" cy="1097471"/>
              <a:chOff x="94803" y="199766"/>
              <a:chExt cx="395286" cy="1097471"/>
            </a:xfrm>
          </p:grpSpPr>
          <p:sp>
            <p:nvSpPr>
              <p:cNvPr id="86" name="Text Box 2">
                <a:extLst>
                  <a:ext uri="{FF2B5EF4-FFF2-40B4-BE49-F238E27FC236}">
                    <a16:creationId xmlns:a16="http://schemas.microsoft.com/office/drawing/2014/main" xmlns="" id="{7F82AAF5-ED58-B746-B8E8-EDA45F69F9FE}"/>
                  </a:ext>
                </a:extLst>
              </p:cNvPr>
              <p:cNvSpPr txBox="1">
                <a:spLocks noChangeArrowheads="1"/>
              </p:cNvSpPr>
              <p:nvPr/>
            </p:nvSpPr>
            <p:spPr bwMode="auto">
              <a:xfrm>
                <a:off x="110456" y="199766"/>
                <a:ext cx="361950" cy="5797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 Box 2">
                <a:extLst>
                  <a:ext uri="{FF2B5EF4-FFF2-40B4-BE49-F238E27FC236}">
                    <a16:creationId xmlns:a16="http://schemas.microsoft.com/office/drawing/2014/main" xmlns="" id="{EFCCA73E-4CF5-3549-8481-A6B5A92B057A}"/>
                  </a:ext>
                </a:extLst>
              </p:cNvPr>
              <p:cNvSpPr txBox="1">
                <a:spLocks noChangeArrowheads="1"/>
              </p:cNvSpPr>
              <p:nvPr/>
            </p:nvSpPr>
            <p:spPr bwMode="auto">
              <a:xfrm>
                <a:off x="94803" y="811481"/>
                <a:ext cx="395286" cy="48575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8" name="Straight Connector 87">
                <a:extLst>
                  <a:ext uri="{FF2B5EF4-FFF2-40B4-BE49-F238E27FC236}">
                    <a16:creationId xmlns:a16="http://schemas.microsoft.com/office/drawing/2014/main" xmlns="" id="{27862951-D473-AB4D-8044-71F8F3D420CD}"/>
                  </a:ext>
                </a:extLst>
              </p:cNvPr>
              <p:cNvCxnSpPr/>
              <p:nvPr/>
            </p:nvCxnSpPr>
            <p:spPr>
              <a:xfrm>
                <a:off x="128139" y="811481"/>
                <a:ext cx="36195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94BF7E30-2DFE-684F-8F53-20484E453D66}"/>
                </a:ext>
              </a:extLst>
            </p:cNvPr>
            <p:cNvGrpSpPr/>
            <p:nvPr/>
          </p:nvGrpSpPr>
          <p:grpSpPr>
            <a:xfrm>
              <a:off x="0" y="550843"/>
              <a:ext cx="678679" cy="951052"/>
              <a:chOff x="0" y="0"/>
              <a:chExt cx="678679" cy="951052"/>
            </a:xfrm>
          </p:grpSpPr>
          <p:cxnSp>
            <p:nvCxnSpPr>
              <p:cNvPr id="83" name="Straight Connector 82">
                <a:extLst>
                  <a:ext uri="{FF2B5EF4-FFF2-40B4-BE49-F238E27FC236}">
                    <a16:creationId xmlns:a16="http://schemas.microsoft.com/office/drawing/2014/main" xmlns="" id="{8756EA1F-CD15-9544-B94F-0AAD0AC8CD8B}"/>
                  </a:ext>
                </a:extLst>
              </p:cNvPr>
              <p:cNvCxnSpPr/>
              <p:nvPr/>
            </p:nvCxnSpPr>
            <p:spPr>
              <a:xfrm>
                <a:off x="77118" y="506776"/>
                <a:ext cx="36195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 Box 2">
                <a:extLst>
                  <a:ext uri="{FF2B5EF4-FFF2-40B4-BE49-F238E27FC236}">
                    <a16:creationId xmlns:a16="http://schemas.microsoft.com/office/drawing/2014/main" xmlns="" id="{355007D9-7606-4444-9339-66CBFF9DB2D1}"/>
                  </a:ext>
                </a:extLst>
              </p:cNvPr>
              <p:cNvSpPr txBox="1">
                <a:spLocks noChangeArrowheads="1"/>
              </p:cNvSpPr>
              <p:nvPr/>
            </p:nvSpPr>
            <p:spPr bwMode="auto">
              <a:xfrm>
                <a:off x="88135" y="0"/>
                <a:ext cx="428625" cy="4572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2400">
                    <a:effectLst/>
                    <a:latin typeface="Arial" panose="020B0604020202020204" pitchFamily="34" charset="0"/>
                    <a:ea typeface="Calibri" panose="020F0502020204030204" pitchFamily="34"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5" name="Text Box 2">
                <a:extLst>
                  <a:ext uri="{FF2B5EF4-FFF2-40B4-BE49-F238E27FC236}">
                    <a16:creationId xmlns:a16="http://schemas.microsoft.com/office/drawing/2014/main" xmlns="" id="{122620DD-2B60-A34D-A016-2C924B67C579}"/>
                  </a:ext>
                </a:extLst>
              </p:cNvPr>
              <p:cNvSpPr txBox="1">
                <a:spLocks noChangeArrowheads="1"/>
              </p:cNvSpPr>
              <p:nvPr/>
            </p:nvSpPr>
            <p:spPr bwMode="auto">
              <a:xfrm>
                <a:off x="0" y="517793"/>
                <a:ext cx="678679" cy="43325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67" name="Group 66">
              <a:extLst>
                <a:ext uri="{FF2B5EF4-FFF2-40B4-BE49-F238E27FC236}">
                  <a16:creationId xmlns:a16="http://schemas.microsoft.com/office/drawing/2014/main" xmlns="" id="{4A9A8839-1ED3-6846-9AE6-ABACDC6EFB43}"/>
                </a:ext>
              </a:extLst>
            </p:cNvPr>
            <p:cNvGrpSpPr/>
            <p:nvPr/>
          </p:nvGrpSpPr>
          <p:grpSpPr>
            <a:xfrm>
              <a:off x="55085" y="1718631"/>
              <a:ext cx="428625" cy="974993"/>
              <a:chOff x="0" y="0"/>
              <a:chExt cx="428625" cy="974993"/>
            </a:xfrm>
          </p:grpSpPr>
          <p:cxnSp>
            <p:nvCxnSpPr>
              <p:cNvPr id="80" name="Straight Connector 79">
                <a:extLst>
                  <a:ext uri="{FF2B5EF4-FFF2-40B4-BE49-F238E27FC236}">
                    <a16:creationId xmlns:a16="http://schemas.microsoft.com/office/drawing/2014/main" xmlns="" id="{659BADD3-0B91-D04C-840B-5FFCDF947998}"/>
                  </a:ext>
                </a:extLst>
              </p:cNvPr>
              <p:cNvCxnSpPr/>
              <p:nvPr/>
            </p:nvCxnSpPr>
            <p:spPr>
              <a:xfrm>
                <a:off x="22033" y="462709"/>
                <a:ext cx="36195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 Box 2">
                <a:extLst>
                  <a:ext uri="{FF2B5EF4-FFF2-40B4-BE49-F238E27FC236}">
                    <a16:creationId xmlns:a16="http://schemas.microsoft.com/office/drawing/2014/main" xmlns="" id="{5D648E72-A802-394C-82D5-25589B94A69B}"/>
                  </a:ext>
                </a:extLst>
              </p:cNvPr>
              <p:cNvSpPr txBox="1">
                <a:spLocks noChangeArrowheads="1"/>
              </p:cNvSpPr>
              <p:nvPr/>
            </p:nvSpPr>
            <p:spPr bwMode="auto">
              <a:xfrm>
                <a:off x="0" y="0"/>
                <a:ext cx="428625" cy="4572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2400">
                    <a:effectLst/>
                    <a:latin typeface="Arial" panose="020B0604020202020204" pitchFamily="34" charset="0"/>
                    <a:ea typeface="Calibri" panose="020F0502020204030204" pitchFamily="34"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Text Box 2">
                <a:extLst>
                  <a:ext uri="{FF2B5EF4-FFF2-40B4-BE49-F238E27FC236}">
                    <a16:creationId xmlns:a16="http://schemas.microsoft.com/office/drawing/2014/main" xmlns="" id="{A9253FA5-7AE7-0240-9B16-99BD4A3F4B17}"/>
                  </a:ext>
                </a:extLst>
              </p:cNvPr>
              <p:cNvSpPr txBox="1">
                <a:spLocks noChangeArrowheads="1"/>
              </p:cNvSpPr>
              <p:nvPr/>
            </p:nvSpPr>
            <p:spPr bwMode="auto">
              <a:xfrm>
                <a:off x="0" y="517793"/>
                <a:ext cx="428625" cy="4572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2400">
                    <a:effectLst/>
                    <a:latin typeface="Arial" panose="020B0604020202020204" pitchFamily="34" charset="0"/>
                    <a:ea typeface="Calibri" panose="020F0502020204030204" pitchFamily="34" charset="0"/>
                    <a:cs typeface="Times New Roman" panose="02020603050405020304" pitchFamily="18" charset="0"/>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68" name="Group 67">
              <a:extLst>
                <a:ext uri="{FF2B5EF4-FFF2-40B4-BE49-F238E27FC236}">
                  <a16:creationId xmlns:a16="http://schemas.microsoft.com/office/drawing/2014/main" xmlns="" id="{1632B899-F308-504A-867B-348E02AE7DA9}"/>
                </a:ext>
              </a:extLst>
            </p:cNvPr>
            <p:cNvGrpSpPr/>
            <p:nvPr/>
          </p:nvGrpSpPr>
          <p:grpSpPr>
            <a:xfrm>
              <a:off x="1090670" y="2170323"/>
              <a:ext cx="428625" cy="1030077"/>
              <a:chOff x="0" y="0"/>
              <a:chExt cx="428625" cy="1030077"/>
            </a:xfrm>
          </p:grpSpPr>
          <p:cxnSp>
            <p:nvCxnSpPr>
              <p:cNvPr id="77" name="Straight Connector 76">
                <a:extLst>
                  <a:ext uri="{FF2B5EF4-FFF2-40B4-BE49-F238E27FC236}">
                    <a16:creationId xmlns:a16="http://schemas.microsoft.com/office/drawing/2014/main" xmlns="" id="{8975EDAB-9FEA-744C-88D3-CE763F658D05}"/>
                  </a:ext>
                </a:extLst>
              </p:cNvPr>
              <p:cNvCxnSpPr/>
              <p:nvPr/>
            </p:nvCxnSpPr>
            <p:spPr>
              <a:xfrm>
                <a:off x="0" y="484742"/>
                <a:ext cx="36195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 Box 2">
                <a:extLst>
                  <a:ext uri="{FF2B5EF4-FFF2-40B4-BE49-F238E27FC236}">
                    <a16:creationId xmlns:a16="http://schemas.microsoft.com/office/drawing/2014/main" xmlns="" id="{76A5323E-C99A-9144-9505-8217B5DC8EA4}"/>
                  </a:ext>
                </a:extLst>
              </p:cNvPr>
              <p:cNvSpPr txBox="1">
                <a:spLocks noChangeArrowheads="1"/>
              </p:cNvSpPr>
              <p:nvPr/>
            </p:nvSpPr>
            <p:spPr bwMode="auto">
              <a:xfrm>
                <a:off x="0" y="0"/>
                <a:ext cx="428625" cy="4572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9" name="Text Box 2">
                <a:extLst>
                  <a:ext uri="{FF2B5EF4-FFF2-40B4-BE49-F238E27FC236}">
                    <a16:creationId xmlns:a16="http://schemas.microsoft.com/office/drawing/2014/main" xmlns="" id="{35B36C16-DD30-3841-AB13-CCBD5D56A361}"/>
                  </a:ext>
                </a:extLst>
              </p:cNvPr>
              <p:cNvSpPr txBox="1">
                <a:spLocks noChangeArrowheads="1"/>
              </p:cNvSpPr>
              <p:nvPr/>
            </p:nvSpPr>
            <p:spPr bwMode="auto">
              <a:xfrm>
                <a:off x="0" y="572877"/>
                <a:ext cx="428625" cy="4572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2400">
                    <a:effectLst/>
                    <a:latin typeface="Arial" panose="020B0604020202020204" pitchFamily="34" charset="0"/>
                    <a:ea typeface="Calibri" panose="020F0502020204030204" pitchFamily="34" charset="0"/>
                    <a:cs typeface="Times New Roman" panose="02020603050405020304" pitchFamily="18" charset="0"/>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69" name="Group 68">
              <a:extLst>
                <a:ext uri="{FF2B5EF4-FFF2-40B4-BE49-F238E27FC236}">
                  <a16:creationId xmlns:a16="http://schemas.microsoft.com/office/drawing/2014/main" xmlns="" id="{5111E5A1-99A7-784B-95D5-AD9D2A486800}"/>
                </a:ext>
              </a:extLst>
            </p:cNvPr>
            <p:cNvGrpSpPr/>
            <p:nvPr/>
          </p:nvGrpSpPr>
          <p:grpSpPr>
            <a:xfrm>
              <a:off x="2126256" y="1685581"/>
              <a:ext cx="428625" cy="1008043"/>
              <a:chOff x="0" y="0"/>
              <a:chExt cx="428625" cy="1008043"/>
            </a:xfrm>
          </p:grpSpPr>
          <p:cxnSp>
            <p:nvCxnSpPr>
              <p:cNvPr id="74" name="Straight Connector 73">
                <a:extLst>
                  <a:ext uri="{FF2B5EF4-FFF2-40B4-BE49-F238E27FC236}">
                    <a16:creationId xmlns:a16="http://schemas.microsoft.com/office/drawing/2014/main" xmlns="" id="{7AB082A8-3FA5-BD41-9BCD-3767D3B3DC0F}"/>
                  </a:ext>
                </a:extLst>
              </p:cNvPr>
              <p:cNvCxnSpPr/>
              <p:nvPr/>
            </p:nvCxnSpPr>
            <p:spPr>
              <a:xfrm>
                <a:off x="0" y="495759"/>
                <a:ext cx="36195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 Box 2">
                <a:extLst>
                  <a:ext uri="{FF2B5EF4-FFF2-40B4-BE49-F238E27FC236}">
                    <a16:creationId xmlns:a16="http://schemas.microsoft.com/office/drawing/2014/main" xmlns="" id="{24A0E5C2-F2C5-F64C-BC15-1B7584DA4CA1}"/>
                  </a:ext>
                </a:extLst>
              </p:cNvPr>
              <p:cNvSpPr txBox="1">
                <a:spLocks noChangeArrowheads="1"/>
              </p:cNvSpPr>
              <p:nvPr/>
            </p:nvSpPr>
            <p:spPr bwMode="auto">
              <a:xfrm>
                <a:off x="0" y="0"/>
                <a:ext cx="428625" cy="4572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2400">
                    <a:effectLst/>
                    <a:latin typeface="Arial" panose="020B0604020202020204" pitchFamily="34" charset="0"/>
                    <a:ea typeface="Calibri" panose="020F0502020204030204" pitchFamily="34"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Text Box 2">
                <a:extLst>
                  <a:ext uri="{FF2B5EF4-FFF2-40B4-BE49-F238E27FC236}">
                    <a16:creationId xmlns:a16="http://schemas.microsoft.com/office/drawing/2014/main" xmlns="" id="{E1DD8E9E-B831-BC42-BAC0-7E5FF1700521}"/>
                  </a:ext>
                </a:extLst>
              </p:cNvPr>
              <p:cNvSpPr txBox="1">
                <a:spLocks noChangeArrowheads="1"/>
              </p:cNvSpPr>
              <p:nvPr/>
            </p:nvSpPr>
            <p:spPr bwMode="auto">
              <a:xfrm>
                <a:off x="0" y="550843"/>
                <a:ext cx="428625" cy="4572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2400">
                    <a:effectLst/>
                    <a:latin typeface="Arial" panose="020B0604020202020204" pitchFamily="34" charset="0"/>
                    <a:ea typeface="Calibri" panose="020F0502020204030204" pitchFamily="34" charset="0"/>
                    <a:cs typeface="Times New Roman" panose="02020603050405020304" pitchFamily="18" charset="0"/>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70" name="Group 69">
              <a:extLst>
                <a:ext uri="{FF2B5EF4-FFF2-40B4-BE49-F238E27FC236}">
                  <a16:creationId xmlns:a16="http://schemas.microsoft.com/office/drawing/2014/main" xmlns="" id="{21F9BE91-B846-1B45-B294-C749A9D2F892}"/>
                </a:ext>
              </a:extLst>
            </p:cNvPr>
            <p:cNvGrpSpPr/>
            <p:nvPr/>
          </p:nvGrpSpPr>
          <p:grpSpPr>
            <a:xfrm>
              <a:off x="2203374" y="484742"/>
              <a:ext cx="428625" cy="1019060"/>
              <a:chOff x="0" y="0"/>
              <a:chExt cx="428625" cy="1019060"/>
            </a:xfrm>
          </p:grpSpPr>
          <p:cxnSp>
            <p:nvCxnSpPr>
              <p:cNvPr id="71" name="Straight Connector 70">
                <a:extLst>
                  <a:ext uri="{FF2B5EF4-FFF2-40B4-BE49-F238E27FC236}">
                    <a16:creationId xmlns:a16="http://schemas.microsoft.com/office/drawing/2014/main" xmlns="" id="{3FD830A9-B8EA-0D44-8051-E5E77801C304}"/>
                  </a:ext>
                </a:extLst>
              </p:cNvPr>
              <p:cNvCxnSpPr/>
              <p:nvPr/>
            </p:nvCxnSpPr>
            <p:spPr>
              <a:xfrm>
                <a:off x="11017" y="506776"/>
                <a:ext cx="36195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 Box 2">
                <a:extLst>
                  <a:ext uri="{FF2B5EF4-FFF2-40B4-BE49-F238E27FC236}">
                    <a16:creationId xmlns:a16="http://schemas.microsoft.com/office/drawing/2014/main" xmlns="" id="{3B7CAD57-8E5F-FC43-8000-572678024C01}"/>
                  </a:ext>
                </a:extLst>
              </p:cNvPr>
              <p:cNvSpPr txBox="1">
                <a:spLocks noChangeArrowheads="1"/>
              </p:cNvSpPr>
              <p:nvPr/>
            </p:nvSpPr>
            <p:spPr bwMode="auto">
              <a:xfrm>
                <a:off x="0" y="0"/>
                <a:ext cx="428625" cy="4572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2400">
                    <a:effectLst/>
                    <a:latin typeface="Arial" panose="020B0604020202020204" pitchFamily="34" charset="0"/>
                    <a:ea typeface="Calibri" panose="020F0502020204030204" pitchFamily="34"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Text Box 2">
                <a:extLst>
                  <a:ext uri="{FF2B5EF4-FFF2-40B4-BE49-F238E27FC236}">
                    <a16:creationId xmlns:a16="http://schemas.microsoft.com/office/drawing/2014/main" xmlns="" id="{D72A8F14-9F26-2F42-A339-CEF3C01D6C7F}"/>
                  </a:ext>
                </a:extLst>
              </p:cNvPr>
              <p:cNvSpPr txBox="1">
                <a:spLocks noChangeArrowheads="1"/>
              </p:cNvSpPr>
              <p:nvPr/>
            </p:nvSpPr>
            <p:spPr bwMode="auto">
              <a:xfrm>
                <a:off x="0" y="561860"/>
                <a:ext cx="428625" cy="4572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2400">
                    <a:effectLst/>
                    <a:latin typeface="Arial" panose="020B0604020202020204" pitchFamily="34" charset="0"/>
                    <a:ea typeface="Calibri" panose="020F0502020204030204" pitchFamily="34"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5E58D118-1FB2-824E-9296-CB235731F2D3}"/>
                  </a:ext>
                </a:extLst>
              </p:cNvPr>
              <p:cNvSpPr/>
              <p:nvPr/>
            </p:nvSpPr>
            <p:spPr>
              <a:xfrm>
                <a:off x="5270703" y="3701151"/>
                <a:ext cx="4017676" cy="2909386"/>
              </a:xfrm>
              <a:prstGeom prst="rect">
                <a:avLst/>
              </a:prstGeom>
            </p:spPr>
            <p:txBody>
              <a:bodyPr wrap="square">
                <a:spAutoFit/>
              </a:bodyPr>
              <a:lstStyle/>
              <a:p>
                <a:pPr>
                  <a:spcAft>
                    <a:spcPts val="0"/>
                  </a:spcAft>
                  <a:tabLst>
                    <a:tab pos="2865755" algn="ctr"/>
                    <a:tab pos="5731510" algn="r"/>
                  </a:tabLst>
                </a:pPr>
                <a:r>
                  <a:rPr lang="en-GB" dirty="0">
                    <a:latin typeface="Calibri" panose="020F0502020204030204" pitchFamily="34" charset="0"/>
                    <a:ea typeface="Calibri" panose="020F0502020204030204" pitchFamily="34" charset="0"/>
                    <a:cs typeface="Times New Roman" panose="02020603050405020304" pitchFamily="18" charset="0"/>
                  </a:rPr>
                  <a:t>Using your paperclip and pencil spinner,</a:t>
                </a:r>
              </a:p>
              <a:p>
                <a:pPr>
                  <a:spcAft>
                    <a:spcPts val="0"/>
                  </a:spcAft>
                  <a:tabLst>
                    <a:tab pos="2865755" algn="ctr"/>
                    <a:tab pos="5731510" algn="r"/>
                  </a:tabLst>
                </a:pPr>
                <a:r>
                  <a:rPr lang="en-GB" dirty="0">
                    <a:latin typeface="Calibri" panose="020F0502020204030204" pitchFamily="34" charset="0"/>
                    <a:ea typeface="Calibri" panose="020F0502020204030204" pitchFamily="34" charset="0"/>
                    <a:cs typeface="Times New Roman" panose="02020603050405020304" pitchFamily="18" charset="0"/>
                  </a:rPr>
                  <a:t>spin and land on a fraction.</a:t>
                </a:r>
              </a:p>
              <a:p>
                <a:pPr>
                  <a:spcAft>
                    <a:spcPts val="0"/>
                  </a:spcAft>
                  <a:tabLst>
                    <a:tab pos="2865755" algn="ctr"/>
                    <a:tab pos="5731510" algn="r"/>
                  </a:tabLs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865755" algn="ctr"/>
                    <a:tab pos="5731510" algn="r"/>
                  </a:tabLst>
                </a:pPr>
                <a:r>
                  <a:rPr lang="en-GB" dirty="0" smtClean="0">
                    <a:latin typeface="Calibri" panose="020F0502020204030204" pitchFamily="34" charset="0"/>
                    <a:ea typeface="Calibri" panose="020F0502020204030204" pitchFamily="34" charset="0"/>
                    <a:cs typeface="Times New Roman" panose="02020603050405020304" pitchFamily="18" charset="0"/>
                  </a:rPr>
                  <a:t>Match two numbers </a:t>
                </a:r>
                <a:r>
                  <a:rPr lang="en-GB" dirty="0">
                    <a:latin typeface="Calibri" panose="020F0502020204030204" pitchFamily="34" charset="0"/>
                    <a:ea typeface="Calibri" panose="020F0502020204030204" pitchFamily="34" charset="0"/>
                    <a:cs typeface="Times New Roman" panose="02020603050405020304" pitchFamily="18" charset="0"/>
                  </a:rPr>
                  <a:t>in the grid and the</a:t>
                </a:r>
              </a:p>
              <a:p>
                <a:pPr>
                  <a:spcAft>
                    <a:spcPts val="0"/>
                  </a:spcAft>
                  <a:tabLst>
                    <a:tab pos="2865755" algn="ctr"/>
                    <a:tab pos="5731510" algn="r"/>
                  </a:tabLst>
                </a:pPr>
                <a:r>
                  <a:rPr lang="en-GB" dirty="0">
                    <a:latin typeface="Calibri" panose="020F0502020204030204" pitchFamily="34" charset="0"/>
                    <a:ea typeface="Calibri" panose="020F0502020204030204" pitchFamily="34" charset="0"/>
                    <a:cs typeface="Times New Roman" panose="02020603050405020304" pitchFamily="18" charset="0"/>
                  </a:rPr>
                  <a:t>fraction you landed </a:t>
                </a:r>
                <a:r>
                  <a:rPr lang="en-GB" dirty="0" smtClean="0">
                    <a:latin typeface="Calibri" panose="020F0502020204030204" pitchFamily="34" charset="0"/>
                    <a:ea typeface="Calibri" panose="020F0502020204030204" pitchFamily="34" charset="0"/>
                    <a:cs typeface="Times New Roman" panose="02020603050405020304" pitchFamily="18" charset="0"/>
                  </a:rPr>
                  <a:t>on.  For example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if you land on </a:t>
                </a:r>
                <a14:m>
                  <m:oMath xmlns:m="http://schemas.openxmlformats.org/officeDocument/2006/math">
                    <m:f>
                      <m:fPr>
                        <m:ctrlPr>
                          <a:rPr lang="en-GB" i="1">
                            <a:latin typeface="Cambria Math" panose="02040503050406030204" pitchFamily="18" charset="0"/>
                            <a:ea typeface="Calibri" panose="020F0502020204030204" pitchFamily="34" charset="0"/>
                            <a:cs typeface="Times New Roman" panose="02020603050405020304" pitchFamily="18" charset="0"/>
                          </a:rPr>
                        </m:ctrlPr>
                      </m:fPr>
                      <m:num>
                        <m:r>
                          <a:rPr lang="en-GB" i="1">
                            <a:latin typeface="Cambria Math" panose="02040503050406030204" pitchFamily="18" charset="0"/>
                            <a:ea typeface="Calibri" panose="020F0502020204030204" pitchFamily="34" charset="0"/>
                            <a:cs typeface="Times New Roman" panose="02020603050405020304" pitchFamily="18" charset="0"/>
                          </a:rPr>
                          <m:t>1</m:t>
                        </m:r>
                      </m:num>
                      <m:den>
                        <m:r>
                          <a:rPr lang="en-GB" i="1">
                            <a:latin typeface="Cambria Math" panose="02040503050406030204" pitchFamily="18" charset="0"/>
                            <a:ea typeface="Calibri" panose="020F0502020204030204" pitchFamily="34" charset="0"/>
                            <a:cs typeface="Times New Roman" panose="02020603050405020304" pitchFamily="18" charset="0"/>
                          </a:rPr>
                          <m:t>10</m:t>
                        </m:r>
                      </m:den>
                    </m:f>
                  </m:oMath>
                </a14:m>
                <a:r>
                  <a:rPr lang="en-GB" dirty="0">
                    <a:latin typeface="Calibri" panose="020F0502020204030204" pitchFamily="34" charset="0"/>
                    <a:ea typeface="Times New Roman" panose="02020603050405020304" pitchFamily="18" charset="0"/>
                    <a:cs typeface="Times New Roman" panose="02020603050405020304" pitchFamily="18" charset="0"/>
                  </a:rPr>
                  <a:t> and you could cover 10 and </a:t>
                </a:r>
                <a:r>
                  <a:rPr lang="en-GB" dirty="0" smtClean="0">
                    <a:latin typeface="Calibri" panose="020F0502020204030204" pitchFamily="34" charset="0"/>
                    <a:ea typeface="Times New Roman" panose="02020603050405020304" pitchFamily="18" charset="0"/>
                    <a:cs typeface="Times New Roman" panose="02020603050405020304" pitchFamily="18" charset="0"/>
                  </a:rPr>
                  <a:t> 100 </a:t>
                </a:r>
                <a:r>
                  <a:rPr lang="en-GB" dirty="0">
                    <a:latin typeface="Calibri" panose="020F0502020204030204" pitchFamily="34" charset="0"/>
                    <a:ea typeface="Times New Roman" panose="02020603050405020304" pitchFamily="18" charset="0"/>
                    <a:cs typeface="Times New Roman" panose="02020603050405020304" pitchFamily="18" charset="0"/>
                  </a:rPr>
                  <a:t>with your colour counter as 10 is </a:t>
                </a:r>
                <a:r>
                  <a:rPr lang="en-GB" dirty="0" smtClean="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GB" i="1">
                            <a:latin typeface="Cambria Math" panose="02040503050406030204" pitchFamily="18" charset="0"/>
                            <a:ea typeface="Times New Roman" panose="02020603050405020304" pitchFamily="18" charset="0"/>
                            <a:cs typeface="Times New Roman" panose="02020603050405020304" pitchFamily="18" charset="0"/>
                          </a:rPr>
                        </m:ctrlPr>
                      </m:fPr>
                      <m:num>
                        <m:r>
                          <a:rPr lang="en-GB" i="1">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en-GB" dirty="0">
                    <a:latin typeface="Calibri" panose="020F0502020204030204" pitchFamily="34" charset="0"/>
                    <a:ea typeface="Times New Roman" panose="02020603050405020304" pitchFamily="18" charset="0"/>
                    <a:cs typeface="Times New Roman" panose="02020603050405020304" pitchFamily="18" charset="0"/>
                  </a:rPr>
                  <a:t> of 100.</a:t>
                </a:r>
              </a:p>
              <a:p>
                <a:pPr>
                  <a:spcAft>
                    <a:spcPts val="0"/>
                  </a:spcAft>
                  <a:tabLst>
                    <a:tab pos="2865755" algn="ctr"/>
                    <a:tab pos="5731510" algn="r"/>
                  </a:tabLst>
                </a:pP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tabLst>
                    <a:tab pos="2865755" algn="ctr"/>
                    <a:tab pos="5731510" algn="r"/>
                  </a:tabLst>
                </a:pPr>
                <a:r>
                  <a:rPr lang="en-GB" dirty="0">
                    <a:latin typeface="Calibri" panose="020F0502020204030204" pitchFamily="34" charset="0"/>
                    <a:ea typeface="Times New Roman" panose="02020603050405020304" pitchFamily="18" charset="0"/>
                    <a:cs typeface="Times New Roman" panose="02020603050405020304" pitchFamily="18" charset="0"/>
                  </a:rPr>
                  <a:t>First to 4 in a line is the winner.</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5E58D118-1FB2-824E-9296-CB235731F2D3}"/>
                  </a:ext>
                </a:extLst>
              </p:cNvPr>
              <p:cNvSpPr>
                <a:spLocks noRot="1" noChangeAspect="1" noMove="1" noResize="1" noEditPoints="1" noAdjustHandles="1" noChangeArrowheads="1" noChangeShapeType="1" noTextEdit="1"/>
              </p:cNvSpPr>
              <p:nvPr/>
            </p:nvSpPr>
            <p:spPr>
              <a:xfrm>
                <a:off x="5270703" y="3701151"/>
                <a:ext cx="4017676" cy="2909386"/>
              </a:xfrm>
              <a:prstGeom prst="rect">
                <a:avLst/>
              </a:prstGeom>
              <a:blipFill>
                <a:blip r:embed="rId2"/>
                <a:stretch>
                  <a:fillRect l="-1366" t="-1048" b="-2516"/>
                </a:stretch>
              </a:blipFill>
            </p:spPr>
            <p:txBody>
              <a:bodyPr/>
              <a:lstStyle/>
              <a:p>
                <a:r>
                  <a:rPr lang="en-GB">
                    <a:noFill/>
                  </a:rPr>
                  <a:t> </a:t>
                </a:r>
              </a:p>
            </p:txBody>
          </p:sp>
        </mc:Fallback>
      </mc:AlternateContent>
      <p:sp>
        <p:nvSpPr>
          <p:cNvPr id="90" name="TextBox 89">
            <a:extLst>
              <a:ext uri="{FF2B5EF4-FFF2-40B4-BE49-F238E27FC236}">
                <a16:creationId xmlns:a16="http://schemas.microsoft.com/office/drawing/2014/main" xmlns="" id="{3C679323-01F0-ED40-BBF3-C613D8816C42}"/>
              </a:ext>
            </a:extLst>
          </p:cNvPr>
          <p:cNvSpPr txBox="1"/>
          <p:nvPr/>
        </p:nvSpPr>
        <p:spPr>
          <a:xfrm>
            <a:off x="138952" y="93479"/>
            <a:ext cx="5383544" cy="830997"/>
          </a:xfrm>
          <a:prstGeom prst="rect">
            <a:avLst/>
          </a:prstGeom>
          <a:noFill/>
        </p:spPr>
        <p:txBody>
          <a:bodyPr wrap="square" rtlCol="0">
            <a:spAutoFit/>
          </a:bodyPr>
          <a:lstStyle/>
          <a:p>
            <a:r>
              <a:rPr lang="en-US" sz="4800" b="1" dirty="0">
                <a:solidFill>
                  <a:srgbClr val="002060"/>
                </a:solidFill>
              </a:rPr>
              <a:t>Find the Fraction</a:t>
            </a:r>
          </a:p>
        </p:txBody>
      </p:sp>
    </p:spTree>
    <p:extLst>
      <p:ext uri="{BB962C8B-B14F-4D97-AF65-F5344CB8AC3E}">
        <p14:creationId xmlns:p14="http://schemas.microsoft.com/office/powerpoint/2010/main" val="1878695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FD295BD-662C-9F49-9901-8223CF95819E}"/>
              </a:ext>
            </a:extLst>
          </p:cNvPr>
          <p:cNvSpPr txBox="1"/>
          <p:nvPr/>
        </p:nvSpPr>
        <p:spPr>
          <a:xfrm>
            <a:off x="432487" y="262965"/>
            <a:ext cx="6606730" cy="923330"/>
          </a:xfrm>
          <a:prstGeom prst="rect">
            <a:avLst/>
          </a:prstGeom>
          <a:noFill/>
        </p:spPr>
        <p:txBody>
          <a:bodyPr wrap="square" rtlCol="0">
            <a:spAutoFit/>
          </a:bodyPr>
          <a:lstStyle/>
          <a:p>
            <a:r>
              <a:rPr lang="en-US" sz="5400" b="1" dirty="0">
                <a:solidFill>
                  <a:srgbClr val="002060"/>
                </a:solidFill>
              </a:rPr>
              <a:t>Multiply</a:t>
            </a:r>
          </a:p>
        </p:txBody>
      </p:sp>
      <p:graphicFrame>
        <p:nvGraphicFramePr>
          <p:cNvPr id="17" name="Table 16">
            <a:extLst>
              <a:ext uri="{FF2B5EF4-FFF2-40B4-BE49-F238E27FC236}">
                <a16:creationId xmlns:a16="http://schemas.microsoft.com/office/drawing/2014/main" xmlns="" id="{38773991-486E-3F44-85C6-0C3F8748FC64}"/>
              </a:ext>
            </a:extLst>
          </p:cNvPr>
          <p:cNvGraphicFramePr>
            <a:graphicFrameLocks noGrp="1"/>
          </p:cNvGraphicFramePr>
          <p:nvPr>
            <p:extLst>
              <p:ext uri="{D42A27DB-BD31-4B8C-83A1-F6EECF244321}">
                <p14:modId xmlns:p14="http://schemas.microsoft.com/office/powerpoint/2010/main" val="277218214"/>
              </p:ext>
            </p:extLst>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
        <p:nvSpPr>
          <p:cNvPr id="27" name="TextBox 26">
            <a:extLst>
              <a:ext uri="{FF2B5EF4-FFF2-40B4-BE49-F238E27FC236}">
                <a16:creationId xmlns:a16="http://schemas.microsoft.com/office/drawing/2014/main" xmlns="" id="{DE9F1F78-1185-974B-9B05-322DFF539D85}"/>
              </a:ext>
            </a:extLst>
          </p:cNvPr>
          <p:cNvSpPr txBox="1"/>
          <p:nvPr/>
        </p:nvSpPr>
        <p:spPr>
          <a:xfrm>
            <a:off x="432488" y="1367036"/>
            <a:ext cx="8675418" cy="3031599"/>
          </a:xfrm>
          <a:prstGeom prst="rect">
            <a:avLst/>
          </a:prstGeom>
          <a:noFill/>
        </p:spPr>
        <p:txBody>
          <a:bodyPr wrap="square" rtlCol="0">
            <a:spAutoFit/>
          </a:bodyPr>
          <a:lstStyle/>
          <a:p>
            <a:r>
              <a:rPr lang="en-US" sz="1900" dirty="0"/>
              <a:t>You and your child should each put a hand behind your back. Secretly extend between 1 and 5 fingers. Say “Ready, Steady, Go!” and both bring your hands out to the </a:t>
            </a:r>
            <a:r>
              <a:rPr lang="en-US" sz="1900" dirty="0" err="1"/>
              <a:t>centre</a:t>
            </a:r>
            <a:r>
              <a:rPr lang="en-US" sz="1900" dirty="0"/>
              <a:t>. </a:t>
            </a:r>
          </a:p>
          <a:p>
            <a:endParaRPr lang="en-US" sz="1900" strike="sngStrike" dirty="0"/>
          </a:p>
          <a:p>
            <a:r>
              <a:rPr lang="en-US" sz="1900" dirty="0"/>
              <a:t>Each of you must call out the product of the numbers displayed on each hand.</a:t>
            </a:r>
          </a:p>
          <a:p>
            <a:r>
              <a:rPr lang="en-US" sz="1900" dirty="0"/>
              <a:t>For example, if you show 3 fingers and your child shows 4, you must quickly call out ”TWELVE!”</a:t>
            </a:r>
          </a:p>
          <a:p>
            <a:endParaRPr lang="en-US" sz="1900" dirty="0"/>
          </a:p>
          <a:p>
            <a:r>
              <a:rPr lang="en-US" sz="1900" dirty="0"/>
              <a:t>The winner writes down one letter from the work ‘MULTIPLY’ in sequence. The first person to complete the word is the winner of the whole game.</a:t>
            </a:r>
            <a:endParaRPr lang="en-US" sz="4000" dirty="0"/>
          </a:p>
          <a:p>
            <a:endParaRPr lang="en-US" sz="2000" dirty="0"/>
          </a:p>
        </p:txBody>
      </p:sp>
      <p:pic>
        <p:nvPicPr>
          <p:cNvPr id="6146" name="Picture 2" descr="Image result for cartoon hands with extended fingers">
            <a:extLst>
              <a:ext uri="{FF2B5EF4-FFF2-40B4-BE49-F238E27FC236}">
                <a16:creationId xmlns:a16="http://schemas.microsoft.com/office/drawing/2014/main" xmlns="" id="{F063908E-AFFC-CC45-ACA7-CDB56C43A0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603"/>
          <a:stretch/>
        </p:blipFill>
        <p:spPr bwMode="auto">
          <a:xfrm>
            <a:off x="1112082" y="4428816"/>
            <a:ext cx="7621653" cy="1644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520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FD295BD-662C-9F49-9901-8223CF95819E}"/>
              </a:ext>
            </a:extLst>
          </p:cNvPr>
          <p:cNvSpPr txBox="1"/>
          <p:nvPr/>
        </p:nvSpPr>
        <p:spPr>
          <a:xfrm>
            <a:off x="432487" y="227518"/>
            <a:ext cx="4941036" cy="923330"/>
          </a:xfrm>
          <a:prstGeom prst="rect">
            <a:avLst/>
          </a:prstGeom>
          <a:noFill/>
        </p:spPr>
        <p:txBody>
          <a:bodyPr wrap="square" rtlCol="0">
            <a:spAutoFit/>
          </a:bodyPr>
          <a:lstStyle/>
          <a:p>
            <a:r>
              <a:rPr lang="en-US" sz="5400" b="1" dirty="0">
                <a:solidFill>
                  <a:srgbClr val="002060"/>
                </a:solidFill>
              </a:rPr>
              <a:t>DIY</a:t>
            </a:r>
          </a:p>
        </p:txBody>
      </p:sp>
      <p:graphicFrame>
        <p:nvGraphicFramePr>
          <p:cNvPr id="17" name="Table 16">
            <a:extLst>
              <a:ext uri="{FF2B5EF4-FFF2-40B4-BE49-F238E27FC236}">
                <a16:creationId xmlns:a16="http://schemas.microsoft.com/office/drawing/2014/main" xmlns="" id="{38773991-486E-3F44-85C6-0C3F8748FC64}"/>
              </a:ext>
            </a:extLst>
          </p:cNvPr>
          <p:cNvGraphicFramePr>
            <a:graphicFrameLocks noGrp="1"/>
          </p:cNvGraphicFramePr>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
        <p:nvSpPr>
          <p:cNvPr id="27" name="TextBox 26">
            <a:extLst>
              <a:ext uri="{FF2B5EF4-FFF2-40B4-BE49-F238E27FC236}">
                <a16:creationId xmlns:a16="http://schemas.microsoft.com/office/drawing/2014/main" xmlns="" id="{DE9F1F78-1185-974B-9B05-322DFF539D85}"/>
              </a:ext>
            </a:extLst>
          </p:cNvPr>
          <p:cNvSpPr txBox="1"/>
          <p:nvPr/>
        </p:nvSpPr>
        <p:spPr>
          <a:xfrm>
            <a:off x="432487" y="1367036"/>
            <a:ext cx="8980845" cy="954107"/>
          </a:xfrm>
          <a:prstGeom prst="rect">
            <a:avLst/>
          </a:prstGeom>
          <a:noFill/>
        </p:spPr>
        <p:txBody>
          <a:bodyPr wrap="square" rtlCol="0">
            <a:spAutoFit/>
          </a:bodyPr>
          <a:lstStyle/>
          <a:p>
            <a:r>
              <a:rPr lang="en-US" sz="3600" dirty="0"/>
              <a:t>		</a:t>
            </a:r>
            <a:endParaRPr lang="en-US" sz="2000" dirty="0"/>
          </a:p>
          <a:p>
            <a:endParaRPr lang="en-US" sz="2000" dirty="0"/>
          </a:p>
        </p:txBody>
      </p:sp>
      <p:sp>
        <p:nvSpPr>
          <p:cNvPr id="7" name="TextBox 6">
            <a:extLst>
              <a:ext uri="{FF2B5EF4-FFF2-40B4-BE49-F238E27FC236}">
                <a16:creationId xmlns:a16="http://schemas.microsoft.com/office/drawing/2014/main" xmlns="" id="{46CB507A-F5DE-4246-8FAA-86897E3749ED}"/>
              </a:ext>
            </a:extLst>
          </p:cNvPr>
          <p:cNvSpPr txBox="1"/>
          <p:nvPr/>
        </p:nvSpPr>
        <p:spPr>
          <a:xfrm>
            <a:off x="432487" y="1256159"/>
            <a:ext cx="8980845" cy="5693866"/>
          </a:xfrm>
          <a:prstGeom prst="rect">
            <a:avLst/>
          </a:prstGeom>
          <a:noFill/>
        </p:spPr>
        <p:txBody>
          <a:bodyPr wrap="square" rtlCol="0">
            <a:spAutoFit/>
          </a:bodyPr>
          <a:lstStyle/>
          <a:p>
            <a:r>
              <a:rPr lang="en-US" sz="2000" dirty="0"/>
              <a:t>It is important that children get regular, hands-on </a:t>
            </a:r>
            <a:r>
              <a:rPr lang="en-US" sz="2000" dirty="0" err="1"/>
              <a:t>practise</a:t>
            </a:r>
            <a:r>
              <a:rPr lang="en-US" sz="2000" dirty="0"/>
              <a:t> of measuring. This will help them to fully understand the units of measurement, and how they relate to one another.</a:t>
            </a:r>
          </a:p>
          <a:p>
            <a:endParaRPr lang="en-US" sz="1200" dirty="0"/>
          </a:p>
          <a:p>
            <a:r>
              <a:rPr lang="en-US" sz="2000" dirty="0"/>
              <a:t>Set your child a challenge to measure part of an object in the house using a tape measure. For example: the sofa, the dining table, their bedroom walls etc. This can be the height, width or length. To make it more difficult you may want them to measure all three dimensions</a:t>
            </a:r>
            <a:r>
              <a:rPr lang="en-US" sz="2000" dirty="0" smtClean="0"/>
              <a:t>!  Get them to label this on draft paper.</a:t>
            </a:r>
            <a:endParaRPr lang="en-US" sz="2000" dirty="0"/>
          </a:p>
          <a:p>
            <a:endParaRPr lang="en-US" sz="1200" dirty="0"/>
          </a:p>
          <a:p>
            <a:r>
              <a:rPr lang="en-US" sz="2000" dirty="0"/>
              <a:t>You can ask your child additional questions, such as:</a:t>
            </a:r>
          </a:p>
          <a:p>
            <a:pPr marL="285750" indent="-285750">
              <a:buFont typeface="Arial" panose="020B0604020202020204" pitchFamily="34" charset="0"/>
              <a:buChar char="•"/>
            </a:pPr>
            <a:r>
              <a:rPr lang="en-US" i="1" dirty="0"/>
              <a:t>“Which object was the tallest?”</a:t>
            </a:r>
          </a:p>
          <a:p>
            <a:pPr marL="285750" indent="-285750">
              <a:buFont typeface="Arial" panose="020B0604020202020204" pitchFamily="34" charset="0"/>
              <a:buChar char="•"/>
            </a:pPr>
            <a:r>
              <a:rPr lang="en-US" i="1" dirty="0"/>
              <a:t>“How much shorter/taller was one item compared to another?”</a:t>
            </a:r>
          </a:p>
          <a:p>
            <a:pPr marL="285750" indent="-285750">
              <a:buFont typeface="Arial" panose="020B0604020202020204" pitchFamily="34" charset="0"/>
              <a:buChar char="•"/>
            </a:pPr>
            <a:r>
              <a:rPr lang="en-US" i="1" dirty="0"/>
              <a:t>“How many of one object would fit into the height of another?”</a:t>
            </a:r>
          </a:p>
          <a:p>
            <a:pPr marL="285750" indent="-285750">
              <a:buFont typeface="Arial" panose="020B0604020202020204" pitchFamily="34" charset="0"/>
              <a:buChar char="•"/>
            </a:pPr>
            <a:r>
              <a:rPr lang="en-US" i="1" dirty="0"/>
              <a:t>“How many of one object would fit across the wall?”</a:t>
            </a:r>
          </a:p>
          <a:p>
            <a:endParaRPr lang="en-US" sz="1200" dirty="0"/>
          </a:p>
          <a:p>
            <a:r>
              <a:rPr lang="en-US" sz="2000" dirty="0"/>
              <a:t>As an extra challenge you could ask your child to convert their measurements to ‘</a:t>
            </a:r>
            <a:r>
              <a:rPr lang="en-US" sz="2000" i="1" dirty="0"/>
              <a:t>cm’</a:t>
            </a:r>
            <a:r>
              <a:rPr lang="en-US" sz="2000" dirty="0"/>
              <a:t> or ‘</a:t>
            </a:r>
            <a:r>
              <a:rPr lang="en-US" sz="2000" i="1" dirty="0"/>
              <a:t>m’</a:t>
            </a:r>
            <a:r>
              <a:rPr lang="en-US" sz="2000" dirty="0"/>
              <a:t>.</a:t>
            </a:r>
          </a:p>
          <a:p>
            <a:r>
              <a:rPr lang="en-US" sz="3600" dirty="0"/>
              <a:t>		</a:t>
            </a:r>
            <a:endParaRPr lang="en-US" sz="2000" dirty="0"/>
          </a:p>
          <a:p>
            <a:endParaRPr lang="en-US" sz="2000" dirty="0"/>
          </a:p>
        </p:txBody>
      </p:sp>
      <p:pic>
        <p:nvPicPr>
          <p:cNvPr id="14338" name="Picture 2" descr="Related image">
            <a:extLst>
              <a:ext uri="{FF2B5EF4-FFF2-40B4-BE49-F238E27FC236}">
                <a16:creationId xmlns:a16="http://schemas.microsoft.com/office/drawing/2014/main" xmlns="" id="{B17F1AA6-0613-3241-AEF3-BAECA67F3A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73" t="21021" r="6445" b="9211"/>
          <a:stretch/>
        </p:blipFill>
        <p:spPr bwMode="auto">
          <a:xfrm>
            <a:off x="7161502" y="3729789"/>
            <a:ext cx="1780966" cy="14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194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xmlns="" id="{38773991-486E-3F44-85C6-0C3F8748FC64}"/>
              </a:ext>
            </a:extLst>
          </p:cNvPr>
          <p:cNvGraphicFramePr>
            <a:graphicFrameLocks noGrp="1"/>
          </p:cNvGraphicFramePr>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
        <p:nvSpPr>
          <p:cNvPr id="27" name="TextBox 26">
            <a:extLst>
              <a:ext uri="{FF2B5EF4-FFF2-40B4-BE49-F238E27FC236}">
                <a16:creationId xmlns:a16="http://schemas.microsoft.com/office/drawing/2014/main" xmlns="" id="{DE9F1F78-1185-974B-9B05-322DFF539D85}"/>
              </a:ext>
            </a:extLst>
          </p:cNvPr>
          <p:cNvSpPr txBox="1"/>
          <p:nvPr/>
        </p:nvSpPr>
        <p:spPr>
          <a:xfrm>
            <a:off x="432487" y="1367036"/>
            <a:ext cx="8980845" cy="954107"/>
          </a:xfrm>
          <a:prstGeom prst="rect">
            <a:avLst/>
          </a:prstGeom>
          <a:noFill/>
        </p:spPr>
        <p:txBody>
          <a:bodyPr wrap="square" rtlCol="0">
            <a:spAutoFit/>
          </a:bodyPr>
          <a:lstStyle/>
          <a:p>
            <a:r>
              <a:rPr lang="en-US" sz="3600" dirty="0"/>
              <a:t>		</a:t>
            </a:r>
            <a:endParaRPr lang="en-US" sz="2000" dirty="0"/>
          </a:p>
          <a:p>
            <a:endParaRPr lang="en-US" sz="2000" dirty="0"/>
          </a:p>
        </p:txBody>
      </p:sp>
      <p:pic>
        <p:nvPicPr>
          <p:cNvPr id="15364" name="Picture 4" descr="Image result for ttrockstars logo">
            <a:extLst>
              <a:ext uri="{FF2B5EF4-FFF2-40B4-BE49-F238E27FC236}">
                <a16:creationId xmlns:a16="http://schemas.microsoft.com/office/drawing/2014/main" xmlns="" id="{6D208945-CE1B-494D-954E-E52571DD4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36" y="358593"/>
            <a:ext cx="4285673" cy="1962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E9E99E63-405D-5C4E-BF94-46C955FAF937}"/>
              </a:ext>
            </a:extLst>
          </p:cNvPr>
          <p:cNvSpPr/>
          <p:nvPr/>
        </p:nvSpPr>
        <p:spPr>
          <a:xfrm>
            <a:off x="432487" y="2821754"/>
            <a:ext cx="8557361" cy="2862322"/>
          </a:xfrm>
          <a:prstGeom prst="rect">
            <a:avLst/>
          </a:prstGeom>
        </p:spPr>
        <p:txBody>
          <a:bodyPr wrap="square">
            <a:spAutoFit/>
          </a:bodyPr>
          <a:lstStyle/>
          <a:p>
            <a:r>
              <a:rPr lang="en-US" sz="2000" dirty="0">
                <a:solidFill>
                  <a:srgbClr val="000000"/>
                </a:solidFill>
                <a:ea typeface="Cambria" panose="02040503050406030204" pitchFamily="18" charset="0"/>
                <a:cs typeface="Arial" panose="020B0604020202020204" pitchFamily="34" charset="0"/>
              </a:rPr>
              <a:t>When it comes to times tables, speed and accuracy are important – the more facts your child remembers, the easier it is for them to do harder calculations.</a:t>
            </a:r>
          </a:p>
          <a:p>
            <a:endParaRPr lang="en-US" sz="2000" dirty="0">
              <a:solidFill>
                <a:srgbClr val="000000"/>
              </a:solidFill>
              <a:effectLst/>
              <a:cs typeface="Arial" panose="020B0604020202020204" pitchFamily="34" charset="0"/>
            </a:endParaRPr>
          </a:p>
          <a:p>
            <a:r>
              <a:rPr lang="en-US" sz="2000" dirty="0">
                <a:solidFill>
                  <a:srgbClr val="000000"/>
                </a:solidFill>
                <a:cs typeface="Arial" panose="020B0604020202020204" pitchFamily="34" charset="0"/>
              </a:rPr>
              <a:t>Using your child’s login details provided by the class teacher, support your child to </a:t>
            </a:r>
            <a:r>
              <a:rPr lang="en-US" sz="2000" dirty="0" err="1">
                <a:solidFill>
                  <a:srgbClr val="000000"/>
                </a:solidFill>
                <a:cs typeface="Arial" panose="020B0604020202020204" pitchFamily="34" charset="0"/>
              </a:rPr>
              <a:t>practise</a:t>
            </a:r>
            <a:r>
              <a:rPr lang="en-US" sz="2000" dirty="0">
                <a:solidFill>
                  <a:srgbClr val="000000"/>
                </a:solidFill>
                <a:cs typeface="Arial" panose="020B0604020202020204" pitchFamily="34" charset="0"/>
              </a:rPr>
              <a:t> their times tables online or using the app.</a:t>
            </a:r>
            <a:r>
              <a:rPr lang="en-GB" sz="2000" dirty="0">
                <a:effectLst/>
                <a:cs typeface="Arial" panose="020B0604020202020204" pitchFamily="34" charset="0"/>
              </a:rPr>
              <a:t> </a:t>
            </a:r>
          </a:p>
          <a:p>
            <a:endParaRPr lang="en-GB" sz="2000" dirty="0">
              <a:cs typeface="Arial" panose="020B0604020202020204" pitchFamily="34" charset="0"/>
            </a:endParaRPr>
          </a:p>
          <a:p>
            <a:r>
              <a:rPr lang="en-GB" sz="2000" dirty="0">
                <a:cs typeface="Arial" panose="020B0604020202020204" pitchFamily="34" charset="0"/>
              </a:rPr>
              <a:t>In Y</a:t>
            </a:r>
            <a:r>
              <a:rPr lang="en-GB" sz="2000" dirty="0" smtClean="0">
                <a:cs typeface="Arial" panose="020B0604020202020204" pitchFamily="34" charset="0"/>
              </a:rPr>
              <a:t>ear </a:t>
            </a:r>
            <a:r>
              <a:rPr lang="en-GB" sz="2000" dirty="0">
                <a:cs typeface="Arial" panose="020B0604020202020204" pitchFamily="34" charset="0"/>
              </a:rPr>
              <a:t>3, your child can play on the single player game ‘Garage’, and the multiplayer game ‘Arena’, in which they can play against rock stars from their class.</a:t>
            </a:r>
            <a:endParaRPr lang="en-US" sz="2000" dirty="0">
              <a:cs typeface="Arial" panose="020B0604020202020204" pitchFamily="34" charset="0"/>
            </a:endParaRPr>
          </a:p>
        </p:txBody>
      </p:sp>
    </p:spTree>
    <p:extLst>
      <p:ext uri="{BB962C8B-B14F-4D97-AF65-F5344CB8AC3E}">
        <p14:creationId xmlns:p14="http://schemas.microsoft.com/office/powerpoint/2010/main" val="197628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B5A52F-113F-054D-8CEA-CC1E3E1E1B6B}"/>
              </a:ext>
            </a:extLst>
          </p:cNvPr>
          <p:cNvSpPr>
            <a:spLocks noGrp="1"/>
          </p:cNvSpPr>
          <p:nvPr>
            <p:ph idx="1"/>
          </p:nvPr>
        </p:nvSpPr>
        <p:spPr>
          <a:xfrm>
            <a:off x="274320" y="173892"/>
            <a:ext cx="11191240" cy="6251331"/>
          </a:xfrm>
        </p:spPr>
        <p:txBody>
          <a:bodyPr>
            <a:normAutofit/>
          </a:bodyPr>
          <a:lstStyle/>
          <a:p>
            <a:pPr marL="0" indent="0" algn="just">
              <a:buNone/>
            </a:pPr>
            <a:r>
              <a:rPr lang="en-US" dirty="0"/>
              <a:t>This homework book provides opportunities for you to support and enjoy mathematics with your child through playing various fun </a:t>
            </a:r>
            <a:r>
              <a:rPr lang="en-US" dirty="0" smtClean="0"/>
              <a:t>activities at </a:t>
            </a:r>
            <a:r>
              <a:rPr lang="en-US" dirty="0"/>
              <a:t>home. </a:t>
            </a:r>
            <a:r>
              <a:rPr lang="en-US" dirty="0" smtClean="0"/>
              <a:t>  All the games are focused at your child’s stage of development. </a:t>
            </a:r>
          </a:p>
          <a:p>
            <a:pPr marL="0" indent="0" algn="just">
              <a:buNone/>
            </a:pPr>
            <a:endParaRPr lang="en-US" sz="1400" dirty="0" smtClean="0"/>
          </a:p>
          <a:p>
            <a:pPr marL="0" indent="0" algn="just">
              <a:buNone/>
            </a:pPr>
            <a:endParaRPr lang="en-US" sz="1400" dirty="0"/>
          </a:p>
          <a:p>
            <a:pPr marL="0" indent="0" algn="just">
              <a:buNone/>
            </a:pPr>
            <a:r>
              <a:rPr lang="en-US" dirty="0" smtClean="0"/>
              <a:t>The aim of all the activities is to </a:t>
            </a:r>
            <a:r>
              <a:rPr lang="en-US" dirty="0" smtClean="0"/>
              <a:t>develop </a:t>
            </a:r>
            <a:r>
              <a:rPr lang="en-US" dirty="0" smtClean="0"/>
              <a:t>mathematical confidence and fluency through </a:t>
            </a:r>
            <a:r>
              <a:rPr lang="en-GB" dirty="0" smtClean="0"/>
              <a:t>practise</a:t>
            </a:r>
            <a:r>
              <a:rPr lang="en-US" dirty="0" smtClean="0"/>
              <a:t> and repetition.</a:t>
            </a:r>
          </a:p>
          <a:p>
            <a:pPr marL="0" indent="0" algn="just">
              <a:buNone/>
            </a:pPr>
            <a:endParaRPr lang="en-US" sz="1300" dirty="0" smtClean="0"/>
          </a:p>
          <a:p>
            <a:pPr marL="0" indent="0" algn="just">
              <a:buNone/>
            </a:pPr>
            <a:endParaRPr lang="en-US" sz="1300" dirty="0" smtClean="0"/>
          </a:p>
          <a:p>
            <a:pPr marL="0" indent="0" algn="just">
              <a:buNone/>
            </a:pPr>
            <a:r>
              <a:rPr lang="en-US" dirty="0" smtClean="0"/>
              <a:t>Your </a:t>
            </a:r>
            <a:r>
              <a:rPr lang="en-US" dirty="0"/>
              <a:t>child’s class teacher may advise particular games for your child to </a:t>
            </a:r>
            <a:r>
              <a:rPr lang="en-GB" dirty="0" smtClean="0"/>
              <a:t>practise</a:t>
            </a:r>
            <a:r>
              <a:rPr lang="en-US" dirty="0" smtClean="0"/>
              <a:t>, </a:t>
            </a:r>
            <a:r>
              <a:rPr lang="en-US" dirty="0"/>
              <a:t>or they may let the choice be yours.</a:t>
            </a:r>
          </a:p>
          <a:p>
            <a:pPr marL="0" indent="0" algn="just">
              <a:buNone/>
            </a:pPr>
            <a:endParaRPr lang="en-US" sz="1300" dirty="0"/>
          </a:p>
          <a:p>
            <a:pPr marL="0" indent="0">
              <a:buNone/>
            </a:pPr>
            <a:endParaRPr lang="en-US" sz="1300" dirty="0"/>
          </a:p>
          <a:p>
            <a:pPr marL="0" indent="0">
              <a:buNone/>
            </a:pPr>
            <a:r>
              <a:rPr lang="en-US" dirty="0"/>
              <a:t>Thank you for your support </a:t>
            </a:r>
            <a:r>
              <a:rPr lang="en-US" dirty="0" smtClean="0">
                <a:sym typeface="Wingdings" pitchFamily="2" charset="2"/>
              </a:rPr>
              <a:t>.</a:t>
            </a:r>
            <a:endParaRPr lang="en-US" dirty="0"/>
          </a:p>
        </p:txBody>
      </p:sp>
    </p:spTree>
    <p:extLst>
      <p:ext uri="{BB962C8B-B14F-4D97-AF65-F5344CB8AC3E}">
        <p14:creationId xmlns:p14="http://schemas.microsoft.com/office/powerpoint/2010/main" val="4144775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B4DD60-97BF-ED40-8B60-3FEDBC927C0A}"/>
              </a:ext>
            </a:extLst>
          </p:cNvPr>
          <p:cNvSpPr>
            <a:spLocks noGrp="1"/>
          </p:cNvSpPr>
          <p:nvPr>
            <p:ph type="title"/>
          </p:nvPr>
        </p:nvSpPr>
        <p:spPr>
          <a:xfrm>
            <a:off x="838200" y="500062"/>
            <a:ext cx="10515600" cy="1325563"/>
          </a:xfrm>
        </p:spPr>
        <p:txBody>
          <a:bodyPr/>
          <a:lstStyle/>
          <a:p>
            <a:r>
              <a:rPr lang="en-US" b="1" dirty="0">
                <a:solidFill>
                  <a:schemeClr val="accent1">
                    <a:lumMod val="50000"/>
                  </a:schemeClr>
                </a:solidFill>
              </a:rPr>
              <a:t>For the following activities, you will need:</a:t>
            </a:r>
          </a:p>
        </p:txBody>
      </p:sp>
      <p:sp>
        <p:nvSpPr>
          <p:cNvPr id="3" name="Content Placeholder 2">
            <a:extLst>
              <a:ext uri="{FF2B5EF4-FFF2-40B4-BE49-F238E27FC236}">
                <a16:creationId xmlns:a16="http://schemas.microsoft.com/office/drawing/2014/main" xmlns="" id="{1DE35736-421E-064B-BFF0-AD3DCB468F77}"/>
              </a:ext>
            </a:extLst>
          </p:cNvPr>
          <p:cNvSpPr>
            <a:spLocks noGrp="1"/>
          </p:cNvSpPr>
          <p:nvPr>
            <p:ph idx="1"/>
          </p:nvPr>
        </p:nvSpPr>
        <p:spPr>
          <a:xfrm>
            <a:off x="838200" y="2102216"/>
            <a:ext cx="10515600" cy="4351338"/>
          </a:xfrm>
        </p:spPr>
        <p:txBody>
          <a:bodyPr/>
          <a:lstStyle/>
          <a:p>
            <a:r>
              <a:rPr lang="en-US" dirty="0"/>
              <a:t>A pencil and paper</a:t>
            </a:r>
          </a:p>
          <a:p>
            <a:r>
              <a:rPr lang="en-US" dirty="0"/>
              <a:t>Paperclips</a:t>
            </a:r>
          </a:p>
          <a:p>
            <a:r>
              <a:rPr lang="en-US" dirty="0"/>
              <a:t>Counters (they can be made from paper)</a:t>
            </a:r>
          </a:p>
          <a:p>
            <a:r>
              <a:rPr lang="en-US" dirty="0"/>
              <a:t>Playing cards</a:t>
            </a:r>
          </a:p>
          <a:p>
            <a:r>
              <a:rPr lang="en-US" dirty="0"/>
              <a:t>Coins</a:t>
            </a:r>
          </a:p>
          <a:p>
            <a:r>
              <a:rPr lang="en-US" dirty="0"/>
              <a:t>A tape measure</a:t>
            </a:r>
          </a:p>
          <a:p>
            <a:endParaRPr lang="en-US" dirty="0"/>
          </a:p>
        </p:txBody>
      </p:sp>
      <p:pic>
        <p:nvPicPr>
          <p:cNvPr id="4" name="Picture 2" descr="Image result for maths practise qu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2275" y="1825625"/>
            <a:ext cx="3501908" cy="4021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406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FD295BD-662C-9F49-9901-8223CF95819E}"/>
              </a:ext>
            </a:extLst>
          </p:cNvPr>
          <p:cNvSpPr txBox="1"/>
          <p:nvPr/>
        </p:nvSpPr>
        <p:spPr>
          <a:xfrm>
            <a:off x="241486" y="75092"/>
            <a:ext cx="5794823" cy="923330"/>
          </a:xfrm>
          <a:prstGeom prst="rect">
            <a:avLst/>
          </a:prstGeom>
          <a:noFill/>
        </p:spPr>
        <p:txBody>
          <a:bodyPr wrap="square" rtlCol="0">
            <a:spAutoFit/>
          </a:bodyPr>
          <a:lstStyle/>
          <a:p>
            <a:r>
              <a:rPr lang="en-US" sz="5400" b="1" dirty="0">
                <a:solidFill>
                  <a:srgbClr val="002060"/>
                </a:solidFill>
              </a:rPr>
              <a:t>Counting On</a:t>
            </a:r>
          </a:p>
        </p:txBody>
      </p:sp>
      <p:sp>
        <p:nvSpPr>
          <p:cNvPr id="2" name="TextBox 1">
            <a:extLst>
              <a:ext uri="{FF2B5EF4-FFF2-40B4-BE49-F238E27FC236}">
                <a16:creationId xmlns:a16="http://schemas.microsoft.com/office/drawing/2014/main" xmlns="" id="{D9DE6810-56FA-F140-A00D-56E1EC280608}"/>
              </a:ext>
            </a:extLst>
          </p:cNvPr>
          <p:cNvSpPr txBox="1"/>
          <p:nvPr/>
        </p:nvSpPr>
        <p:spPr>
          <a:xfrm>
            <a:off x="125153" y="873380"/>
            <a:ext cx="8990437" cy="3431709"/>
          </a:xfrm>
          <a:prstGeom prst="rect">
            <a:avLst/>
          </a:prstGeom>
          <a:noFill/>
        </p:spPr>
        <p:txBody>
          <a:bodyPr wrap="square" rtlCol="0">
            <a:spAutoFit/>
          </a:bodyPr>
          <a:lstStyle/>
          <a:p>
            <a:r>
              <a:rPr lang="en-US" dirty="0">
                <a:solidFill>
                  <a:prstClr val="black"/>
                </a:solidFill>
              </a:rPr>
              <a:t>This is an extension from the activity in </a:t>
            </a:r>
            <a:r>
              <a:rPr lang="en-US" dirty="0" smtClean="0">
                <a:solidFill>
                  <a:prstClr val="black"/>
                </a:solidFill>
              </a:rPr>
              <a:t>books one and two.  </a:t>
            </a:r>
            <a:r>
              <a:rPr lang="en-US" dirty="0" smtClean="0"/>
              <a:t>The aim </a:t>
            </a:r>
            <a:r>
              <a:rPr lang="en-US" dirty="0"/>
              <a:t>is to be </a:t>
            </a:r>
            <a:r>
              <a:rPr lang="en-US" dirty="0" smtClean="0"/>
              <a:t>apply what they know about numbers up to 100 and develop fluency and confidence up to 1000.  </a:t>
            </a:r>
          </a:p>
          <a:p>
            <a:endParaRPr lang="en-US" sz="1200" dirty="0"/>
          </a:p>
          <a:p>
            <a:r>
              <a:rPr lang="en-US" sz="1900" dirty="0" smtClean="0"/>
              <a:t>In Year 3, children should be confident counting forwards and backwards up to 1000 in steps 1 to 10, 100s and 50s.</a:t>
            </a:r>
          </a:p>
          <a:p>
            <a:endParaRPr lang="en-US" sz="1200" dirty="0"/>
          </a:p>
          <a:p>
            <a:r>
              <a:rPr lang="en-US" sz="1900" dirty="0" smtClean="0"/>
              <a:t>This </a:t>
            </a:r>
            <a:r>
              <a:rPr lang="en-US" sz="1900" dirty="0"/>
              <a:t>is a game that requires no equipment and can be played in pairs.</a:t>
            </a:r>
          </a:p>
          <a:p>
            <a:endParaRPr lang="en-US" sz="1200" dirty="0"/>
          </a:p>
          <a:p>
            <a:r>
              <a:rPr lang="en-US" sz="1900" dirty="0"/>
              <a:t>One person chooses a number from the first column (jump size), and the other chooses a number from the second column (the starting number</a:t>
            </a:r>
            <a:r>
              <a:rPr lang="en-US" sz="1900" dirty="0" smtClean="0"/>
              <a:t>).  Should be confident starting at a range of numbers.  </a:t>
            </a:r>
            <a:endParaRPr lang="en-US" sz="1900" dirty="0"/>
          </a:p>
          <a:p>
            <a:endParaRPr lang="en-US" sz="1200" dirty="0"/>
          </a:p>
          <a:p>
            <a:r>
              <a:rPr lang="en-US" sz="1900" dirty="0"/>
              <a:t>You must take it in turns to say the next number in the sequence.</a:t>
            </a:r>
          </a:p>
        </p:txBody>
      </p:sp>
      <p:graphicFrame>
        <p:nvGraphicFramePr>
          <p:cNvPr id="3" name="Table 2">
            <a:extLst>
              <a:ext uri="{FF2B5EF4-FFF2-40B4-BE49-F238E27FC236}">
                <a16:creationId xmlns:a16="http://schemas.microsoft.com/office/drawing/2014/main" xmlns="" id="{0676FF6F-27C0-E042-9085-E1161A69AA28}"/>
              </a:ext>
            </a:extLst>
          </p:cNvPr>
          <p:cNvGraphicFramePr>
            <a:graphicFrameLocks noGrp="1"/>
          </p:cNvGraphicFramePr>
          <p:nvPr>
            <p:extLst>
              <p:ext uri="{D42A27DB-BD31-4B8C-83A1-F6EECF244321}">
                <p14:modId xmlns:p14="http://schemas.microsoft.com/office/powerpoint/2010/main" val="2271205513"/>
              </p:ext>
            </p:extLst>
          </p:nvPr>
        </p:nvGraphicFramePr>
        <p:xfrm>
          <a:off x="6822793" y="3649777"/>
          <a:ext cx="1995055" cy="2892216"/>
        </p:xfrm>
        <a:graphic>
          <a:graphicData uri="http://schemas.openxmlformats.org/drawingml/2006/table">
            <a:tbl>
              <a:tblPr firstRow="1" bandRow="1">
                <a:tableStyleId>{5C22544A-7EE6-4342-B048-85BDC9FD1C3A}</a:tableStyleId>
              </a:tblPr>
              <a:tblGrid>
                <a:gridCol w="988213">
                  <a:extLst>
                    <a:ext uri="{9D8B030D-6E8A-4147-A177-3AD203B41FA5}">
                      <a16:colId xmlns:a16="http://schemas.microsoft.com/office/drawing/2014/main" xmlns="" val="1544208749"/>
                    </a:ext>
                  </a:extLst>
                </a:gridCol>
                <a:gridCol w="1006842">
                  <a:extLst>
                    <a:ext uri="{9D8B030D-6E8A-4147-A177-3AD203B41FA5}">
                      <a16:colId xmlns:a16="http://schemas.microsoft.com/office/drawing/2014/main" xmlns="" val="2770204622"/>
                    </a:ext>
                  </a:extLst>
                </a:gridCol>
              </a:tblGrid>
              <a:tr h="375356">
                <a:tc>
                  <a:txBody>
                    <a:bodyPr/>
                    <a:lstStyle/>
                    <a:p>
                      <a:pPr algn="ctr"/>
                      <a:r>
                        <a:rPr lang="en-US" dirty="0">
                          <a:solidFill>
                            <a:schemeClr val="tx1"/>
                          </a:solidFill>
                        </a:rPr>
                        <a:t>Jump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Starting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47065884"/>
                  </a:ext>
                </a:extLst>
              </a:tr>
              <a:tr h="375356">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62740171"/>
                  </a:ext>
                </a:extLst>
              </a:tr>
              <a:tr h="375356">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50176247"/>
                  </a:ext>
                </a:extLst>
              </a:tr>
              <a:tr h="375356">
                <a:tc>
                  <a:txBody>
                    <a:bodyPr/>
                    <a:lstStyle/>
                    <a:p>
                      <a:pPr algn="ctr"/>
                      <a:r>
                        <a:rPr lang="en-US" dirty="0">
                          <a:solidFill>
                            <a:schemeClr val="tx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46803919"/>
                  </a:ext>
                </a:extLst>
              </a:tr>
              <a:tr h="375356">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28514547"/>
                  </a:ext>
                </a:extLst>
              </a:tr>
              <a:tr h="375356">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38030111"/>
                  </a:ext>
                </a:extLst>
              </a:tr>
              <a:tr h="375356">
                <a:tc>
                  <a:txBody>
                    <a:bodyPr/>
                    <a:lstStyle/>
                    <a:p>
                      <a:pPr algn="ctr"/>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16857033"/>
                  </a:ext>
                </a:extLst>
              </a:tr>
            </a:tbl>
          </a:graphicData>
        </a:graphic>
      </p:graphicFrame>
      <p:graphicFrame>
        <p:nvGraphicFramePr>
          <p:cNvPr id="8" name="Table 7">
            <a:extLst>
              <a:ext uri="{FF2B5EF4-FFF2-40B4-BE49-F238E27FC236}">
                <a16:creationId xmlns:a16="http://schemas.microsoft.com/office/drawing/2014/main" xmlns="" id="{F095CFE0-F5AC-8948-90FD-0CC1D6768B4B}"/>
              </a:ext>
            </a:extLst>
          </p:cNvPr>
          <p:cNvGraphicFramePr>
            <a:graphicFrameLocks noGrp="1"/>
          </p:cNvGraphicFramePr>
          <p:nvPr>
            <p:extLst>
              <p:ext uri="{D42A27DB-BD31-4B8C-83A1-F6EECF244321}">
                <p14:modId xmlns:p14="http://schemas.microsoft.com/office/powerpoint/2010/main" val="1245282251"/>
              </p:ext>
            </p:extLst>
          </p:nvPr>
        </p:nvGraphicFramePr>
        <p:xfrm>
          <a:off x="9413332" y="633554"/>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
        <p:nvSpPr>
          <p:cNvPr id="4" name="Rectangle 3">
            <a:extLst>
              <a:ext uri="{FF2B5EF4-FFF2-40B4-BE49-F238E27FC236}">
                <a16:creationId xmlns:a16="http://schemas.microsoft.com/office/drawing/2014/main" xmlns="" id="{0DE2B669-C788-5243-9100-C0C071FD5B4E}"/>
              </a:ext>
            </a:extLst>
          </p:cNvPr>
          <p:cNvSpPr/>
          <p:nvPr/>
        </p:nvSpPr>
        <p:spPr>
          <a:xfrm>
            <a:off x="146831" y="4180046"/>
            <a:ext cx="6399898" cy="2323713"/>
          </a:xfrm>
          <a:prstGeom prst="rect">
            <a:avLst/>
          </a:prstGeom>
        </p:spPr>
        <p:txBody>
          <a:bodyPr wrap="square">
            <a:spAutoFit/>
          </a:bodyPr>
          <a:lstStyle/>
          <a:p>
            <a:r>
              <a:rPr lang="en-US" sz="1900" dirty="0" smtClean="0"/>
              <a:t>For </a:t>
            </a:r>
            <a:r>
              <a:rPr lang="en-US" sz="1900" dirty="0"/>
              <a:t>example, if you chose to start with jumps of 100, and your child decided to start at </a:t>
            </a:r>
            <a:r>
              <a:rPr lang="en-US" sz="1900" dirty="0" smtClean="0"/>
              <a:t>28, </a:t>
            </a:r>
            <a:r>
              <a:rPr lang="en-US" sz="1900" dirty="0"/>
              <a:t>the conversation would go:</a:t>
            </a:r>
          </a:p>
          <a:p>
            <a:r>
              <a:rPr lang="en-US" sz="1900" dirty="0" smtClean="0"/>
              <a:t>Child</a:t>
            </a:r>
            <a:r>
              <a:rPr lang="en-US" sz="1900" dirty="0"/>
              <a:t>: </a:t>
            </a:r>
            <a:r>
              <a:rPr lang="en-US" sz="1900" dirty="0" smtClean="0"/>
              <a:t>”28”</a:t>
            </a:r>
            <a:endParaRPr lang="en-US" sz="1900" dirty="0"/>
          </a:p>
          <a:p>
            <a:r>
              <a:rPr lang="en-US" sz="1900" dirty="0"/>
              <a:t>You: “</a:t>
            </a:r>
            <a:r>
              <a:rPr lang="en-US" sz="1900" dirty="0" smtClean="0"/>
              <a:t>128”</a:t>
            </a:r>
            <a:endParaRPr lang="en-US" sz="1900" dirty="0"/>
          </a:p>
          <a:p>
            <a:r>
              <a:rPr lang="en-US" sz="1900" dirty="0"/>
              <a:t>Child: “</a:t>
            </a:r>
            <a:r>
              <a:rPr lang="en-US" sz="1900" dirty="0" smtClean="0"/>
              <a:t>228” </a:t>
            </a:r>
            <a:r>
              <a:rPr lang="en-US" sz="1900" dirty="0"/>
              <a:t>etc.</a:t>
            </a:r>
          </a:p>
          <a:p>
            <a:endParaRPr lang="en-US" sz="1200" dirty="0"/>
          </a:p>
          <a:p>
            <a:r>
              <a:rPr lang="en-US" sz="1900" dirty="0"/>
              <a:t>Set a limit to reach, or stop whenever you feel that</a:t>
            </a:r>
          </a:p>
          <a:p>
            <a:r>
              <a:rPr lang="en-US" sz="1900" dirty="0"/>
              <a:t>your child is struggling. You can swap your roles over.</a:t>
            </a:r>
          </a:p>
        </p:txBody>
      </p:sp>
    </p:spTree>
    <p:extLst>
      <p:ext uri="{BB962C8B-B14F-4D97-AF65-F5344CB8AC3E}">
        <p14:creationId xmlns:p14="http://schemas.microsoft.com/office/powerpoint/2010/main" val="262222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FD295BD-662C-9F49-9901-8223CF95819E}"/>
              </a:ext>
            </a:extLst>
          </p:cNvPr>
          <p:cNvSpPr txBox="1"/>
          <p:nvPr/>
        </p:nvSpPr>
        <p:spPr>
          <a:xfrm>
            <a:off x="335771" y="90604"/>
            <a:ext cx="5794823" cy="923330"/>
          </a:xfrm>
          <a:prstGeom prst="rect">
            <a:avLst/>
          </a:prstGeom>
          <a:noFill/>
        </p:spPr>
        <p:txBody>
          <a:bodyPr wrap="square" rtlCol="0">
            <a:spAutoFit/>
          </a:bodyPr>
          <a:lstStyle/>
          <a:p>
            <a:r>
              <a:rPr lang="en-US" sz="5400" b="1" dirty="0">
                <a:solidFill>
                  <a:srgbClr val="002060"/>
                </a:solidFill>
              </a:rPr>
              <a:t>Counting Back</a:t>
            </a:r>
          </a:p>
        </p:txBody>
      </p:sp>
      <p:sp>
        <p:nvSpPr>
          <p:cNvPr id="2" name="TextBox 1">
            <a:extLst>
              <a:ext uri="{FF2B5EF4-FFF2-40B4-BE49-F238E27FC236}">
                <a16:creationId xmlns:a16="http://schemas.microsoft.com/office/drawing/2014/main" xmlns="" id="{D9DE6810-56FA-F140-A00D-56E1EC280608}"/>
              </a:ext>
            </a:extLst>
          </p:cNvPr>
          <p:cNvSpPr txBox="1"/>
          <p:nvPr/>
        </p:nvSpPr>
        <p:spPr>
          <a:xfrm>
            <a:off x="335771" y="911417"/>
            <a:ext cx="8844518" cy="2862322"/>
          </a:xfrm>
          <a:prstGeom prst="rect">
            <a:avLst/>
          </a:prstGeom>
          <a:noFill/>
        </p:spPr>
        <p:txBody>
          <a:bodyPr wrap="square" rtlCol="0">
            <a:spAutoFit/>
          </a:bodyPr>
          <a:lstStyle/>
          <a:p>
            <a:r>
              <a:rPr lang="en-US" dirty="0">
                <a:solidFill>
                  <a:prstClr val="black"/>
                </a:solidFill>
              </a:rPr>
              <a:t>This is an extension from the activity in books one and two.  </a:t>
            </a:r>
            <a:r>
              <a:rPr lang="en-US" dirty="0" smtClean="0"/>
              <a:t>The aim </a:t>
            </a:r>
            <a:r>
              <a:rPr lang="en-US" dirty="0"/>
              <a:t>is to be apply what they know about numbers up to 100 and develop fluency and confidence up to 1000.  </a:t>
            </a:r>
          </a:p>
          <a:p>
            <a:endParaRPr lang="en-US" sz="1200" dirty="0"/>
          </a:p>
          <a:p>
            <a:r>
              <a:rPr lang="en-US" dirty="0" smtClean="0"/>
              <a:t>In Year 3, children </a:t>
            </a:r>
            <a:r>
              <a:rPr lang="en-US" dirty="0"/>
              <a:t>should be confident counting forwards and backwards up to 1000 in steps 1 to 10, 100s and 50s</a:t>
            </a:r>
            <a:r>
              <a:rPr lang="en-US" dirty="0" smtClean="0"/>
              <a:t>.</a:t>
            </a:r>
          </a:p>
          <a:p>
            <a:endParaRPr lang="en-US" sz="1200" dirty="0"/>
          </a:p>
          <a:p>
            <a:r>
              <a:rPr lang="en-US" dirty="0" smtClean="0"/>
              <a:t>It </a:t>
            </a:r>
            <a:r>
              <a:rPr lang="en-US" dirty="0"/>
              <a:t>is very important that children learn to count backwards as well as forwards. As in the previous activity ‘Counting On’, one person chooses a number from the first column (jump size), and the other chooses a number from the second column (the starting number). You must take it in turns to say the next number in the sequence when counting backwards.</a:t>
            </a:r>
          </a:p>
          <a:p>
            <a:endParaRPr lang="en-US" sz="1200" dirty="0"/>
          </a:p>
        </p:txBody>
      </p:sp>
      <p:graphicFrame>
        <p:nvGraphicFramePr>
          <p:cNvPr id="3" name="Table 2">
            <a:extLst>
              <a:ext uri="{FF2B5EF4-FFF2-40B4-BE49-F238E27FC236}">
                <a16:creationId xmlns:a16="http://schemas.microsoft.com/office/drawing/2014/main" xmlns="" id="{0676FF6F-27C0-E042-9085-E1161A69AA28}"/>
              </a:ext>
            </a:extLst>
          </p:cNvPr>
          <p:cNvGraphicFramePr>
            <a:graphicFrameLocks noGrp="1"/>
          </p:cNvGraphicFramePr>
          <p:nvPr>
            <p:extLst>
              <p:ext uri="{D42A27DB-BD31-4B8C-83A1-F6EECF244321}">
                <p14:modId xmlns:p14="http://schemas.microsoft.com/office/powerpoint/2010/main" val="2506728001"/>
              </p:ext>
            </p:extLst>
          </p:nvPr>
        </p:nvGraphicFramePr>
        <p:xfrm>
          <a:off x="7331059" y="3649777"/>
          <a:ext cx="1995055" cy="2892216"/>
        </p:xfrm>
        <a:graphic>
          <a:graphicData uri="http://schemas.openxmlformats.org/drawingml/2006/table">
            <a:tbl>
              <a:tblPr firstRow="1" bandRow="1">
                <a:tableStyleId>{5C22544A-7EE6-4342-B048-85BDC9FD1C3A}</a:tableStyleId>
              </a:tblPr>
              <a:tblGrid>
                <a:gridCol w="988213">
                  <a:extLst>
                    <a:ext uri="{9D8B030D-6E8A-4147-A177-3AD203B41FA5}">
                      <a16:colId xmlns:a16="http://schemas.microsoft.com/office/drawing/2014/main" xmlns="" val="1544208749"/>
                    </a:ext>
                  </a:extLst>
                </a:gridCol>
                <a:gridCol w="1006842">
                  <a:extLst>
                    <a:ext uri="{9D8B030D-6E8A-4147-A177-3AD203B41FA5}">
                      <a16:colId xmlns:a16="http://schemas.microsoft.com/office/drawing/2014/main" xmlns="" val="2770204622"/>
                    </a:ext>
                  </a:extLst>
                </a:gridCol>
              </a:tblGrid>
              <a:tr h="375356">
                <a:tc>
                  <a:txBody>
                    <a:bodyPr/>
                    <a:lstStyle/>
                    <a:p>
                      <a:pPr algn="ctr"/>
                      <a:r>
                        <a:rPr lang="en-US" dirty="0">
                          <a:solidFill>
                            <a:schemeClr val="tx1"/>
                          </a:solidFill>
                        </a:rPr>
                        <a:t>Jump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Starting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47065884"/>
                  </a:ext>
                </a:extLst>
              </a:tr>
              <a:tr h="375356">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62740171"/>
                  </a:ext>
                </a:extLst>
              </a:tr>
              <a:tr h="375356">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50176247"/>
                  </a:ext>
                </a:extLst>
              </a:tr>
              <a:tr h="375356">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28514547"/>
                  </a:ext>
                </a:extLst>
              </a:tr>
              <a:tr h="375356">
                <a:tc>
                  <a:txBody>
                    <a:bodyPr/>
                    <a:lstStyle/>
                    <a:p>
                      <a:pPr algn="ctr"/>
                      <a:r>
                        <a:rPr lang="en-US" dirty="0">
                          <a:solidFill>
                            <a:schemeClr val="tx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136</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45555848"/>
                  </a:ext>
                </a:extLst>
              </a:tr>
              <a:tr h="375356">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38030111"/>
                  </a:ext>
                </a:extLst>
              </a:tr>
              <a:tr h="375356">
                <a:tc>
                  <a:txBody>
                    <a:bodyPr/>
                    <a:lstStyle/>
                    <a:p>
                      <a:pPr algn="ctr"/>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350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16857033"/>
                  </a:ext>
                </a:extLst>
              </a:tr>
            </a:tbl>
          </a:graphicData>
        </a:graphic>
      </p:graphicFrame>
      <p:graphicFrame>
        <p:nvGraphicFramePr>
          <p:cNvPr id="8" name="Table 7">
            <a:extLst>
              <a:ext uri="{FF2B5EF4-FFF2-40B4-BE49-F238E27FC236}">
                <a16:creationId xmlns:a16="http://schemas.microsoft.com/office/drawing/2014/main" xmlns="" id="{F095CFE0-F5AC-8948-90FD-0CC1D6768B4B}"/>
              </a:ext>
            </a:extLst>
          </p:cNvPr>
          <p:cNvGraphicFramePr>
            <a:graphicFrameLocks noGrp="1"/>
          </p:cNvGraphicFramePr>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
        <p:nvSpPr>
          <p:cNvPr id="4" name="Rectangle 3"/>
          <p:cNvSpPr/>
          <p:nvPr/>
        </p:nvSpPr>
        <p:spPr>
          <a:xfrm>
            <a:off x="335771" y="3580085"/>
            <a:ext cx="6381552" cy="2477601"/>
          </a:xfrm>
          <a:prstGeom prst="rect">
            <a:avLst/>
          </a:prstGeom>
        </p:spPr>
        <p:txBody>
          <a:bodyPr wrap="square">
            <a:spAutoFit/>
          </a:bodyPr>
          <a:lstStyle/>
          <a:p>
            <a:r>
              <a:rPr lang="en-US" dirty="0"/>
              <a:t>For example, if you chose to start with jumps of 3, </a:t>
            </a:r>
          </a:p>
          <a:p>
            <a:r>
              <a:rPr lang="en-US" dirty="0"/>
              <a:t>and your child decided to start at 136, the conversation would go:</a:t>
            </a:r>
          </a:p>
          <a:p>
            <a:r>
              <a:rPr lang="en-US" dirty="0"/>
              <a:t>Child: ”136”</a:t>
            </a:r>
          </a:p>
          <a:p>
            <a:r>
              <a:rPr lang="en-US" dirty="0"/>
              <a:t>You: “133”</a:t>
            </a:r>
          </a:p>
          <a:p>
            <a:r>
              <a:rPr lang="en-US" dirty="0"/>
              <a:t>Child: “130” etc</a:t>
            </a:r>
            <a:r>
              <a:rPr lang="en-US" dirty="0" smtClean="0"/>
              <a:t>.   </a:t>
            </a:r>
            <a:r>
              <a:rPr lang="en-US" i="1" dirty="0" smtClean="0"/>
              <a:t>You may decide to stop after 100.</a:t>
            </a:r>
            <a:endParaRPr lang="en-US" i="1" dirty="0"/>
          </a:p>
          <a:p>
            <a:endParaRPr lang="en-US" sz="1100" dirty="0"/>
          </a:p>
          <a:p>
            <a:r>
              <a:rPr lang="en-US" dirty="0"/>
              <a:t>Keep counting until you reach a target number or </a:t>
            </a:r>
            <a:r>
              <a:rPr lang="en-US" dirty="0" smtClean="0"/>
              <a:t>zero, or </a:t>
            </a:r>
            <a:r>
              <a:rPr lang="en-US" dirty="0"/>
              <a:t>you can’t go any further </a:t>
            </a:r>
            <a:r>
              <a:rPr lang="en-US" dirty="0" smtClean="0"/>
              <a:t>as the </a:t>
            </a:r>
            <a:r>
              <a:rPr lang="en-US" dirty="0"/>
              <a:t>next number would be below </a:t>
            </a:r>
            <a:r>
              <a:rPr lang="en-US" dirty="0" smtClean="0"/>
              <a:t>zero. There is no </a:t>
            </a:r>
            <a:r>
              <a:rPr lang="en-US" dirty="0"/>
              <a:t>need to explore negative numbers at this stage.</a:t>
            </a:r>
          </a:p>
        </p:txBody>
      </p:sp>
    </p:spTree>
    <p:extLst>
      <p:ext uri="{BB962C8B-B14F-4D97-AF65-F5344CB8AC3E}">
        <p14:creationId xmlns:p14="http://schemas.microsoft.com/office/powerpoint/2010/main" val="133966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FD295BD-662C-9F49-9901-8223CF95819E}"/>
              </a:ext>
            </a:extLst>
          </p:cNvPr>
          <p:cNvSpPr txBox="1"/>
          <p:nvPr/>
        </p:nvSpPr>
        <p:spPr>
          <a:xfrm>
            <a:off x="321521" y="164217"/>
            <a:ext cx="4941036" cy="923330"/>
          </a:xfrm>
          <a:prstGeom prst="rect">
            <a:avLst/>
          </a:prstGeom>
          <a:noFill/>
        </p:spPr>
        <p:txBody>
          <a:bodyPr wrap="square" rtlCol="0">
            <a:spAutoFit/>
          </a:bodyPr>
          <a:lstStyle/>
          <a:p>
            <a:r>
              <a:rPr lang="en-US" sz="5400" b="1" dirty="0">
                <a:solidFill>
                  <a:srgbClr val="002060"/>
                </a:solidFill>
              </a:rPr>
              <a:t>Five Facts</a:t>
            </a:r>
          </a:p>
        </p:txBody>
      </p:sp>
      <p:graphicFrame>
        <p:nvGraphicFramePr>
          <p:cNvPr id="17" name="Table 16">
            <a:extLst>
              <a:ext uri="{FF2B5EF4-FFF2-40B4-BE49-F238E27FC236}">
                <a16:creationId xmlns:a16="http://schemas.microsoft.com/office/drawing/2014/main" xmlns="" id="{38773991-486E-3F44-85C6-0C3F8748FC64}"/>
              </a:ext>
            </a:extLst>
          </p:cNvPr>
          <p:cNvGraphicFramePr>
            <a:graphicFrameLocks noGrp="1"/>
          </p:cNvGraphicFramePr>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
        <p:nvSpPr>
          <p:cNvPr id="27" name="TextBox 26">
            <a:extLst>
              <a:ext uri="{FF2B5EF4-FFF2-40B4-BE49-F238E27FC236}">
                <a16:creationId xmlns:a16="http://schemas.microsoft.com/office/drawing/2014/main" xmlns="" id="{DE9F1F78-1185-974B-9B05-322DFF539D85}"/>
              </a:ext>
            </a:extLst>
          </p:cNvPr>
          <p:cNvSpPr txBox="1"/>
          <p:nvPr/>
        </p:nvSpPr>
        <p:spPr>
          <a:xfrm>
            <a:off x="321521" y="1087547"/>
            <a:ext cx="8980845" cy="5262979"/>
          </a:xfrm>
          <a:prstGeom prst="rect">
            <a:avLst/>
          </a:prstGeom>
          <a:noFill/>
        </p:spPr>
        <p:txBody>
          <a:bodyPr wrap="square" rtlCol="0">
            <a:spAutoFit/>
          </a:bodyPr>
          <a:lstStyle/>
          <a:p>
            <a:r>
              <a:rPr lang="en-US" sz="2000" dirty="0">
                <a:cs typeface="Arial" panose="020B0604020202020204" pitchFamily="34" charset="0"/>
              </a:rPr>
              <a:t>Start by giving your child a multiplication fact up (from the 2, 5, 10, 3, 6, 9, 4 or 8 times table). For example, you might say “Three times ten equals thirty”.</a:t>
            </a:r>
          </a:p>
          <a:p>
            <a:endParaRPr lang="en-US" sz="1200" dirty="0">
              <a:cs typeface="Arial" panose="020B0604020202020204" pitchFamily="34" charset="0"/>
            </a:endParaRPr>
          </a:p>
          <a:p>
            <a:r>
              <a:rPr lang="en-US" sz="2000" dirty="0">
                <a:cs typeface="Arial" panose="020B0604020202020204" pitchFamily="34" charset="0"/>
              </a:rPr>
              <a:t>You have given them one fact an in return they have to give you five related facts. The five related facts for this fact would be:</a:t>
            </a:r>
          </a:p>
          <a:p>
            <a:endParaRPr lang="en-US" sz="1200" dirty="0">
              <a:cs typeface="Arial" panose="020B0604020202020204" pitchFamily="34" charset="0"/>
            </a:endParaRPr>
          </a:p>
          <a:p>
            <a:r>
              <a:rPr lang="en-US" sz="2000" i="1" dirty="0">
                <a:cs typeface="Arial" panose="020B0604020202020204" pitchFamily="34" charset="0"/>
              </a:rPr>
              <a:t>“Ten times three equals thirty”</a:t>
            </a:r>
          </a:p>
          <a:p>
            <a:r>
              <a:rPr lang="en-US" sz="2000" i="1" dirty="0">
                <a:cs typeface="Arial" panose="020B0604020202020204" pitchFamily="34" charset="0"/>
              </a:rPr>
              <a:t>“Thirty divided by three equals ten”</a:t>
            </a:r>
          </a:p>
          <a:p>
            <a:r>
              <a:rPr lang="en-US" sz="2000" i="1" dirty="0">
                <a:cs typeface="Arial" panose="020B0604020202020204" pitchFamily="34" charset="0"/>
              </a:rPr>
              <a:t>“Thirty divided by ten equals three”</a:t>
            </a:r>
          </a:p>
          <a:p>
            <a:r>
              <a:rPr lang="en-US" sz="2000" i="1" dirty="0">
                <a:cs typeface="Arial" panose="020B0604020202020204" pitchFamily="34" charset="0"/>
              </a:rPr>
              <a:t>“One third of thirty equals ten”</a:t>
            </a:r>
          </a:p>
          <a:p>
            <a:r>
              <a:rPr lang="en-US" sz="2000" i="1" dirty="0">
                <a:cs typeface="Arial" panose="020B0604020202020204" pitchFamily="34" charset="0"/>
              </a:rPr>
              <a:t>“One tenth of thirty equals three”</a:t>
            </a:r>
          </a:p>
          <a:p>
            <a:endParaRPr lang="en-US" sz="1200" dirty="0">
              <a:cs typeface="Arial" panose="020B0604020202020204" pitchFamily="34" charset="0"/>
            </a:endParaRPr>
          </a:p>
          <a:p>
            <a:r>
              <a:rPr lang="en-US" sz="2000" dirty="0">
                <a:cs typeface="Arial" panose="020B0604020202020204" pitchFamily="34" charset="0"/>
              </a:rPr>
              <a:t>Once more confident, you can vary they type of fact you start the game with. For example, you could start with “Thirty divided by ten equals three”. </a:t>
            </a:r>
            <a:endParaRPr lang="en-US" sz="2000" dirty="0" smtClean="0">
              <a:cs typeface="Arial" panose="020B0604020202020204" pitchFamily="34" charset="0"/>
            </a:endParaRPr>
          </a:p>
          <a:p>
            <a:endParaRPr lang="en-US" sz="2000" dirty="0">
              <a:cs typeface="Arial" panose="020B0604020202020204" pitchFamily="34" charset="0"/>
            </a:endParaRPr>
          </a:p>
          <a:p>
            <a:r>
              <a:rPr lang="en-US" sz="2000" dirty="0" smtClean="0">
                <a:cs typeface="Arial" panose="020B0604020202020204" pitchFamily="34" charset="0"/>
              </a:rPr>
              <a:t>Encourage </a:t>
            </a:r>
            <a:r>
              <a:rPr lang="en-US" sz="2000" dirty="0">
                <a:cs typeface="Arial" panose="020B0604020202020204" pitchFamily="34" charset="0"/>
              </a:rPr>
              <a:t>your child to spot that the facts come in pairs: two multiplication, two divisions and two fractions</a:t>
            </a:r>
            <a:r>
              <a:rPr lang="en-US" sz="2000" dirty="0" smtClean="0">
                <a:cs typeface="Arial" panose="020B0604020202020204" pitchFamily="34" charset="0"/>
              </a:rPr>
              <a:t>.  They can also explore addition and subtraction connections.  For example </a:t>
            </a:r>
            <a:r>
              <a:rPr lang="en-GB" sz="2000" dirty="0"/>
              <a:t>5 x 6 = 30  is same as 5 + 5 + 5 + 5+ 5 + 5 = </a:t>
            </a:r>
            <a:r>
              <a:rPr lang="en-GB" sz="2000" dirty="0" smtClean="0"/>
              <a:t>30</a:t>
            </a:r>
            <a:endParaRPr lang="en-GB" sz="2000" dirty="0"/>
          </a:p>
        </p:txBody>
      </p:sp>
      <p:sp>
        <p:nvSpPr>
          <p:cNvPr id="3" name="TextBox 2"/>
          <p:cNvSpPr txBox="1"/>
          <p:nvPr/>
        </p:nvSpPr>
        <p:spPr>
          <a:xfrm>
            <a:off x="4615962" y="2555624"/>
            <a:ext cx="4580792" cy="1815882"/>
          </a:xfrm>
          <a:prstGeom prst="rect">
            <a:avLst/>
          </a:prstGeom>
          <a:noFill/>
        </p:spPr>
        <p:txBody>
          <a:bodyPr wrap="square" rtlCol="0">
            <a:spAutoFit/>
          </a:bodyPr>
          <a:lstStyle/>
          <a:p>
            <a:pPr algn="ctr"/>
            <a:r>
              <a:rPr lang="en-GB" b="1" dirty="0" smtClean="0"/>
              <a:t>Children should be encouraged to link mathematical concepts and patterns. </a:t>
            </a:r>
          </a:p>
          <a:p>
            <a:r>
              <a:rPr lang="en-GB" dirty="0" smtClean="0"/>
              <a:t>10 x 3 = 30</a:t>
            </a:r>
          </a:p>
          <a:p>
            <a:r>
              <a:rPr lang="en-GB" dirty="0" smtClean="0"/>
              <a:t>5 x 6 = 30</a:t>
            </a:r>
          </a:p>
          <a:p>
            <a:endParaRPr lang="en-GB" sz="400" dirty="0" smtClean="0"/>
          </a:p>
          <a:p>
            <a:r>
              <a:rPr lang="en-GB" dirty="0" smtClean="0"/>
              <a:t>30 ÷ 10 = 3</a:t>
            </a:r>
          </a:p>
          <a:p>
            <a:r>
              <a:rPr lang="en-GB" dirty="0"/>
              <a:t>30 ÷ 5</a:t>
            </a:r>
            <a:r>
              <a:rPr lang="en-GB" dirty="0" smtClean="0"/>
              <a:t> </a:t>
            </a:r>
            <a:r>
              <a:rPr lang="en-GB" dirty="0"/>
              <a:t>= </a:t>
            </a:r>
            <a:r>
              <a:rPr lang="en-GB" dirty="0" smtClean="0"/>
              <a:t>6</a:t>
            </a:r>
            <a:endParaRPr lang="en-GB" dirty="0"/>
          </a:p>
        </p:txBody>
      </p:sp>
    </p:spTree>
    <p:extLst>
      <p:ext uri="{BB962C8B-B14F-4D97-AF65-F5344CB8AC3E}">
        <p14:creationId xmlns:p14="http://schemas.microsoft.com/office/powerpoint/2010/main" val="308486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xmlns="" id="{38773991-486E-3F44-85C6-0C3F8748FC64}"/>
              </a:ext>
            </a:extLst>
          </p:cNvPr>
          <p:cNvGraphicFramePr>
            <a:graphicFrameLocks noGrp="1"/>
          </p:cNvGraphicFramePr>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
        <p:nvSpPr>
          <p:cNvPr id="20" name="Oval 22">
            <a:extLst>
              <a:ext uri="{FF2B5EF4-FFF2-40B4-BE49-F238E27FC236}">
                <a16:creationId xmlns:a16="http://schemas.microsoft.com/office/drawing/2014/main" xmlns="" id="{3B4F411D-567D-6D4C-A31F-100FEB6C9312}"/>
              </a:ext>
            </a:extLst>
          </p:cNvPr>
          <p:cNvSpPr>
            <a:spLocks noChangeArrowheads="1"/>
          </p:cNvSpPr>
          <p:nvPr/>
        </p:nvSpPr>
        <p:spPr bwMode="auto">
          <a:xfrm>
            <a:off x="540437" y="2349718"/>
            <a:ext cx="1095375" cy="962025"/>
          </a:xfrm>
          <a:prstGeom prst="ellipse">
            <a:avLst/>
          </a:prstGeom>
          <a:solidFill>
            <a:srgbClr val="FF0000">
              <a:alpha val="34901"/>
            </a:srgbClr>
          </a:solidFill>
          <a:ln w="25400">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590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Oval 23">
            <a:extLst>
              <a:ext uri="{FF2B5EF4-FFF2-40B4-BE49-F238E27FC236}">
                <a16:creationId xmlns:a16="http://schemas.microsoft.com/office/drawing/2014/main" xmlns="" id="{7E6813CB-D463-A74F-8A0E-3405B23E262B}"/>
              </a:ext>
            </a:extLst>
          </p:cNvPr>
          <p:cNvSpPr>
            <a:spLocks noChangeArrowheads="1"/>
          </p:cNvSpPr>
          <p:nvPr/>
        </p:nvSpPr>
        <p:spPr bwMode="auto">
          <a:xfrm>
            <a:off x="1826312" y="2349718"/>
            <a:ext cx="1095375" cy="962025"/>
          </a:xfrm>
          <a:prstGeom prst="ellipse">
            <a:avLst/>
          </a:prstGeom>
          <a:solidFill>
            <a:srgbClr val="FFC000">
              <a:alpha val="34901"/>
            </a:srgbClr>
          </a:solidFill>
          <a:ln w="25400">
            <a:solidFill>
              <a:srgbClr val="FFC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460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Oval 24">
            <a:extLst>
              <a:ext uri="{FF2B5EF4-FFF2-40B4-BE49-F238E27FC236}">
                <a16:creationId xmlns:a16="http://schemas.microsoft.com/office/drawing/2014/main" xmlns="" id="{FABA2C34-2FDA-1548-843A-E6D7C30CB63F}"/>
              </a:ext>
            </a:extLst>
          </p:cNvPr>
          <p:cNvSpPr>
            <a:spLocks noChangeArrowheads="1"/>
          </p:cNvSpPr>
          <p:nvPr/>
        </p:nvSpPr>
        <p:spPr bwMode="auto">
          <a:xfrm>
            <a:off x="3074087" y="2349718"/>
            <a:ext cx="1095375" cy="962025"/>
          </a:xfrm>
          <a:prstGeom prst="ellipse">
            <a:avLst/>
          </a:prstGeom>
          <a:solidFill>
            <a:srgbClr val="FFFF00">
              <a:alpha val="34901"/>
            </a:srgbClr>
          </a:solidFill>
          <a:ln w="25400">
            <a:solidFill>
              <a:srgbClr val="FFFF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470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8">
            <a:extLst>
              <a:ext uri="{FF2B5EF4-FFF2-40B4-BE49-F238E27FC236}">
                <a16:creationId xmlns:a16="http://schemas.microsoft.com/office/drawing/2014/main" xmlns="" id="{63500D1B-B85F-E840-B53E-25B4502BC184}"/>
              </a:ext>
            </a:extLst>
          </p:cNvPr>
          <p:cNvSpPr>
            <a:spLocks noChangeArrowheads="1"/>
          </p:cNvSpPr>
          <p:nvPr/>
        </p:nvSpPr>
        <p:spPr bwMode="auto">
          <a:xfrm>
            <a:off x="4975412" y="80937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Oval 6">
            <a:extLst>
              <a:ext uri="{FF2B5EF4-FFF2-40B4-BE49-F238E27FC236}">
                <a16:creationId xmlns:a16="http://schemas.microsoft.com/office/drawing/2014/main" xmlns="" id="{5759D003-BAB5-5140-8382-2032A138656D}"/>
              </a:ext>
            </a:extLst>
          </p:cNvPr>
          <p:cNvSpPr>
            <a:spLocks noChangeArrowheads="1"/>
          </p:cNvSpPr>
          <p:nvPr/>
        </p:nvSpPr>
        <p:spPr bwMode="auto">
          <a:xfrm>
            <a:off x="432487" y="2321143"/>
            <a:ext cx="54887813" cy="55040213"/>
          </a:xfrm>
          <a:prstGeom prst="ellipse">
            <a:avLst/>
          </a:prstGeom>
          <a:solidFill>
            <a:srgbClr val="00B050">
              <a:alpha val="18039"/>
            </a:srgbClr>
          </a:solidFill>
          <a:ln w="25400">
            <a:solidFill>
              <a:srgbClr val="00B05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28" name="Straight Connector 7">
            <a:extLst>
              <a:ext uri="{FF2B5EF4-FFF2-40B4-BE49-F238E27FC236}">
                <a16:creationId xmlns:a16="http://schemas.microsoft.com/office/drawing/2014/main" xmlns="" id="{8A4DC116-B5F2-F848-8F91-D2DA4477BD96}"/>
              </a:ext>
            </a:extLst>
          </p:cNvPr>
          <p:cNvSpPr>
            <a:spLocks noChangeShapeType="1"/>
          </p:cNvSpPr>
          <p:nvPr/>
        </p:nvSpPr>
        <p:spPr bwMode="auto">
          <a:xfrm>
            <a:off x="27951800" y="57361356"/>
            <a:ext cx="0" cy="55040212"/>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Straight Connector 8">
            <a:extLst>
              <a:ext uri="{FF2B5EF4-FFF2-40B4-BE49-F238E27FC236}">
                <a16:creationId xmlns:a16="http://schemas.microsoft.com/office/drawing/2014/main" xmlns="" id="{2808E2C9-9968-9E49-BDFA-10D3449F5B22}"/>
              </a:ext>
            </a:extLst>
          </p:cNvPr>
          <p:cNvSpPr>
            <a:spLocks noChangeShapeType="1"/>
          </p:cNvSpPr>
          <p:nvPr/>
        </p:nvSpPr>
        <p:spPr bwMode="auto">
          <a:xfrm flipV="1">
            <a:off x="432487" y="139316043"/>
            <a:ext cx="54887813" cy="150813"/>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Straight Connector 9">
            <a:extLst>
              <a:ext uri="{FF2B5EF4-FFF2-40B4-BE49-F238E27FC236}">
                <a16:creationId xmlns:a16="http://schemas.microsoft.com/office/drawing/2014/main" xmlns="" id="{F0DD95C9-340C-0146-9063-813DC7D1FB66}"/>
              </a:ext>
            </a:extLst>
          </p:cNvPr>
          <p:cNvSpPr>
            <a:spLocks noChangeShapeType="1"/>
          </p:cNvSpPr>
          <p:nvPr/>
        </p:nvSpPr>
        <p:spPr bwMode="auto">
          <a:xfrm>
            <a:off x="7236512" y="120867706"/>
            <a:ext cx="40978138" cy="37198300"/>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Straight Connector 10">
            <a:extLst>
              <a:ext uri="{FF2B5EF4-FFF2-40B4-BE49-F238E27FC236}">
                <a16:creationId xmlns:a16="http://schemas.microsoft.com/office/drawing/2014/main" xmlns="" id="{5D16D3CB-897D-4044-8FDE-F321EEA2094E}"/>
              </a:ext>
            </a:extLst>
          </p:cNvPr>
          <p:cNvSpPr>
            <a:spLocks noChangeShapeType="1"/>
          </p:cNvSpPr>
          <p:nvPr/>
        </p:nvSpPr>
        <p:spPr bwMode="auto">
          <a:xfrm flipV="1">
            <a:off x="8295375" y="158066006"/>
            <a:ext cx="39465250" cy="38257162"/>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2" name="Table 31">
            <a:extLst>
              <a:ext uri="{FF2B5EF4-FFF2-40B4-BE49-F238E27FC236}">
                <a16:creationId xmlns:a16="http://schemas.microsoft.com/office/drawing/2014/main" xmlns="" id="{FAE0A384-64E9-664B-962C-00A7CCDB0E79}"/>
              </a:ext>
            </a:extLst>
          </p:cNvPr>
          <p:cNvGraphicFramePr>
            <a:graphicFrameLocks noGrp="1"/>
          </p:cNvGraphicFramePr>
          <p:nvPr>
            <p:extLst>
              <p:ext uri="{D42A27DB-BD31-4B8C-83A1-F6EECF244321}">
                <p14:modId xmlns:p14="http://schemas.microsoft.com/office/powerpoint/2010/main" val="3000342083"/>
              </p:ext>
            </p:extLst>
          </p:nvPr>
        </p:nvGraphicFramePr>
        <p:xfrm>
          <a:off x="197476" y="1159206"/>
          <a:ext cx="4092424" cy="5098239"/>
        </p:xfrm>
        <a:graphic>
          <a:graphicData uri="http://schemas.openxmlformats.org/drawingml/2006/table">
            <a:tbl>
              <a:tblPr firstRow="1" firstCol="1" bandRow="1">
                <a:tableStyleId>{5C22544A-7EE6-4342-B048-85BDC9FD1C3A}</a:tableStyleId>
              </a:tblPr>
              <a:tblGrid>
                <a:gridCol w="1022844">
                  <a:extLst>
                    <a:ext uri="{9D8B030D-6E8A-4147-A177-3AD203B41FA5}">
                      <a16:colId xmlns:a16="http://schemas.microsoft.com/office/drawing/2014/main" xmlns="" val="2876045271"/>
                    </a:ext>
                  </a:extLst>
                </a:gridCol>
                <a:gridCol w="1022844">
                  <a:extLst>
                    <a:ext uri="{9D8B030D-6E8A-4147-A177-3AD203B41FA5}">
                      <a16:colId xmlns:a16="http://schemas.microsoft.com/office/drawing/2014/main" xmlns="" val="1944006308"/>
                    </a:ext>
                  </a:extLst>
                </a:gridCol>
                <a:gridCol w="1023368">
                  <a:extLst>
                    <a:ext uri="{9D8B030D-6E8A-4147-A177-3AD203B41FA5}">
                      <a16:colId xmlns:a16="http://schemas.microsoft.com/office/drawing/2014/main" xmlns="" val="4206547540"/>
                    </a:ext>
                  </a:extLst>
                </a:gridCol>
                <a:gridCol w="1023368">
                  <a:extLst>
                    <a:ext uri="{9D8B030D-6E8A-4147-A177-3AD203B41FA5}">
                      <a16:colId xmlns:a16="http://schemas.microsoft.com/office/drawing/2014/main" xmlns="" val="2106721364"/>
                    </a:ext>
                  </a:extLst>
                </a:gridCol>
              </a:tblGrid>
              <a:tr h="174675">
                <a:tc>
                  <a:txBody>
                    <a:bodyPr/>
                    <a:lstStyle/>
                    <a:p>
                      <a:pPr algn="ctr">
                        <a:lnSpc>
                          <a:spcPct val="115000"/>
                        </a:lnSpc>
                        <a:spcAft>
                          <a:spcPts val="0"/>
                        </a:spcAft>
                      </a:pPr>
                      <a:r>
                        <a:rPr lang="en-GB" sz="3000" b="1" dirty="0">
                          <a:solidFill>
                            <a:schemeClr val="tx1"/>
                          </a:solidFill>
                          <a:effectLst/>
                        </a:rPr>
                        <a:t>340</a:t>
                      </a:r>
                      <a:endParaRPr lang="en-GB"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170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240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dirty="0">
                          <a:solidFill>
                            <a:schemeClr val="tx1"/>
                          </a:solidFill>
                          <a:effectLst/>
                        </a:rPr>
                        <a:t>890</a:t>
                      </a:r>
                    </a:p>
                    <a:p>
                      <a:pPr algn="ctr">
                        <a:lnSpc>
                          <a:spcPct val="115000"/>
                        </a:lnSpc>
                        <a:spcAft>
                          <a:spcPts val="0"/>
                        </a:spcAft>
                      </a:pPr>
                      <a:endParaRPr lang="en-GB"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3052461"/>
                  </a:ext>
                </a:extLst>
              </a:tr>
              <a:tr h="630675">
                <a:tc>
                  <a:txBody>
                    <a:bodyPr/>
                    <a:lstStyle/>
                    <a:p>
                      <a:pPr algn="ctr">
                        <a:lnSpc>
                          <a:spcPct val="115000"/>
                        </a:lnSpc>
                        <a:spcAft>
                          <a:spcPts val="0"/>
                        </a:spcAft>
                      </a:pPr>
                      <a:r>
                        <a:rPr lang="en-GB" sz="3000" b="1">
                          <a:solidFill>
                            <a:schemeClr val="tx1"/>
                          </a:solidFill>
                          <a:effectLst/>
                        </a:rPr>
                        <a:t>290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260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760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740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131019"/>
                  </a:ext>
                </a:extLst>
              </a:tr>
              <a:tr h="630675">
                <a:tc>
                  <a:txBody>
                    <a:bodyPr/>
                    <a:lstStyle/>
                    <a:p>
                      <a:pPr algn="ctr">
                        <a:lnSpc>
                          <a:spcPct val="115000"/>
                        </a:lnSpc>
                        <a:spcAft>
                          <a:spcPts val="0"/>
                        </a:spcAft>
                      </a:pPr>
                      <a:r>
                        <a:rPr lang="en-GB" sz="3000" b="1">
                          <a:solidFill>
                            <a:schemeClr val="tx1"/>
                          </a:solidFill>
                          <a:effectLst/>
                        </a:rPr>
                        <a:t>670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660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640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60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88244210"/>
                  </a:ext>
                </a:extLst>
              </a:tr>
              <a:tr h="630675">
                <a:tc>
                  <a:txBody>
                    <a:bodyPr/>
                    <a:lstStyle/>
                    <a:p>
                      <a:pPr algn="ctr">
                        <a:lnSpc>
                          <a:spcPct val="115000"/>
                        </a:lnSpc>
                        <a:spcAft>
                          <a:spcPts val="0"/>
                        </a:spcAft>
                      </a:pPr>
                      <a:r>
                        <a:rPr lang="en-GB" sz="3000" b="1">
                          <a:solidFill>
                            <a:schemeClr val="tx1"/>
                          </a:solidFill>
                          <a:effectLst/>
                        </a:rPr>
                        <a:t>490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140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690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770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91538554"/>
                  </a:ext>
                </a:extLst>
              </a:tr>
              <a:tr h="630675">
                <a:tc>
                  <a:txBody>
                    <a:bodyPr/>
                    <a:lstStyle/>
                    <a:p>
                      <a:pPr algn="ctr">
                        <a:lnSpc>
                          <a:spcPct val="115000"/>
                        </a:lnSpc>
                        <a:spcAft>
                          <a:spcPts val="0"/>
                        </a:spcAft>
                      </a:pPr>
                      <a:r>
                        <a:rPr lang="en-GB" sz="3000" b="1">
                          <a:solidFill>
                            <a:schemeClr val="tx1"/>
                          </a:solidFill>
                          <a:effectLst/>
                        </a:rPr>
                        <a:t>70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440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270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190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52189613"/>
                  </a:ext>
                </a:extLst>
              </a:tr>
              <a:tr h="630675">
                <a:tc>
                  <a:txBody>
                    <a:bodyPr/>
                    <a:lstStyle/>
                    <a:p>
                      <a:pPr algn="ctr">
                        <a:lnSpc>
                          <a:spcPct val="115000"/>
                        </a:lnSpc>
                        <a:spcAft>
                          <a:spcPts val="0"/>
                        </a:spcAft>
                      </a:pPr>
                      <a:r>
                        <a:rPr lang="en-GB" sz="3000" b="1">
                          <a:solidFill>
                            <a:schemeClr val="tx1"/>
                          </a:solidFill>
                          <a:effectLst/>
                        </a:rPr>
                        <a:t>790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840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570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940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97151513"/>
                  </a:ext>
                </a:extLst>
              </a:tr>
              <a:tr h="630675">
                <a:tc>
                  <a:txBody>
                    <a:bodyPr/>
                    <a:lstStyle/>
                    <a:p>
                      <a:pPr algn="ctr">
                        <a:lnSpc>
                          <a:spcPct val="115000"/>
                        </a:lnSpc>
                        <a:spcAft>
                          <a:spcPts val="0"/>
                        </a:spcAft>
                      </a:pPr>
                      <a:r>
                        <a:rPr lang="en-GB" sz="3000" b="1">
                          <a:solidFill>
                            <a:schemeClr val="tx1"/>
                          </a:solidFill>
                          <a:effectLst/>
                        </a:rPr>
                        <a:t>860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990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160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360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31954852"/>
                  </a:ext>
                </a:extLst>
              </a:tr>
              <a:tr h="630675">
                <a:tc>
                  <a:txBody>
                    <a:bodyPr/>
                    <a:lstStyle/>
                    <a:p>
                      <a:pPr algn="ctr">
                        <a:lnSpc>
                          <a:spcPct val="115000"/>
                        </a:lnSpc>
                        <a:spcAft>
                          <a:spcPts val="0"/>
                        </a:spcAft>
                      </a:pPr>
                      <a:r>
                        <a:rPr lang="en-GB" sz="3000" b="1">
                          <a:solidFill>
                            <a:schemeClr val="tx1"/>
                          </a:solidFill>
                          <a:effectLst/>
                        </a:rPr>
                        <a:t>370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a:solidFill>
                            <a:schemeClr val="tx1"/>
                          </a:solidFill>
                          <a:effectLst/>
                        </a:rPr>
                        <a:t>560</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dirty="0">
                          <a:solidFill>
                            <a:schemeClr val="tx1"/>
                          </a:solidFill>
                          <a:effectLst/>
                        </a:rPr>
                        <a:t>870</a:t>
                      </a:r>
                      <a:endParaRPr lang="en-GB"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3000" b="1" dirty="0">
                          <a:solidFill>
                            <a:schemeClr val="tx1"/>
                          </a:solidFill>
                          <a:effectLst/>
                        </a:rPr>
                        <a:t>390</a:t>
                      </a:r>
                      <a:endParaRPr lang="en-GB"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12" marR="576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65064300"/>
                  </a:ext>
                </a:extLst>
              </a:tr>
            </a:tbl>
          </a:graphicData>
        </a:graphic>
      </p:graphicFrame>
      <p:grpSp>
        <p:nvGrpSpPr>
          <p:cNvPr id="46" name="Group 45">
            <a:extLst>
              <a:ext uri="{FF2B5EF4-FFF2-40B4-BE49-F238E27FC236}">
                <a16:creationId xmlns:a16="http://schemas.microsoft.com/office/drawing/2014/main" xmlns="" id="{B592A872-74B1-F547-9552-3CBD850695FD}"/>
              </a:ext>
            </a:extLst>
          </p:cNvPr>
          <p:cNvGrpSpPr/>
          <p:nvPr/>
        </p:nvGrpSpPr>
        <p:grpSpPr>
          <a:xfrm>
            <a:off x="4651806" y="3129712"/>
            <a:ext cx="4274914" cy="892138"/>
            <a:chOff x="4975412" y="1234374"/>
            <a:chExt cx="4274914" cy="892138"/>
          </a:xfrm>
        </p:grpSpPr>
        <p:sp>
          <p:nvSpPr>
            <p:cNvPr id="33" name="Oval 32">
              <a:extLst>
                <a:ext uri="{FF2B5EF4-FFF2-40B4-BE49-F238E27FC236}">
                  <a16:creationId xmlns:a16="http://schemas.microsoft.com/office/drawing/2014/main" xmlns="" id="{D9A275E5-53BE-3D44-BBEA-B4E6431E17ED}"/>
                </a:ext>
              </a:extLst>
            </p:cNvPr>
            <p:cNvSpPr/>
            <p:nvPr/>
          </p:nvSpPr>
          <p:spPr>
            <a:xfrm>
              <a:off x="4975412" y="1234374"/>
              <a:ext cx="983258" cy="892138"/>
            </a:xfrm>
            <a:prstGeom prst="ellipse">
              <a:avLst/>
            </a:prstGeom>
            <a:solidFill>
              <a:srgbClr val="FF0000">
                <a:alpha val="3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5</a:t>
              </a:r>
              <a:r>
                <a:rPr lang="en-GB"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a:t>
              </a:r>
              <a:endParaRPr lang="en-GB" sz="1050" dirty="0">
                <a:effectLst/>
                <a:ea typeface="Calibri" panose="020F0502020204030204" pitchFamily="34" charset="0"/>
                <a:cs typeface="Times New Roman" panose="02020603050405020304" pitchFamily="18" charset="0"/>
              </a:endParaRPr>
            </a:p>
          </p:txBody>
        </p:sp>
        <p:sp>
          <p:nvSpPr>
            <p:cNvPr id="34" name="Oval 33">
              <a:extLst>
                <a:ext uri="{FF2B5EF4-FFF2-40B4-BE49-F238E27FC236}">
                  <a16:creationId xmlns:a16="http://schemas.microsoft.com/office/drawing/2014/main" xmlns="" id="{D8B754C3-5140-6642-9EA4-994B53254B7C}"/>
                </a:ext>
              </a:extLst>
            </p:cNvPr>
            <p:cNvSpPr/>
            <p:nvPr/>
          </p:nvSpPr>
          <p:spPr>
            <a:xfrm>
              <a:off x="6040173" y="1234374"/>
              <a:ext cx="988548" cy="892138"/>
            </a:xfrm>
            <a:prstGeom prst="ellipse">
              <a:avLst/>
            </a:prstGeom>
            <a:solidFill>
              <a:srgbClr val="FFC000">
                <a:alpha val="3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460</a:t>
              </a:r>
              <a:endParaRPr lang="en-GB" sz="1050" dirty="0">
                <a:effectLst/>
                <a:ea typeface="Calibri" panose="020F0502020204030204" pitchFamily="34" charset="0"/>
                <a:cs typeface="Times New Roman" panose="02020603050405020304" pitchFamily="18" charset="0"/>
              </a:endParaRPr>
            </a:p>
          </p:txBody>
        </p:sp>
        <p:sp>
          <p:nvSpPr>
            <p:cNvPr id="35" name="Oval 34">
              <a:extLst>
                <a:ext uri="{FF2B5EF4-FFF2-40B4-BE49-F238E27FC236}">
                  <a16:creationId xmlns:a16="http://schemas.microsoft.com/office/drawing/2014/main" xmlns="" id="{431248E3-F4BB-7146-9B31-3B648BCB372B}"/>
                </a:ext>
              </a:extLst>
            </p:cNvPr>
            <p:cNvSpPr/>
            <p:nvPr/>
          </p:nvSpPr>
          <p:spPr>
            <a:xfrm>
              <a:off x="7191727" y="1234374"/>
              <a:ext cx="988548" cy="892138"/>
            </a:xfrm>
            <a:prstGeom prst="ellipse">
              <a:avLst/>
            </a:prstGeom>
            <a:solidFill>
              <a:srgbClr val="FFFF00">
                <a:alpha val="3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470</a:t>
              </a:r>
              <a:endParaRPr lang="en-GB" sz="1050" dirty="0">
                <a:effectLst/>
                <a:ea typeface="Calibri" panose="020F0502020204030204" pitchFamily="34" charset="0"/>
                <a:cs typeface="Times New Roman" panose="02020603050405020304" pitchFamily="18" charset="0"/>
              </a:endParaRPr>
            </a:p>
          </p:txBody>
        </p:sp>
        <p:sp>
          <p:nvSpPr>
            <p:cNvPr id="36" name="Oval 35">
              <a:extLst>
                <a:ext uri="{FF2B5EF4-FFF2-40B4-BE49-F238E27FC236}">
                  <a16:creationId xmlns:a16="http://schemas.microsoft.com/office/drawing/2014/main" xmlns="" id="{74E2E83F-D823-D14A-AAF3-FFAF1530CDF5}"/>
                </a:ext>
              </a:extLst>
            </p:cNvPr>
            <p:cNvSpPr/>
            <p:nvPr/>
          </p:nvSpPr>
          <p:spPr>
            <a:xfrm>
              <a:off x="8261778" y="1234374"/>
              <a:ext cx="988548" cy="892138"/>
            </a:xfrm>
            <a:prstGeom prst="ellipse">
              <a:avLst/>
            </a:prstGeom>
            <a:solidFill>
              <a:srgbClr val="00B0F0">
                <a:alpha val="3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540</a:t>
              </a:r>
              <a:endParaRPr lang="en-GB" sz="1050" dirty="0">
                <a:effectLst/>
                <a:ea typeface="Calibri" panose="020F0502020204030204" pitchFamily="34"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xmlns="" id="{C10E4538-7995-EE4B-880D-4EBA04A23D7F}"/>
              </a:ext>
            </a:extLst>
          </p:cNvPr>
          <p:cNvGrpSpPr/>
          <p:nvPr/>
        </p:nvGrpSpPr>
        <p:grpSpPr>
          <a:xfrm>
            <a:off x="5398779" y="4075469"/>
            <a:ext cx="2801160" cy="2621369"/>
            <a:chOff x="5618970" y="2633405"/>
            <a:chExt cx="2801160" cy="2621369"/>
          </a:xfrm>
        </p:grpSpPr>
        <p:grpSp>
          <p:nvGrpSpPr>
            <p:cNvPr id="37" name="Group 36">
              <a:extLst>
                <a:ext uri="{FF2B5EF4-FFF2-40B4-BE49-F238E27FC236}">
                  <a16:creationId xmlns:a16="http://schemas.microsoft.com/office/drawing/2014/main" xmlns="" id="{E8FC897F-54A9-4349-A2A0-F51B173786AB}"/>
                </a:ext>
              </a:extLst>
            </p:cNvPr>
            <p:cNvGrpSpPr/>
            <p:nvPr/>
          </p:nvGrpSpPr>
          <p:grpSpPr>
            <a:xfrm>
              <a:off x="5618970" y="2633405"/>
              <a:ext cx="2734314" cy="2621369"/>
              <a:chOff x="0" y="0"/>
              <a:chExt cx="3457575" cy="3467100"/>
            </a:xfrm>
          </p:grpSpPr>
          <p:sp>
            <p:nvSpPr>
              <p:cNvPr id="38" name="Oval 37">
                <a:extLst>
                  <a:ext uri="{FF2B5EF4-FFF2-40B4-BE49-F238E27FC236}">
                    <a16:creationId xmlns:a16="http://schemas.microsoft.com/office/drawing/2014/main" xmlns="" id="{28286637-9F9E-3E4C-A494-EE3337EB7904}"/>
                  </a:ext>
                </a:extLst>
              </p:cNvPr>
              <p:cNvSpPr/>
              <p:nvPr/>
            </p:nvSpPr>
            <p:spPr>
              <a:xfrm>
                <a:off x="0" y="0"/>
                <a:ext cx="3457575" cy="3467100"/>
              </a:xfrm>
              <a:prstGeom prst="ellipse">
                <a:avLst/>
              </a:prstGeom>
              <a:solidFill>
                <a:srgbClr val="00B050">
                  <a:alpha val="1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9" name="Straight Connector 38">
                <a:extLst>
                  <a:ext uri="{FF2B5EF4-FFF2-40B4-BE49-F238E27FC236}">
                    <a16:creationId xmlns:a16="http://schemas.microsoft.com/office/drawing/2014/main" xmlns="" id="{7E4CF735-690A-CA42-95E5-F58DED12D88B}"/>
                  </a:ext>
                </a:extLst>
              </p:cNvPr>
              <p:cNvCxnSpPr/>
              <p:nvPr/>
            </p:nvCxnSpPr>
            <p:spPr>
              <a:xfrm>
                <a:off x="1733550" y="0"/>
                <a:ext cx="0" cy="34671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ABB4E1C1-5372-A048-86C3-664412940370}"/>
                  </a:ext>
                </a:extLst>
              </p:cNvPr>
              <p:cNvCxnSpPr/>
              <p:nvPr/>
            </p:nvCxnSpPr>
            <p:spPr>
              <a:xfrm flipV="1">
                <a:off x="0" y="1695450"/>
                <a:ext cx="3457575" cy="952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FEA42248-3532-8F4F-B00A-BC3956C7F72B}"/>
                  </a:ext>
                </a:extLst>
              </p:cNvPr>
              <p:cNvCxnSpPr/>
              <p:nvPr/>
            </p:nvCxnSpPr>
            <p:spPr>
              <a:xfrm>
                <a:off x="428625" y="523875"/>
                <a:ext cx="2581275" cy="23431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0C9792A6-DA7C-1A49-AE9D-A855B38A00AF}"/>
                  </a:ext>
                </a:extLst>
              </p:cNvPr>
              <p:cNvCxnSpPr/>
              <p:nvPr/>
            </p:nvCxnSpPr>
            <p:spPr>
              <a:xfrm flipV="1">
                <a:off x="495300" y="523875"/>
                <a:ext cx="2486025" cy="240982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 name="Text Box 11">
              <a:extLst>
                <a:ext uri="{FF2B5EF4-FFF2-40B4-BE49-F238E27FC236}">
                  <a16:creationId xmlns:a16="http://schemas.microsoft.com/office/drawing/2014/main" xmlns="" id="{1AAF794C-E4FD-5249-9355-51BCFE7CE4BE}"/>
                </a:ext>
              </a:extLst>
            </p:cNvPr>
            <p:cNvSpPr txBox="1">
              <a:spLocks noChangeArrowheads="1"/>
            </p:cNvSpPr>
            <p:nvPr/>
          </p:nvSpPr>
          <p:spPr bwMode="auto">
            <a:xfrm>
              <a:off x="7107281" y="4646684"/>
              <a:ext cx="6477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400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10">
              <a:extLst>
                <a:ext uri="{FF2B5EF4-FFF2-40B4-BE49-F238E27FC236}">
                  <a16:creationId xmlns:a16="http://schemas.microsoft.com/office/drawing/2014/main" xmlns="" id="{1300B177-C335-CD41-A17D-C547E2EBAF52}"/>
                </a:ext>
              </a:extLst>
            </p:cNvPr>
            <p:cNvSpPr txBox="1">
              <a:spLocks noChangeArrowheads="1"/>
            </p:cNvSpPr>
            <p:nvPr/>
          </p:nvSpPr>
          <p:spPr bwMode="auto">
            <a:xfrm>
              <a:off x="7645275" y="4081377"/>
              <a:ext cx="6477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+ 400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9">
              <a:extLst>
                <a:ext uri="{FF2B5EF4-FFF2-40B4-BE49-F238E27FC236}">
                  <a16:creationId xmlns:a16="http://schemas.microsoft.com/office/drawing/2014/main" xmlns="" id="{06158BA2-6FCE-4F49-BE51-14FDDCC2EB7C}"/>
                </a:ext>
              </a:extLst>
            </p:cNvPr>
            <p:cNvSpPr txBox="1">
              <a:spLocks noChangeArrowheads="1"/>
            </p:cNvSpPr>
            <p:nvPr/>
          </p:nvSpPr>
          <p:spPr bwMode="auto">
            <a:xfrm>
              <a:off x="6224806" y="4656649"/>
              <a:ext cx="6477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+ 100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8">
              <a:extLst>
                <a:ext uri="{FF2B5EF4-FFF2-40B4-BE49-F238E27FC236}">
                  <a16:creationId xmlns:a16="http://schemas.microsoft.com/office/drawing/2014/main" xmlns="" id="{E75D86F8-A927-2941-8899-0D1A9EBCFECA}"/>
                </a:ext>
              </a:extLst>
            </p:cNvPr>
            <p:cNvSpPr txBox="1">
              <a:spLocks noChangeArrowheads="1"/>
            </p:cNvSpPr>
            <p:nvPr/>
          </p:nvSpPr>
          <p:spPr bwMode="auto">
            <a:xfrm>
              <a:off x="5708940" y="3419796"/>
              <a:ext cx="6477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+ 200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7">
              <a:extLst>
                <a:ext uri="{FF2B5EF4-FFF2-40B4-BE49-F238E27FC236}">
                  <a16:creationId xmlns:a16="http://schemas.microsoft.com/office/drawing/2014/main" xmlns="" id="{0415A161-6F13-AD42-9C37-CD0D9765220B}"/>
                </a:ext>
              </a:extLst>
            </p:cNvPr>
            <p:cNvSpPr txBox="1">
              <a:spLocks noChangeArrowheads="1"/>
            </p:cNvSpPr>
            <p:nvPr/>
          </p:nvSpPr>
          <p:spPr bwMode="auto">
            <a:xfrm>
              <a:off x="5734805" y="4108217"/>
              <a:ext cx="8191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4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6">
              <a:extLst>
                <a:ext uri="{FF2B5EF4-FFF2-40B4-BE49-F238E27FC236}">
                  <a16:creationId xmlns:a16="http://schemas.microsoft.com/office/drawing/2014/main" xmlns="" id="{FA6C08C0-21B0-4E43-BC69-617D70521509}"/>
                </a:ext>
              </a:extLst>
            </p:cNvPr>
            <p:cNvSpPr txBox="1">
              <a:spLocks noChangeArrowheads="1"/>
            </p:cNvSpPr>
            <p:nvPr/>
          </p:nvSpPr>
          <p:spPr bwMode="auto">
            <a:xfrm>
              <a:off x="7600980" y="3398274"/>
              <a:ext cx="8191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200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8">
              <a:extLst>
                <a:ext uri="{FF2B5EF4-FFF2-40B4-BE49-F238E27FC236}">
                  <a16:creationId xmlns:a16="http://schemas.microsoft.com/office/drawing/2014/main" xmlns="" id="{5FA42C95-1D7B-EB47-A4CA-BF023B0731BF}"/>
                </a:ext>
              </a:extLst>
            </p:cNvPr>
            <p:cNvSpPr txBox="1">
              <a:spLocks noChangeArrowheads="1"/>
            </p:cNvSpPr>
            <p:nvPr/>
          </p:nvSpPr>
          <p:spPr bwMode="auto">
            <a:xfrm>
              <a:off x="6237349" y="2931680"/>
              <a:ext cx="6477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+ 300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8">
              <a:extLst>
                <a:ext uri="{FF2B5EF4-FFF2-40B4-BE49-F238E27FC236}">
                  <a16:creationId xmlns:a16="http://schemas.microsoft.com/office/drawing/2014/main" xmlns="" id="{F90E17C1-0AF9-B748-8B7D-22C6FF929016}"/>
                </a:ext>
              </a:extLst>
            </p:cNvPr>
            <p:cNvSpPr txBox="1">
              <a:spLocks noChangeArrowheads="1"/>
            </p:cNvSpPr>
            <p:nvPr/>
          </p:nvSpPr>
          <p:spPr bwMode="auto">
            <a:xfrm>
              <a:off x="7136061" y="2957631"/>
              <a:ext cx="6477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Arial" panose="020B0604020202020204" pitchFamily="34" charset="0"/>
                  <a:cs typeface="Arial" panose="020B0604020202020204" pitchFamily="34" charset="0"/>
                </a:rPr>
                <a:t>- 100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47" name="TextBox 46">
            <a:extLst>
              <a:ext uri="{FF2B5EF4-FFF2-40B4-BE49-F238E27FC236}">
                <a16:creationId xmlns:a16="http://schemas.microsoft.com/office/drawing/2014/main" xmlns="" id="{9A6921E0-C9C4-EA4A-B824-0824C08A2907}"/>
              </a:ext>
            </a:extLst>
          </p:cNvPr>
          <p:cNvSpPr txBox="1"/>
          <p:nvPr/>
        </p:nvSpPr>
        <p:spPr>
          <a:xfrm>
            <a:off x="138951" y="93479"/>
            <a:ext cx="8179885" cy="830997"/>
          </a:xfrm>
          <a:prstGeom prst="rect">
            <a:avLst/>
          </a:prstGeom>
          <a:noFill/>
        </p:spPr>
        <p:txBody>
          <a:bodyPr wrap="square" rtlCol="0">
            <a:spAutoFit/>
          </a:bodyPr>
          <a:lstStyle/>
          <a:p>
            <a:r>
              <a:rPr lang="en-US" sz="4800" b="1" dirty="0">
                <a:solidFill>
                  <a:srgbClr val="002060"/>
                </a:solidFill>
              </a:rPr>
              <a:t>Hundreds</a:t>
            </a:r>
          </a:p>
        </p:txBody>
      </p:sp>
      <p:sp>
        <p:nvSpPr>
          <p:cNvPr id="48" name="TextBox 47">
            <a:extLst>
              <a:ext uri="{FF2B5EF4-FFF2-40B4-BE49-F238E27FC236}">
                <a16:creationId xmlns:a16="http://schemas.microsoft.com/office/drawing/2014/main" xmlns="" id="{36FCFCAC-E8B1-C54D-A6B0-C689152DCEEB}"/>
              </a:ext>
            </a:extLst>
          </p:cNvPr>
          <p:cNvSpPr txBox="1"/>
          <p:nvPr/>
        </p:nvSpPr>
        <p:spPr>
          <a:xfrm>
            <a:off x="4454101" y="37046"/>
            <a:ext cx="5018918" cy="3139321"/>
          </a:xfrm>
          <a:prstGeom prst="rect">
            <a:avLst/>
          </a:prstGeom>
          <a:noFill/>
        </p:spPr>
        <p:txBody>
          <a:bodyPr wrap="square" rtlCol="0">
            <a:spAutoFit/>
          </a:bodyPr>
          <a:lstStyle/>
          <a:p>
            <a:r>
              <a:rPr lang="en-US" sz="1600" dirty="0" smtClean="0">
                <a:cs typeface="Arial" panose="020B0604020202020204" pitchFamily="34" charset="0"/>
              </a:rPr>
              <a:t>This is a 2 player game.  You will need some </a:t>
            </a:r>
            <a:r>
              <a:rPr lang="en-US" sz="1600" dirty="0" err="1" smtClean="0">
                <a:cs typeface="Arial" panose="020B0604020202020204" pitchFamily="34" charset="0"/>
              </a:rPr>
              <a:t>coloured</a:t>
            </a:r>
            <a:r>
              <a:rPr lang="en-US" sz="1600" dirty="0" smtClean="0">
                <a:cs typeface="Arial" panose="020B0604020202020204" pitchFamily="34" charset="0"/>
              </a:rPr>
              <a:t> counters (or equivalent).</a:t>
            </a:r>
          </a:p>
          <a:p>
            <a:endParaRPr lang="en-US" sz="600" dirty="0">
              <a:cs typeface="Arial" panose="020B0604020202020204" pitchFamily="34" charset="0"/>
            </a:endParaRPr>
          </a:p>
          <a:p>
            <a:endParaRPr lang="en-US" sz="1600" dirty="0" smtClean="0">
              <a:cs typeface="Arial" panose="020B0604020202020204" pitchFamily="34" charset="0"/>
            </a:endParaRPr>
          </a:p>
          <a:p>
            <a:r>
              <a:rPr lang="en-US" sz="1600" dirty="0" smtClean="0">
                <a:cs typeface="Arial" panose="020B0604020202020204" pitchFamily="34" charset="0"/>
              </a:rPr>
              <a:t>Begin </a:t>
            </a:r>
            <a:r>
              <a:rPr lang="en-US" sz="1600" dirty="0">
                <a:cs typeface="Arial" panose="020B0604020202020204" pitchFamily="34" charset="0"/>
              </a:rPr>
              <a:t>by choosing one of the four numbers.</a:t>
            </a:r>
          </a:p>
          <a:p>
            <a:endParaRPr lang="en-US" sz="1600" dirty="0">
              <a:cs typeface="Arial" panose="020B0604020202020204" pitchFamily="34" charset="0"/>
            </a:endParaRPr>
          </a:p>
          <a:p>
            <a:r>
              <a:rPr lang="en-US" sz="1600" dirty="0">
                <a:cs typeface="Arial" panose="020B0604020202020204" pitchFamily="34" charset="0"/>
              </a:rPr>
              <a:t>Use a </a:t>
            </a:r>
            <a:r>
              <a:rPr lang="en-US" sz="1600" dirty="0" smtClean="0">
                <a:cs typeface="Arial" panose="020B0604020202020204" pitchFamily="34" charset="0"/>
              </a:rPr>
              <a:t>pencil and paperclip as </a:t>
            </a:r>
            <a:r>
              <a:rPr lang="en-US" sz="1600" dirty="0">
                <a:cs typeface="Arial" panose="020B0604020202020204" pitchFamily="34" charset="0"/>
              </a:rPr>
              <a:t>a spinner to select the multiple of 100 that you will add or subtract from the chosen number.</a:t>
            </a:r>
          </a:p>
          <a:p>
            <a:endParaRPr lang="en-US" sz="1600" dirty="0">
              <a:cs typeface="Arial" panose="020B0604020202020204" pitchFamily="34" charset="0"/>
            </a:endParaRPr>
          </a:p>
          <a:p>
            <a:r>
              <a:rPr lang="en-US" sz="1600" dirty="0">
                <a:cs typeface="Arial" panose="020B0604020202020204" pitchFamily="34" charset="0"/>
              </a:rPr>
              <a:t>Place your </a:t>
            </a:r>
            <a:r>
              <a:rPr lang="en-US" sz="1600" dirty="0" err="1">
                <a:cs typeface="Arial" panose="020B0604020202020204" pitchFamily="34" charset="0"/>
              </a:rPr>
              <a:t>colour</a:t>
            </a:r>
            <a:r>
              <a:rPr lang="en-US" sz="1600" dirty="0">
                <a:cs typeface="Arial" panose="020B0604020202020204" pitchFamily="34" charset="0"/>
              </a:rPr>
              <a:t> counter over the correct answer. The winner is the player with the most answers </a:t>
            </a:r>
            <a:r>
              <a:rPr lang="en-US" sz="1600" dirty="0" smtClean="0">
                <a:cs typeface="Arial" panose="020B0604020202020204" pitchFamily="34" charset="0"/>
              </a:rPr>
              <a:t>connected </a:t>
            </a:r>
            <a:r>
              <a:rPr lang="en-US" sz="1600" dirty="0">
                <a:cs typeface="Arial" panose="020B0604020202020204" pitchFamily="34" charset="0"/>
              </a:rPr>
              <a:t>together by their sides.</a:t>
            </a:r>
          </a:p>
        </p:txBody>
      </p:sp>
    </p:spTree>
    <p:extLst>
      <p:ext uri="{BB962C8B-B14F-4D97-AF65-F5344CB8AC3E}">
        <p14:creationId xmlns:p14="http://schemas.microsoft.com/office/powerpoint/2010/main" val="2420448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FD295BD-662C-9F49-9901-8223CF95819E}"/>
              </a:ext>
            </a:extLst>
          </p:cNvPr>
          <p:cNvSpPr txBox="1"/>
          <p:nvPr/>
        </p:nvSpPr>
        <p:spPr>
          <a:xfrm>
            <a:off x="138951" y="231772"/>
            <a:ext cx="7150342" cy="923330"/>
          </a:xfrm>
          <a:prstGeom prst="rect">
            <a:avLst/>
          </a:prstGeom>
          <a:noFill/>
        </p:spPr>
        <p:txBody>
          <a:bodyPr wrap="square" rtlCol="0">
            <a:spAutoFit/>
          </a:bodyPr>
          <a:lstStyle/>
          <a:p>
            <a:r>
              <a:rPr lang="en-US" sz="5400" b="1" dirty="0">
                <a:solidFill>
                  <a:srgbClr val="002060"/>
                </a:solidFill>
              </a:rPr>
              <a:t>Running Total</a:t>
            </a:r>
          </a:p>
        </p:txBody>
      </p:sp>
      <p:sp>
        <p:nvSpPr>
          <p:cNvPr id="6" name="TextBox 5">
            <a:extLst>
              <a:ext uri="{FF2B5EF4-FFF2-40B4-BE49-F238E27FC236}">
                <a16:creationId xmlns:a16="http://schemas.microsoft.com/office/drawing/2014/main" xmlns="" id="{1E889D91-B2DC-D04E-AC80-27C5188A3C40}"/>
              </a:ext>
            </a:extLst>
          </p:cNvPr>
          <p:cNvSpPr txBox="1"/>
          <p:nvPr/>
        </p:nvSpPr>
        <p:spPr>
          <a:xfrm>
            <a:off x="138951" y="1155102"/>
            <a:ext cx="9274381" cy="5755422"/>
          </a:xfrm>
          <a:prstGeom prst="rect">
            <a:avLst/>
          </a:prstGeom>
          <a:noFill/>
        </p:spPr>
        <p:txBody>
          <a:bodyPr wrap="square" rtlCol="0">
            <a:spAutoFit/>
          </a:bodyPr>
          <a:lstStyle/>
          <a:p>
            <a:r>
              <a:rPr lang="en-US" sz="2000" dirty="0"/>
              <a:t>Find a pack of cards and remove all court </a:t>
            </a:r>
            <a:r>
              <a:rPr lang="en-US" sz="2000" dirty="0" smtClean="0"/>
              <a:t>cards (Jacks, Queens and Kings), </a:t>
            </a:r>
            <a:r>
              <a:rPr lang="en-US" sz="2000" dirty="0"/>
              <a:t>and black </a:t>
            </a:r>
            <a:r>
              <a:rPr lang="en-US" sz="2000" dirty="0" smtClean="0"/>
              <a:t>cards (spades and clubs) </a:t>
            </a:r>
            <a:r>
              <a:rPr lang="en-US" sz="2000" dirty="0"/>
              <a:t>so you are left with the ace to ten of hearts and diamonds. </a:t>
            </a:r>
            <a:endParaRPr lang="en-US" sz="2000" dirty="0" smtClean="0"/>
          </a:p>
          <a:p>
            <a:endParaRPr lang="en-US" sz="2000" dirty="0"/>
          </a:p>
          <a:p>
            <a:r>
              <a:rPr lang="en-US" sz="2000" dirty="0" smtClean="0"/>
              <a:t>Shuffle </a:t>
            </a:r>
            <a:r>
              <a:rPr lang="en-US" sz="2000" dirty="0"/>
              <a:t>the cards and then deal one card face up. Deal the next card on top for your child to add mentally to the one before. Repeat dealing and adding until every card has been dealt. You should finish on 110 if all calculations are correct.</a:t>
            </a:r>
          </a:p>
          <a:p>
            <a:endParaRPr lang="en-US" sz="2000" dirty="0"/>
          </a:p>
          <a:p>
            <a:r>
              <a:rPr lang="en-US" sz="2000" dirty="0"/>
              <a:t>As an extra challenge you could time the activity with the aim of getting faster and more accurate each time.</a:t>
            </a:r>
          </a:p>
          <a:p>
            <a:endParaRPr lang="en-US" sz="2000" dirty="0"/>
          </a:p>
          <a:p>
            <a:r>
              <a:rPr lang="en-US" sz="2000" dirty="0"/>
              <a:t>For example, if the first four cards were 3, 6, 7 and 9, the game would go like this:</a:t>
            </a:r>
          </a:p>
          <a:p>
            <a:endParaRPr lang="en-US" sz="2000" dirty="0"/>
          </a:p>
          <a:p>
            <a:r>
              <a:rPr lang="en-US" dirty="0"/>
              <a:t>YOU DEAL 3 then YOU DEAL 6</a:t>
            </a:r>
          </a:p>
          <a:p>
            <a:r>
              <a:rPr lang="en-US" dirty="0"/>
              <a:t>Child “9”</a:t>
            </a:r>
          </a:p>
          <a:p>
            <a:r>
              <a:rPr lang="en-US" dirty="0"/>
              <a:t>YOU DEAL 7</a:t>
            </a:r>
          </a:p>
          <a:p>
            <a:r>
              <a:rPr lang="en-US" dirty="0"/>
              <a:t>Child “16”</a:t>
            </a:r>
          </a:p>
          <a:p>
            <a:r>
              <a:rPr lang="en-US" dirty="0"/>
              <a:t>YOU DEAL 9</a:t>
            </a:r>
          </a:p>
          <a:p>
            <a:r>
              <a:rPr lang="en-US" dirty="0"/>
              <a:t>Child “25” etc.</a:t>
            </a:r>
          </a:p>
          <a:p>
            <a:endParaRPr lang="en-US" sz="2000" dirty="0"/>
          </a:p>
        </p:txBody>
      </p:sp>
      <p:pic>
        <p:nvPicPr>
          <p:cNvPr id="9218" name="Picture 2" descr="Related image">
            <a:extLst>
              <a:ext uri="{FF2B5EF4-FFF2-40B4-BE49-F238E27FC236}">
                <a16:creationId xmlns:a16="http://schemas.microsoft.com/office/drawing/2014/main" xmlns="" id="{D9FC12A1-4CB7-614B-B313-C5AB89B7D2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130" r="23066"/>
          <a:stretch/>
        </p:blipFill>
        <p:spPr bwMode="auto">
          <a:xfrm>
            <a:off x="3614704" y="4765243"/>
            <a:ext cx="5012363" cy="7778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xmlns="" id="{86800B2B-5812-9043-80B3-146E96F6F2EA}"/>
              </a:ext>
            </a:extLst>
          </p:cNvPr>
          <p:cNvGraphicFramePr>
            <a:graphicFrameLocks noGrp="1"/>
          </p:cNvGraphicFramePr>
          <p:nvPr>
            <p:extLst>
              <p:ext uri="{D42A27DB-BD31-4B8C-83A1-F6EECF244321}">
                <p14:modId xmlns:p14="http://schemas.microsoft.com/office/powerpoint/2010/main" val="277218214"/>
              </p:ext>
            </p:extLst>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pic>
        <p:nvPicPr>
          <p:cNvPr id="9" name="Picture 2" descr="Related image">
            <a:extLst>
              <a:ext uri="{FF2B5EF4-FFF2-40B4-BE49-F238E27FC236}">
                <a16:creationId xmlns:a16="http://schemas.microsoft.com/office/drawing/2014/main" xmlns="" id="{4B2CAED3-20F1-994D-99D2-7FA6131A70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02" r="23066" b="50000"/>
          <a:stretch/>
        </p:blipFill>
        <p:spPr bwMode="auto">
          <a:xfrm>
            <a:off x="3614704" y="5543141"/>
            <a:ext cx="5012363" cy="74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35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FD295BD-662C-9F49-9901-8223CF95819E}"/>
              </a:ext>
            </a:extLst>
          </p:cNvPr>
          <p:cNvSpPr txBox="1"/>
          <p:nvPr/>
        </p:nvSpPr>
        <p:spPr>
          <a:xfrm>
            <a:off x="426574" y="126534"/>
            <a:ext cx="5223246" cy="923330"/>
          </a:xfrm>
          <a:prstGeom prst="rect">
            <a:avLst/>
          </a:prstGeom>
          <a:noFill/>
        </p:spPr>
        <p:txBody>
          <a:bodyPr wrap="square" rtlCol="0">
            <a:spAutoFit/>
          </a:bodyPr>
          <a:lstStyle/>
          <a:p>
            <a:r>
              <a:rPr lang="en-US" sz="5400" b="1" dirty="0">
                <a:solidFill>
                  <a:srgbClr val="002060"/>
                </a:solidFill>
              </a:rPr>
              <a:t>Shopping Trip</a:t>
            </a:r>
          </a:p>
        </p:txBody>
      </p:sp>
      <p:sp>
        <p:nvSpPr>
          <p:cNvPr id="6" name="TextBox 5">
            <a:extLst>
              <a:ext uri="{FF2B5EF4-FFF2-40B4-BE49-F238E27FC236}">
                <a16:creationId xmlns:a16="http://schemas.microsoft.com/office/drawing/2014/main" xmlns="" id="{1E889D91-B2DC-D04E-AC80-27C5188A3C40}"/>
              </a:ext>
            </a:extLst>
          </p:cNvPr>
          <p:cNvSpPr txBox="1"/>
          <p:nvPr/>
        </p:nvSpPr>
        <p:spPr>
          <a:xfrm>
            <a:off x="426574" y="1229997"/>
            <a:ext cx="8646200" cy="4339650"/>
          </a:xfrm>
          <a:prstGeom prst="rect">
            <a:avLst/>
          </a:prstGeom>
          <a:noFill/>
        </p:spPr>
        <p:txBody>
          <a:bodyPr wrap="square" rtlCol="0">
            <a:spAutoFit/>
          </a:bodyPr>
          <a:lstStyle/>
          <a:p>
            <a:r>
              <a:rPr lang="en-US" sz="2000" dirty="0"/>
              <a:t>It is a great idea to let children </a:t>
            </a:r>
            <a:r>
              <a:rPr lang="en-US" sz="2000" dirty="0" err="1"/>
              <a:t>familiarise</a:t>
            </a:r>
            <a:r>
              <a:rPr lang="en-US" sz="2000" dirty="0"/>
              <a:t> themselves with the world of currency from an early age. </a:t>
            </a:r>
          </a:p>
          <a:p>
            <a:endParaRPr lang="en-US" sz="1200" dirty="0"/>
          </a:p>
          <a:p>
            <a:r>
              <a:rPr lang="en-US" sz="2000" dirty="0"/>
              <a:t>When shopping, go to the self-serve checkouts. For a small number of items, allow your child to estimate the total price of all items before scanning the items. </a:t>
            </a:r>
          </a:p>
          <a:p>
            <a:r>
              <a:rPr lang="en-US" sz="2000" dirty="0"/>
              <a:t>Was their estimation close</a:t>
            </a:r>
            <a:r>
              <a:rPr lang="en-US" sz="2000" dirty="0" smtClean="0"/>
              <a:t>?  </a:t>
            </a:r>
          </a:p>
          <a:p>
            <a:endParaRPr lang="en-US" sz="1200" dirty="0"/>
          </a:p>
          <a:p>
            <a:r>
              <a:rPr lang="en-US" sz="2000" dirty="0"/>
              <a:t>Allow your child to pay by inserting the correct amount, choosing the appropriate coins. Or </a:t>
            </a:r>
            <a:r>
              <a:rPr lang="en-US" sz="2000" dirty="0" smtClean="0"/>
              <a:t>pay </a:t>
            </a:r>
            <a:r>
              <a:rPr lang="en-US" sz="2000" dirty="0"/>
              <a:t>to the nearest 10p, </a:t>
            </a:r>
            <a:r>
              <a:rPr lang="en-US" sz="2000" dirty="0" smtClean="0"/>
              <a:t>50p, £1 </a:t>
            </a:r>
            <a:r>
              <a:rPr lang="en-US" sz="2000" dirty="0"/>
              <a:t>etc. </a:t>
            </a:r>
            <a:r>
              <a:rPr lang="en-US" sz="2000" dirty="0" smtClean="0"/>
              <a:t>and let them work </a:t>
            </a:r>
            <a:r>
              <a:rPr lang="en-US" sz="2000" dirty="0"/>
              <a:t>out and </a:t>
            </a:r>
            <a:r>
              <a:rPr lang="en-US" sz="2000" dirty="0" smtClean="0"/>
              <a:t>check </a:t>
            </a:r>
            <a:r>
              <a:rPr lang="en-US" sz="2000" dirty="0"/>
              <a:t>the change given</a:t>
            </a:r>
            <a:r>
              <a:rPr lang="en-US" sz="2000" dirty="0" smtClean="0"/>
              <a:t>.  For example the cost is £2.37 and I pay £2.50.  How much change will I receive?</a:t>
            </a:r>
            <a:endParaRPr lang="en-US" sz="2000" dirty="0"/>
          </a:p>
          <a:p>
            <a:endParaRPr lang="en-US" sz="1200" dirty="0" smtClean="0"/>
          </a:p>
          <a:p>
            <a:r>
              <a:rPr lang="en-US" sz="2000" dirty="0"/>
              <a:t>You can </a:t>
            </a:r>
            <a:r>
              <a:rPr lang="en-US" sz="2000" dirty="0" smtClean="0"/>
              <a:t>obviously </a:t>
            </a:r>
            <a:r>
              <a:rPr lang="en-US" sz="2000" dirty="0"/>
              <a:t>role play this at home if necessary.  Real prices can be found online and via shopping </a:t>
            </a:r>
            <a:r>
              <a:rPr lang="en-US" sz="2000" dirty="0" smtClean="0"/>
              <a:t>apps.</a:t>
            </a:r>
            <a:endParaRPr lang="en-US" sz="2000" dirty="0"/>
          </a:p>
          <a:p>
            <a:endParaRPr lang="en-US" sz="2000" dirty="0"/>
          </a:p>
        </p:txBody>
      </p:sp>
      <p:graphicFrame>
        <p:nvGraphicFramePr>
          <p:cNvPr id="17" name="Table 16">
            <a:extLst>
              <a:ext uri="{FF2B5EF4-FFF2-40B4-BE49-F238E27FC236}">
                <a16:creationId xmlns:a16="http://schemas.microsoft.com/office/drawing/2014/main" xmlns="" id="{38773991-486E-3F44-85C6-0C3F8748FC64}"/>
              </a:ext>
            </a:extLst>
          </p:cNvPr>
          <p:cNvGraphicFramePr>
            <a:graphicFrameLocks noGrp="1"/>
          </p:cNvGraphicFramePr>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grpSp>
        <p:nvGrpSpPr>
          <p:cNvPr id="18" name="Group 17">
            <a:extLst>
              <a:ext uri="{FF2B5EF4-FFF2-40B4-BE49-F238E27FC236}">
                <a16:creationId xmlns:a16="http://schemas.microsoft.com/office/drawing/2014/main" xmlns="" id="{2D820EFD-7DF6-AA49-B903-F337A09026F1}"/>
              </a:ext>
            </a:extLst>
          </p:cNvPr>
          <p:cNvGrpSpPr/>
          <p:nvPr/>
        </p:nvGrpSpPr>
        <p:grpSpPr>
          <a:xfrm>
            <a:off x="1156611" y="5263384"/>
            <a:ext cx="7532597" cy="1214983"/>
            <a:chOff x="221346" y="5262586"/>
            <a:chExt cx="7899266" cy="1299970"/>
          </a:xfrm>
        </p:grpSpPr>
        <p:pic>
          <p:nvPicPr>
            <p:cNvPr id="19" name="Picture 18">
              <a:extLst>
                <a:ext uri="{FF2B5EF4-FFF2-40B4-BE49-F238E27FC236}">
                  <a16:creationId xmlns:a16="http://schemas.microsoft.com/office/drawing/2014/main" xmlns="" id="{2FFD2193-85E2-1945-9360-AF941ABEAFE6}"/>
                </a:ext>
              </a:extLst>
            </p:cNvPr>
            <p:cNvPicPr>
              <a:picLocks noChangeAspect="1"/>
            </p:cNvPicPr>
            <p:nvPr/>
          </p:nvPicPr>
          <p:blipFill>
            <a:blip r:embed="rId2"/>
            <a:stretch>
              <a:fillRect/>
            </a:stretch>
          </p:blipFill>
          <p:spPr>
            <a:xfrm>
              <a:off x="221346" y="5498183"/>
              <a:ext cx="1059311" cy="1059311"/>
            </a:xfrm>
            <a:prstGeom prst="rect">
              <a:avLst/>
            </a:prstGeom>
          </p:spPr>
        </p:pic>
        <p:pic>
          <p:nvPicPr>
            <p:cNvPr id="20" name="Picture 19">
              <a:extLst>
                <a:ext uri="{FF2B5EF4-FFF2-40B4-BE49-F238E27FC236}">
                  <a16:creationId xmlns:a16="http://schemas.microsoft.com/office/drawing/2014/main" xmlns="" id="{EB0FC84D-664C-2747-A1D3-F23FF94249D8}"/>
                </a:ext>
              </a:extLst>
            </p:cNvPr>
            <p:cNvPicPr>
              <a:picLocks noChangeAspect="1"/>
            </p:cNvPicPr>
            <p:nvPr/>
          </p:nvPicPr>
          <p:blipFill>
            <a:blip r:embed="rId3"/>
            <a:stretch>
              <a:fillRect/>
            </a:stretch>
          </p:blipFill>
          <p:spPr>
            <a:xfrm>
              <a:off x="1307150" y="5375656"/>
              <a:ext cx="1181838" cy="1181838"/>
            </a:xfrm>
            <a:prstGeom prst="rect">
              <a:avLst/>
            </a:prstGeom>
          </p:spPr>
        </p:pic>
        <p:pic>
          <p:nvPicPr>
            <p:cNvPr id="21" name="Picture 20">
              <a:extLst>
                <a:ext uri="{FF2B5EF4-FFF2-40B4-BE49-F238E27FC236}">
                  <a16:creationId xmlns:a16="http://schemas.microsoft.com/office/drawing/2014/main" xmlns="" id="{DE1A58C9-530E-5348-826B-CB31D071AE3C}"/>
                </a:ext>
              </a:extLst>
            </p:cNvPr>
            <p:cNvPicPr>
              <a:picLocks noChangeAspect="1"/>
            </p:cNvPicPr>
            <p:nvPr/>
          </p:nvPicPr>
          <p:blipFill>
            <a:blip r:embed="rId4"/>
            <a:stretch>
              <a:fillRect/>
            </a:stretch>
          </p:blipFill>
          <p:spPr>
            <a:xfrm>
              <a:off x="2515481" y="5748988"/>
              <a:ext cx="808506" cy="808506"/>
            </a:xfrm>
            <a:prstGeom prst="rect">
              <a:avLst/>
            </a:prstGeom>
          </p:spPr>
        </p:pic>
        <p:pic>
          <p:nvPicPr>
            <p:cNvPr id="22" name="Picture 21">
              <a:extLst>
                <a:ext uri="{FF2B5EF4-FFF2-40B4-BE49-F238E27FC236}">
                  <a16:creationId xmlns:a16="http://schemas.microsoft.com/office/drawing/2014/main" xmlns="" id="{1D9075C4-598E-F148-A81C-CAC343413752}"/>
                </a:ext>
              </a:extLst>
            </p:cNvPr>
            <p:cNvPicPr>
              <a:picLocks noChangeAspect="1"/>
            </p:cNvPicPr>
            <p:nvPr/>
          </p:nvPicPr>
          <p:blipFill>
            <a:blip r:embed="rId5"/>
            <a:stretch>
              <a:fillRect/>
            </a:stretch>
          </p:blipFill>
          <p:spPr>
            <a:xfrm>
              <a:off x="3374968" y="5375655"/>
              <a:ext cx="1186901" cy="1186901"/>
            </a:xfrm>
            <a:prstGeom prst="rect">
              <a:avLst/>
            </a:prstGeom>
          </p:spPr>
        </p:pic>
        <p:pic>
          <p:nvPicPr>
            <p:cNvPr id="23" name="Picture 22">
              <a:extLst>
                <a:ext uri="{FF2B5EF4-FFF2-40B4-BE49-F238E27FC236}">
                  <a16:creationId xmlns:a16="http://schemas.microsoft.com/office/drawing/2014/main" xmlns="" id="{409C8D39-A1F8-3E4F-A804-82EB88780B6C}"/>
                </a:ext>
              </a:extLst>
            </p:cNvPr>
            <p:cNvPicPr>
              <a:picLocks noChangeAspect="1"/>
            </p:cNvPicPr>
            <p:nvPr/>
          </p:nvPicPr>
          <p:blipFill>
            <a:blip r:embed="rId6"/>
            <a:stretch>
              <a:fillRect/>
            </a:stretch>
          </p:blipFill>
          <p:spPr>
            <a:xfrm>
              <a:off x="4607339" y="5557832"/>
              <a:ext cx="1002805" cy="1002805"/>
            </a:xfrm>
            <a:prstGeom prst="rect">
              <a:avLst/>
            </a:prstGeom>
          </p:spPr>
        </p:pic>
        <p:pic>
          <p:nvPicPr>
            <p:cNvPr id="24" name="Picture 23">
              <a:extLst>
                <a:ext uri="{FF2B5EF4-FFF2-40B4-BE49-F238E27FC236}">
                  <a16:creationId xmlns:a16="http://schemas.microsoft.com/office/drawing/2014/main" xmlns="" id="{3E3BCC63-3D59-0D49-BA47-CAD4EFD8364B}"/>
                </a:ext>
              </a:extLst>
            </p:cNvPr>
            <p:cNvPicPr>
              <a:picLocks noChangeAspect="1"/>
            </p:cNvPicPr>
            <p:nvPr/>
          </p:nvPicPr>
          <p:blipFill>
            <a:blip r:embed="rId7"/>
            <a:stretch>
              <a:fillRect/>
            </a:stretch>
          </p:blipFill>
          <p:spPr>
            <a:xfrm>
              <a:off x="5606576" y="5262586"/>
              <a:ext cx="1318239" cy="1294907"/>
            </a:xfrm>
            <a:prstGeom prst="rect">
              <a:avLst/>
            </a:prstGeom>
          </p:spPr>
        </p:pic>
        <p:pic>
          <p:nvPicPr>
            <p:cNvPr id="25" name="Picture 24">
              <a:extLst>
                <a:ext uri="{FF2B5EF4-FFF2-40B4-BE49-F238E27FC236}">
                  <a16:creationId xmlns:a16="http://schemas.microsoft.com/office/drawing/2014/main" xmlns="" id="{C8E22639-E9D5-0847-AC71-70A5801EEA34}"/>
                </a:ext>
              </a:extLst>
            </p:cNvPr>
            <p:cNvPicPr>
              <a:picLocks noChangeAspect="1"/>
            </p:cNvPicPr>
            <p:nvPr/>
          </p:nvPicPr>
          <p:blipFill rotWithShape="1">
            <a:blip r:embed="rId8"/>
            <a:srcRect l="17194" r="14078"/>
            <a:stretch/>
          </p:blipFill>
          <p:spPr>
            <a:xfrm>
              <a:off x="6924815" y="5389094"/>
              <a:ext cx="1195797" cy="1168399"/>
            </a:xfrm>
            <a:prstGeom prst="rect">
              <a:avLst/>
            </a:prstGeom>
          </p:spPr>
        </p:pic>
      </p:grpSp>
    </p:spTree>
    <p:extLst>
      <p:ext uri="{BB962C8B-B14F-4D97-AF65-F5344CB8AC3E}">
        <p14:creationId xmlns:p14="http://schemas.microsoft.com/office/powerpoint/2010/main" val="178026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12591</TotalTime>
  <Words>1841</Words>
  <Application>Microsoft Office PowerPoint</Application>
  <PresentationFormat>Widescreen</PresentationFormat>
  <Paragraphs>388</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Cambria</vt:lpstr>
      <vt:lpstr>Cambria Math</vt:lpstr>
      <vt:lpstr>Comic Sans MS</vt:lpstr>
      <vt:lpstr>Times New Roman</vt:lpstr>
      <vt:lpstr>Wingdings</vt:lpstr>
      <vt:lpstr>Office Theme</vt:lpstr>
      <vt:lpstr>PowerPoint Presentation</vt:lpstr>
      <vt:lpstr>PowerPoint Presentation</vt:lpstr>
      <vt:lpstr>For the following activities, you will need: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Mulheirn</dc:creator>
  <cp:lastModifiedBy>Mrs Eyres</cp:lastModifiedBy>
  <cp:revision>68</cp:revision>
  <dcterms:created xsi:type="dcterms:W3CDTF">2019-08-20T07:57:34Z</dcterms:created>
  <dcterms:modified xsi:type="dcterms:W3CDTF">2020-03-18T10:48:40Z</dcterms:modified>
</cp:coreProperties>
</file>