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7" r:id="rId2"/>
    <p:sldId id="290" r:id="rId3"/>
    <p:sldId id="278" r:id="rId4"/>
    <p:sldId id="274" r:id="rId5"/>
    <p:sldId id="280" r:id="rId6"/>
    <p:sldId id="284" r:id="rId7"/>
    <p:sldId id="281" r:id="rId8"/>
    <p:sldId id="289" r:id="rId9"/>
    <p:sldId id="282" r:id="rId10"/>
    <p:sldId id="286" r:id="rId11"/>
    <p:sldId id="275" r:id="rId12"/>
    <p:sldId id="2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1"/>
    <p:restoredTop sz="94671"/>
  </p:normalViewPr>
  <p:slideViewPr>
    <p:cSldViewPr snapToGrid="0" snapToObjects="1">
      <p:cViewPr varScale="1">
        <p:scale>
          <a:sx n="74" d="100"/>
          <a:sy n="74" d="100"/>
        </p:scale>
        <p:origin x="7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59516-2BBD-594C-9662-E68F42185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AF209D-BBA5-A14F-B942-F7D394C1A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9B7651-FE38-304A-BEDF-8C0125E54C19}"/>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4B7A8D20-615B-5641-80FA-06E850B03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D03504-45F9-2541-A0A3-13A3ACFFC7BC}"/>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123748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907AD-F081-554A-B26B-4369E92BE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A409A41-E45E-8247-A584-498E8DA188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62231F-89D3-A84D-8827-2516E9CAB13C}"/>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593AE2B4-C669-D547-AAA2-EF6CA9431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8A2438-F89D-9945-9AF0-57F96EB7AE75}"/>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344285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E60BC2A-429C-4C44-B9EF-C0FF7CCAC2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218498-C619-9F47-89FF-9D42E3DFC4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BA4B2-443A-2A47-B765-6843C188D989}"/>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2D4F2A23-4BAA-EF41-821D-377A2337E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984EA6-BB50-5B49-8525-3AA9B5140D0D}"/>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40310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1B3D5-D8AF-674A-B6EE-61CCFEA29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DE7E7C-A2E4-C941-AFED-58CF34F908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2832EF-080C-374F-A172-C2FBD64377FA}"/>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0E65B859-88B4-764B-9C32-A7CC74E7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9EAE24-93D6-1C4A-A132-9F52256D3267}"/>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224919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43C16-056E-514B-8EB7-4D10DD35F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6E28FF-4D96-F447-BEA4-E8E24F0C0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373825C-E11B-3B47-8A90-3ADB5B72A41A}"/>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C99A664C-2969-1B41-8E09-76FDE344D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A9A20-278F-FC4D-807E-70AE009B4066}"/>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14508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30789-C9D6-0249-8B56-9D63FC536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0DB0B1-0DB7-8842-9AFE-5E137DEDB2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53E89EA-320E-DC4B-8B9A-21A9C29E3C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79A1E42-C798-C14A-AB50-7A285DE94BAF}"/>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6" name="Footer Placeholder 5">
            <a:extLst>
              <a:ext uri="{FF2B5EF4-FFF2-40B4-BE49-F238E27FC236}">
                <a16:creationId xmlns:a16="http://schemas.microsoft.com/office/drawing/2014/main" xmlns="" id="{B1834622-95E5-6943-A510-C85951264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46EE93-C276-3140-AF45-757C1AD0DE88}"/>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142702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7286B-5606-2444-9AD3-E82FA2790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AE7CC5C-A659-5D4F-8469-C4FB53CAC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5930944-D6DA-6848-85AE-D5DF6C8AFD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27AD9F-3DA5-534E-9847-C4DD343B4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D9E401D-2918-D743-B819-B652EC19B4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7D96C8-0954-E742-99FF-B95EEFDACE42}"/>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8" name="Footer Placeholder 7">
            <a:extLst>
              <a:ext uri="{FF2B5EF4-FFF2-40B4-BE49-F238E27FC236}">
                <a16:creationId xmlns:a16="http://schemas.microsoft.com/office/drawing/2014/main" xmlns="" id="{111CC927-B824-8245-8413-0639031EB1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6A0033-22F6-EB4D-A959-79AADC51B83D}"/>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164743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9EF8C-9A53-1149-8340-DB283DDED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74BCAA2-9847-B347-880B-C3DB9DD36351}"/>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4" name="Footer Placeholder 3">
            <a:extLst>
              <a:ext uri="{FF2B5EF4-FFF2-40B4-BE49-F238E27FC236}">
                <a16:creationId xmlns:a16="http://schemas.microsoft.com/office/drawing/2014/main" xmlns="" id="{CF1D9615-B5B4-2249-83F3-4309DEE37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725F7F-786F-6D4C-A2C2-ECD585362C7B}"/>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174556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ABBDF2-80FD-144A-B813-299092F2CFC1}"/>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3" name="Footer Placeholder 2">
            <a:extLst>
              <a:ext uri="{FF2B5EF4-FFF2-40B4-BE49-F238E27FC236}">
                <a16:creationId xmlns:a16="http://schemas.microsoft.com/office/drawing/2014/main" xmlns="" id="{8E59DD12-EBCF-F540-AB87-BAFD115729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BF0A600-B22F-EA4E-943C-CCD424ADF9B0}"/>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409195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9D837-43F1-6346-B7FA-FC2EFA0E8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C73389-0B85-6C49-B201-338D7B16D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604EF76-C00F-7545-A75A-3DA151A86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B75F98-F58E-5C42-9AB0-F7A353E6F98F}"/>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6" name="Footer Placeholder 5">
            <a:extLst>
              <a:ext uri="{FF2B5EF4-FFF2-40B4-BE49-F238E27FC236}">
                <a16:creationId xmlns:a16="http://schemas.microsoft.com/office/drawing/2014/main" xmlns="" id="{4839F579-0691-1E42-B90D-CC37707E3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3AAD06-EA8C-664F-9006-D0D3588A272A}"/>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85130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225A3-7E1B-A845-9C23-2398DF55F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F40387-2D6A-4749-9568-AA69A2590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F48D4CD-8FCF-0A49-BA2C-CBC8B06A4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A304F55-02C3-3D46-88A7-6DFF7985CA13}"/>
              </a:ext>
            </a:extLst>
          </p:cNvPr>
          <p:cNvSpPr>
            <a:spLocks noGrp="1"/>
          </p:cNvSpPr>
          <p:nvPr>
            <p:ph type="dt" sz="half" idx="10"/>
          </p:nvPr>
        </p:nvSpPr>
        <p:spPr/>
        <p:txBody>
          <a:bodyPr/>
          <a:lstStyle/>
          <a:p>
            <a:fld id="{1C7497ED-9187-C44A-A2F2-C3992A3C85F9}" type="datetimeFigureOut">
              <a:rPr lang="en-US" smtClean="0"/>
              <a:t>3/18/2020</a:t>
            </a:fld>
            <a:endParaRPr lang="en-US"/>
          </a:p>
        </p:txBody>
      </p:sp>
      <p:sp>
        <p:nvSpPr>
          <p:cNvPr id="6" name="Footer Placeholder 5">
            <a:extLst>
              <a:ext uri="{FF2B5EF4-FFF2-40B4-BE49-F238E27FC236}">
                <a16:creationId xmlns:a16="http://schemas.microsoft.com/office/drawing/2014/main" xmlns="" id="{6B0DD8A5-EEB7-BC41-899D-699E74CD5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214115-8F38-C94D-8A95-C57076272752}"/>
              </a:ext>
            </a:extLst>
          </p:cNvPr>
          <p:cNvSpPr>
            <a:spLocks noGrp="1"/>
          </p:cNvSpPr>
          <p:nvPr>
            <p:ph type="sldNum" sz="quarter" idx="12"/>
          </p:nvPr>
        </p:nvSpPr>
        <p:spPr/>
        <p:txBody>
          <a:bodyPr/>
          <a:lstStyle/>
          <a:p>
            <a:fld id="{C91ED0CC-601A-A64E-8592-BC19EB37D398}" type="slidenum">
              <a:rPr lang="en-US" smtClean="0"/>
              <a:t>‹#›</a:t>
            </a:fld>
            <a:endParaRPr lang="en-US"/>
          </a:p>
        </p:txBody>
      </p:sp>
    </p:spTree>
    <p:extLst>
      <p:ext uri="{BB962C8B-B14F-4D97-AF65-F5344CB8AC3E}">
        <p14:creationId xmlns:p14="http://schemas.microsoft.com/office/powerpoint/2010/main" val="211038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ECCD02-EFC0-474B-B9EA-B391285F6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F7BD89D-0C6C-B349-B44D-AB40A78CB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B5335F-DE84-DE49-BF8A-25A42709D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497ED-9187-C44A-A2F2-C3992A3C85F9}" type="datetimeFigureOut">
              <a:rPr lang="en-US" smtClean="0"/>
              <a:t>3/18/2020</a:t>
            </a:fld>
            <a:endParaRPr lang="en-US"/>
          </a:p>
        </p:txBody>
      </p:sp>
      <p:sp>
        <p:nvSpPr>
          <p:cNvPr id="5" name="Footer Placeholder 4">
            <a:extLst>
              <a:ext uri="{FF2B5EF4-FFF2-40B4-BE49-F238E27FC236}">
                <a16:creationId xmlns:a16="http://schemas.microsoft.com/office/drawing/2014/main" xmlns="" id="{549D79AA-36D9-6C4D-BB22-7E0A904C7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954BDF0-001D-E747-81FC-5CBFA9302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D0CC-601A-A64E-8592-BC19EB37D398}" type="slidenum">
              <a:rPr lang="en-US" smtClean="0"/>
              <a:t>‹#›</a:t>
            </a:fld>
            <a:endParaRPr lang="en-US"/>
          </a:p>
        </p:txBody>
      </p:sp>
    </p:spTree>
    <p:extLst>
      <p:ext uri="{BB962C8B-B14F-4D97-AF65-F5344CB8AC3E}">
        <p14:creationId xmlns:p14="http://schemas.microsoft.com/office/powerpoint/2010/main" val="359046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rich.maths.org/6499" TargetMode="External"/><Relationship Id="rId2" Type="http://schemas.openxmlformats.org/officeDocument/2006/relationships/hyperlink" Target="https://www.paperzip.co.uk/resource/countdown-game/"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A60481-3FD9-464E-8504-FD077928C8B6}"/>
              </a:ext>
            </a:extLst>
          </p:cNvPr>
          <p:cNvGrpSpPr/>
          <p:nvPr/>
        </p:nvGrpSpPr>
        <p:grpSpPr>
          <a:xfrm>
            <a:off x="2264811" y="437515"/>
            <a:ext cx="7148946" cy="2396649"/>
            <a:chOff x="2546350" y="1323974"/>
            <a:chExt cx="4444720" cy="1439506"/>
          </a:xfrm>
        </p:grpSpPr>
        <p:pic>
          <p:nvPicPr>
            <p:cNvPr id="6" name="Picture 3">
              <a:extLst>
                <a:ext uri="{FF2B5EF4-FFF2-40B4-BE49-F238E27FC236}">
                  <a16:creationId xmlns:a16="http://schemas.microsoft.com/office/drawing/2014/main" xmlns="" id="{65803C3A-F028-A24A-B354-C3903F8F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323974"/>
              <a:ext cx="1297266"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1FB07CE4-4489-B24E-9512-46C79C403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116" y="1841499"/>
              <a:ext cx="873359" cy="882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25D340BB-D104-0940-89BB-7664EEF31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4" y="1572809"/>
              <a:ext cx="631825" cy="1172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C6E806AA-3886-0E4D-B89C-1B350DC6D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157" y="1802168"/>
              <a:ext cx="569913" cy="961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7D7AD4A3-D584-0246-BD50-0D4CD27AD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5" y="1417136"/>
              <a:ext cx="925232" cy="132811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7">
            <a:extLst>
              <a:ext uri="{FF2B5EF4-FFF2-40B4-BE49-F238E27FC236}">
                <a16:creationId xmlns:a16="http://schemas.microsoft.com/office/drawing/2014/main" xmlns="" id="{7911ADE7-5025-AE4C-BCBC-3F83137E488D}"/>
              </a:ext>
            </a:extLst>
          </p:cNvPr>
          <p:cNvSpPr>
            <a:spLocks noChangeArrowheads="1"/>
          </p:cNvSpPr>
          <p:nvPr/>
        </p:nvSpPr>
        <p:spPr bwMode="auto">
          <a:xfrm>
            <a:off x="2876550" y="4591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xmlns="" id="{D6F3E060-934D-F145-9318-98B05A63052B}"/>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a:extLst>
              <a:ext uri="{FF2B5EF4-FFF2-40B4-BE49-F238E27FC236}">
                <a16:creationId xmlns:a16="http://schemas.microsoft.com/office/drawing/2014/main" xmlns="" id="{694F5B63-B72F-D545-B111-E2F815429AF2}"/>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a:extLst>
              <a:ext uri="{FF2B5EF4-FFF2-40B4-BE49-F238E27FC236}">
                <a16:creationId xmlns:a16="http://schemas.microsoft.com/office/drawing/2014/main" xmlns="" id="{03C61D22-6295-A14B-91C3-1760756D05F6}"/>
              </a:ext>
            </a:extLst>
          </p:cNvPr>
          <p:cNvSpPr>
            <a:spLocks noChangeArrowheads="1"/>
          </p:cNvSpPr>
          <p:nvPr/>
        </p:nvSpPr>
        <p:spPr bwMode="auto">
          <a:xfrm>
            <a:off x="3136613" y="1603098"/>
            <a:ext cx="53604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36725" algn="l"/>
              </a:tabLst>
              <a:defRPr>
                <a:solidFill>
                  <a:schemeClr val="tx1"/>
                </a:solidFill>
                <a:latin typeface="Arial" panose="020B0604020202020204" pitchFamily="34" charset="0"/>
              </a:defRPr>
            </a:lvl1pPr>
            <a:lvl2pPr eaLnBrk="0" fontAlgn="base" hangingPunct="0">
              <a:spcBef>
                <a:spcPct val="0"/>
              </a:spcBef>
              <a:spcAft>
                <a:spcPct val="0"/>
              </a:spcAft>
              <a:tabLst>
                <a:tab pos="1736725" algn="l"/>
              </a:tabLst>
              <a:defRPr>
                <a:solidFill>
                  <a:schemeClr val="tx1"/>
                </a:solidFill>
                <a:latin typeface="Arial" panose="020B0604020202020204" pitchFamily="34" charset="0"/>
              </a:defRPr>
            </a:lvl2pPr>
            <a:lvl3pPr eaLnBrk="0" fontAlgn="base" hangingPunct="0">
              <a:spcBef>
                <a:spcPct val="0"/>
              </a:spcBef>
              <a:spcAft>
                <a:spcPct val="0"/>
              </a:spcAft>
              <a:tabLst>
                <a:tab pos="1736725" algn="l"/>
              </a:tabLst>
              <a:defRPr>
                <a:solidFill>
                  <a:schemeClr val="tx1"/>
                </a:solidFill>
                <a:latin typeface="Arial" panose="020B0604020202020204" pitchFamily="34" charset="0"/>
              </a:defRPr>
            </a:lvl3pPr>
            <a:lvl4pPr eaLnBrk="0" fontAlgn="base" hangingPunct="0">
              <a:spcBef>
                <a:spcPct val="0"/>
              </a:spcBef>
              <a:spcAft>
                <a:spcPct val="0"/>
              </a:spcAft>
              <a:tabLst>
                <a:tab pos="1736725" algn="l"/>
              </a:tabLst>
              <a:defRPr>
                <a:solidFill>
                  <a:schemeClr val="tx1"/>
                </a:solidFill>
                <a:latin typeface="Arial" panose="020B0604020202020204" pitchFamily="34" charset="0"/>
              </a:defRPr>
            </a:lvl4pPr>
            <a:lvl5pPr eaLnBrk="0" fontAlgn="base" hangingPunct="0">
              <a:spcBef>
                <a:spcPct val="0"/>
              </a:spcBef>
              <a:spcAft>
                <a:spcPct val="0"/>
              </a:spcAft>
              <a:tabLst>
                <a:tab pos="1736725" algn="l"/>
              </a:tabLst>
              <a:defRPr>
                <a:solidFill>
                  <a:schemeClr val="tx1"/>
                </a:solidFill>
                <a:latin typeface="Arial" panose="020B0604020202020204" pitchFamily="34" charset="0"/>
              </a:defRPr>
            </a:lvl5pPr>
            <a:lvl6pPr eaLnBrk="0" fontAlgn="base" hangingPunct="0">
              <a:spcBef>
                <a:spcPct val="0"/>
              </a:spcBef>
              <a:spcAft>
                <a:spcPct val="0"/>
              </a:spcAft>
              <a:tabLst>
                <a:tab pos="1736725" algn="l"/>
              </a:tabLst>
              <a:defRPr>
                <a:solidFill>
                  <a:schemeClr val="tx1"/>
                </a:solidFill>
                <a:latin typeface="Arial" panose="020B0604020202020204" pitchFamily="34" charset="0"/>
              </a:defRPr>
            </a:lvl6pPr>
            <a:lvl7pPr eaLnBrk="0" fontAlgn="base" hangingPunct="0">
              <a:spcBef>
                <a:spcPct val="0"/>
              </a:spcBef>
              <a:spcAft>
                <a:spcPct val="0"/>
              </a:spcAft>
              <a:tabLst>
                <a:tab pos="1736725" algn="l"/>
              </a:tabLst>
              <a:defRPr>
                <a:solidFill>
                  <a:schemeClr val="tx1"/>
                </a:solidFill>
                <a:latin typeface="Arial" panose="020B0604020202020204" pitchFamily="34" charset="0"/>
              </a:defRPr>
            </a:lvl7pPr>
            <a:lvl8pPr eaLnBrk="0" fontAlgn="base" hangingPunct="0">
              <a:spcBef>
                <a:spcPct val="0"/>
              </a:spcBef>
              <a:spcAft>
                <a:spcPct val="0"/>
              </a:spcAft>
              <a:tabLst>
                <a:tab pos="1736725" algn="l"/>
              </a:tabLst>
              <a:defRPr>
                <a:solidFill>
                  <a:schemeClr val="tx1"/>
                </a:solidFill>
                <a:latin typeface="Arial" panose="020B0604020202020204" pitchFamily="34" charset="0"/>
              </a:defRPr>
            </a:lvl8pPr>
            <a:lvl9pPr eaLnBrk="0" fontAlgn="base" hangingPunct="0">
              <a:spcBef>
                <a:spcPct val="0"/>
              </a:spcBef>
              <a:spcAft>
                <a:spcPct val="0"/>
              </a:spcAft>
              <a:tabLst>
                <a:tab pos="17367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8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US" altLang="en-US" sz="8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8800" dirty="0" smtClean="0">
                <a:latin typeface="+mn-lt"/>
                <a:ea typeface="Calibri" panose="020F0502020204030204" pitchFamily="34" charset="0"/>
                <a:cs typeface="Times New Roman" panose="02020603050405020304" pitchFamily="18" charset="0"/>
              </a:rPr>
              <a:t>Book </a:t>
            </a:r>
            <a:r>
              <a:rPr lang="en-US" altLang="en-US" sz="8800" dirty="0">
                <a:latin typeface="+mn-lt"/>
                <a:ea typeface="Calibri" panose="020F0502020204030204" pitchFamily="34" charset="0"/>
                <a:cs typeface="Times New Roman" panose="02020603050405020304"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lang="en-US" altLang="en-US" sz="1200" dirty="0" smtClean="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2400" dirty="0" smtClean="0">
                <a:latin typeface="+mn-lt"/>
                <a:ea typeface="Calibri" panose="020F0502020204030204" pitchFamily="34" charset="0"/>
                <a:cs typeface="Times New Roman" panose="02020603050405020304" pitchFamily="18" charset="0"/>
              </a:rPr>
              <a:t>Name:_________________________</a:t>
            </a:r>
            <a:endParaRPr lang="en-US" altLang="en-US" sz="2400" dirty="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kumimoji="0" lang="en-US" altLang="en-US" sz="1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Home </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Learning </a:t>
            </a:r>
            <a:r>
              <a:rPr kumimoji="0" lang="en-US" altLang="en-US" sz="40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Log</a:t>
            </a:r>
            <a:endParaRPr kumimoji="0" lang="en-GB" altLang="en-US" sz="40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339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D73E-2487-4546-A025-B07AA3591B63}"/>
              </a:ext>
            </a:extLst>
          </p:cNvPr>
          <p:cNvSpPr>
            <a:spLocks noGrp="1"/>
          </p:cNvSpPr>
          <p:nvPr>
            <p:ph type="title"/>
          </p:nvPr>
        </p:nvSpPr>
        <p:spPr>
          <a:xfrm>
            <a:off x="227769" y="228334"/>
            <a:ext cx="5798958" cy="751584"/>
          </a:xfrm>
        </p:spPr>
        <p:txBody>
          <a:bodyPr>
            <a:normAutofit/>
          </a:bodyPr>
          <a:lstStyle/>
          <a:p>
            <a:r>
              <a:rPr lang="en-US" sz="4800" b="1" dirty="0">
                <a:solidFill>
                  <a:srgbClr val="002060"/>
                </a:solidFill>
              </a:rPr>
              <a:t>Timetable Maker</a:t>
            </a:r>
          </a:p>
        </p:txBody>
      </p:sp>
      <p:graphicFrame>
        <p:nvGraphicFramePr>
          <p:cNvPr id="22" name="Table 21">
            <a:extLst>
              <a:ext uri="{FF2B5EF4-FFF2-40B4-BE49-F238E27FC236}">
                <a16:creationId xmlns:a16="http://schemas.microsoft.com/office/drawing/2014/main" xmlns="" id="{A8423D84-D5E6-8048-B149-830AD149580A}"/>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3" name="Content Placeholder 2">
            <a:extLst>
              <a:ext uri="{FF2B5EF4-FFF2-40B4-BE49-F238E27FC236}">
                <a16:creationId xmlns:a16="http://schemas.microsoft.com/office/drawing/2014/main" xmlns="" id="{46572265-632A-E24D-8CE5-508CC9475F9F}"/>
              </a:ext>
            </a:extLst>
          </p:cNvPr>
          <p:cNvSpPr>
            <a:spLocks noGrp="1"/>
          </p:cNvSpPr>
          <p:nvPr>
            <p:ph idx="1"/>
          </p:nvPr>
        </p:nvSpPr>
        <p:spPr>
          <a:xfrm>
            <a:off x="210936" y="1102569"/>
            <a:ext cx="8874875" cy="4351338"/>
          </a:xfrm>
        </p:spPr>
        <p:txBody>
          <a:bodyPr>
            <a:normAutofit/>
          </a:bodyPr>
          <a:lstStyle/>
          <a:p>
            <a:pPr marL="0" indent="0">
              <a:buNone/>
            </a:pPr>
            <a:r>
              <a:rPr lang="en-US" sz="2000" dirty="0"/>
              <a:t>Support your child to make a timetable for a day of their choice. They should write down the start and end time of each activity for that day in digital and analogue, and the duration of each activity in minutes and hours where possible. Encourage your child to use the 24 hour clock when writing the digital time.</a:t>
            </a:r>
          </a:p>
          <a:p>
            <a:pPr marL="0" indent="0">
              <a:buNone/>
            </a:pPr>
            <a:endParaRPr lang="en-US" sz="2000" dirty="0"/>
          </a:p>
          <a:p>
            <a:pPr marL="0" indent="0">
              <a:buNone/>
            </a:pPr>
            <a:r>
              <a:rPr lang="en-US" sz="2000" dirty="0"/>
              <a:t>Here is an example of how the timetable could look:</a:t>
            </a:r>
          </a:p>
        </p:txBody>
      </p:sp>
      <p:graphicFrame>
        <p:nvGraphicFramePr>
          <p:cNvPr id="24" name="Table 23">
            <a:extLst>
              <a:ext uri="{FF2B5EF4-FFF2-40B4-BE49-F238E27FC236}">
                <a16:creationId xmlns:a16="http://schemas.microsoft.com/office/drawing/2014/main" xmlns="" id="{175AF91B-BD78-AD44-A205-7A2DC2CECCA0}"/>
              </a:ext>
            </a:extLst>
          </p:cNvPr>
          <p:cNvGraphicFramePr>
            <a:graphicFrameLocks noGrp="1"/>
          </p:cNvGraphicFramePr>
          <p:nvPr>
            <p:extLst>
              <p:ext uri="{D42A27DB-BD31-4B8C-83A1-F6EECF244321}">
                <p14:modId xmlns:p14="http://schemas.microsoft.com/office/powerpoint/2010/main" val="2173053937"/>
              </p:ext>
            </p:extLst>
          </p:nvPr>
        </p:nvGraphicFramePr>
        <p:xfrm>
          <a:off x="108066" y="3443162"/>
          <a:ext cx="8893059" cy="2021840"/>
        </p:xfrm>
        <a:graphic>
          <a:graphicData uri="http://schemas.openxmlformats.org/drawingml/2006/table">
            <a:tbl>
              <a:tblPr firstRow="1" bandRow="1">
                <a:tableStyleId>{5C22544A-7EE6-4342-B048-85BDC9FD1C3A}</a:tableStyleId>
              </a:tblPr>
              <a:tblGrid>
                <a:gridCol w="1148108">
                  <a:extLst>
                    <a:ext uri="{9D8B030D-6E8A-4147-A177-3AD203B41FA5}">
                      <a16:colId xmlns:a16="http://schemas.microsoft.com/office/drawing/2014/main" xmlns="" val="131389072"/>
                    </a:ext>
                  </a:extLst>
                </a:gridCol>
                <a:gridCol w="1038711">
                  <a:extLst>
                    <a:ext uri="{9D8B030D-6E8A-4147-A177-3AD203B41FA5}">
                      <a16:colId xmlns:a16="http://schemas.microsoft.com/office/drawing/2014/main" xmlns="" val="1553426087"/>
                    </a:ext>
                  </a:extLst>
                </a:gridCol>
                <a:gridCol w="1612097">
                  <a:extLst>
                    <a:ext uri="{9D8B030D-6E8A-4147-A177-3AD203B41FA5}">
                      <a16:colId xmlns:a16="http://schemas.microsoft.com/office/drawing/2014/main" xmlns="" val="2698262468"/>
                    </a:ext>
                  </a:extLst>
                </a:gridCol>
                <a:gridCol w="1230283">
                  <a:extLst>
                    <a:ext uri="{9D8B030D-6E8A-4147-A177-3AD203B41FA5}">
                      <a16:colId xmlns:a16="http://schemas.microsoft.com/office/drawing/2014/main" xmlns="" val="2773949197"/>
                    </a:ext>
                  </a:extLst>
                </a:gridCol>
                <a:gridCol w="1537855">
                  <a:extLst>
                    <a:ext uri="{9D8B030D-6E8A-4147-A177-3AD203B41FA5}">
                      <a16:colId xmlns:a16="http://schemas.microsoft.com/office/drawing/2014/main" xmlns="" val="2255038466"/>
                    </a:ext>
                  </a:extLst>
                </a:gridCol>
                <a:gridCol w="1172095">
                  <a:extLst>
                    <a:ext uri="{9D8B030D-6E8A-4147-A177-3AD203B41FA5}">
                      <a16:colId xmlns:a16="http://schemas.microsoft.com/office/drawing/2014/main" xmlns="" val="1077225805"/>
                    </a:ext>
                  </a:extLst>
                </a:gridCol>
                <a:gridCol w="1153910">
                  <a:extLst>
                    <a:ext uri="{9D8B030D-6E8A-4147-A177-3AD203B41FA5}">
                      <a16:colId xmlns:a16="http://schemas.microsoft.com/office/drawing/2014/main" xmlns="" val="4003738796"/>
                    </a:ext>
                  </a:extLst>
                </a:gridCol>
              </a:tblGrid>
              <a:tr h="370840">
                <a:tc rowSpan="2">
                  <a:txBody>
                    <a:bodyPr/>
                    <a:lstStyle/>
                    <a:p>
                      <a:pPr algn="ctr"/>
                      <a:r>
                        <a:rPr lang="en-US" dirty="0">
                          <a:solidFill>
                            <a:schemeClr val="tx1"/>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a:solidFill>
                            <a:schemeClr val="bg1"/>
                          </a:solidFill>
                        </a:rPr>
                        <a:t>Start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ctr"/>
                      <a:r>
                        <a:rPr lang="en-US" dirty="0">
                          <a:solidFill>
                            <a:schemeClr val="bg1"/>
                          </a:solidFill>
                        </a:rPr>
                        <a:t>End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ctr"/>
                      <a:r>
                        <a:rPr lang="en-US" dirty="0">
                          <a:solidFill>
                            <a:schemeClr val="bg1"/>
                          </a:solidFill>
                        </a:rPr>
                        <a:t>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91822"/>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Digital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Analogue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Digital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Analogue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056396233"/>
                  </a:ext>
                </a:extLst>
              </a:tr>
              <a:tr h="370840">
                <a:tc>
                  <a:txBody>
                    <a:bodyPr/>
                    <a:lstStyle/>
                    <a:p>
                      <a:r>
                        <a:rPr lang="en-US" dirty="0">
                          <a:solidFill>
                            <a:schemeClr val="tx1"/>
                          </a:solidFill>
                        </a:rPr>
                        <a:t>Eating breakfast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9 o’clock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20 past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8858804"/>
                  </a:ext>
                </a:extLst>
              </a:tr>
              <a:tr h="370840">
                <a:tc>
                  <a:txBody>
                    <a:bodyPr/>
                    <a:lstStyle/>
                    <a:p>
                      <a:r>
                        <a:rPr lang="en-US" dirty="0">
                          <a:solidFill>
                            <a:schemeClr val="tx1"/>
                          </a:solidFill>
                        </a:rPr>
                        <a:t>Getting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20 past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10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4034544"/>
                  </a:ext>
                </a:extLst>
              </a:tr>
            </a:tbl>
          </a:graphicData>
        </a:graphic>
      </p:graphicFrame>
    </p:spTree>
    <p:extLst>
      <p:ext uri="{BB962C8B-B14F-4D97-AF65-F5344CB8AC3E}">
        <p14:creationId xmlns:p14="http://schemas.microsoft.com/office/powerpoint/2010/main" val="331629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193630" y="129019"/>
            <a:ext cx="6669173" cy="923330"/>
          </a:xfrm>
          <a:prstGeom prst="rect">
            <a:avLst/>
          </a:prstGeom>
          <a:noFill/>
        </p:spPr>
        <p:txBody>
          <a:bodyPr wrap="square" rtlCol="0">
            <a:spAutoFit/>
          </a:bodyPr>
          <a:lstStyle/>
          <a:p>
            <a:r>
              <a:rPr lang="en-US" sz="5400" b="1" dirty="0" smtClean="0">
                <a:solidFill>
                  <a:srgbClr val="002060"/>
                </a:solidFill>
              </a:rPr>
              <a:t>Cooking on a Budget!</a:t>
            </a:r>
            <a:endParaRPr lang="en-US" sz="5400" b="1" dirty="0">
              <a:solidFill>
                <a:srgbClr val="002060"/>
              </a:solidFill>
            </a:endParaRP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138950" y="985847"/>
            <a:ext cx="9274381" cy="4708981"/>
          </a:xfrm>
          <a:prstGeom prst="rect">
            <a:avLst/>
          </a:prstGeom>
          <a:noFill/>
        </p:spPr>
        <p:txBody>
          <a:bodyPr wrap="square" rtlCol="0">
            <a:spAutoFit/>
          </a:bodyPr>
          <a:lstStyle/>
          <a:p>
            <a:r>
              <a:rPr lang="en-US" sz="2000" dirty="0" smtClean="0">
                <a:cs typeface="Arial" panose="020B0604020202020204" pitchFamily="34" charset="0"/>
              </a:rPr>
              <a:t>Your child should find a simple recipe in a cookbook or online.  They must then accurately measure the recipe and using scales, measuring </a:t>
            </a:r>
            <a:r>
              <a:rPr lang="en-US" sz="2000" dirty="0">
                <a:cs typeface="Arial" panose="020B0604020202020204" pitchFamily="34" charset="0"/>
              </a:rPr>
              <a:t>cylinders </a:t>
            </a:r>
            <a:r>
              <a:rPr lang="en-US" sz="2000" dirty="0" smtClean="0">
                <a:cs typeface="Arial" panose="020B0604020202020204" pitchFamily="34" charset="0"/>
              </a:rPr>
              <a:t>etc AND try and calculate the cost of the meal.   For example if they need 300g of flour and a Kg of flour costs 90p.  They can work out this is accurately 27p or approximately 30p (a third).  </a:t>
            </a:r>
            <a:endParaRPr lang="en-US" sz="2000" dirty="0">
              <a:cs typeface="Arial" panose="020B0604020202020204" pitchFamily="34" charset="0"/>
            </a:endParaRPr>
          </a:p>
          <a:p>
            <a:endParaRPr lang="en-US" sz="2000" dirty="0">
              <a:cs typeface="Arial" panose="020B0604020202020204" pitchFamily="34" charset="0"/>
            </a:endParaRPr>
          </a:p>
          <a:p>
            <a:r>
              <a:rPr lang="en-US" sz="2000" dirty="0" smtClean="0">
                <a:cs typeface="Arial" panose="020B0604020202020204" pitchFamily="34" charset="0"/>
              </a:rPr>
              <a:t>As </a:t>
            </a:r>
            <a:r>
              <a:rPr lang="en-US" sz="2000" dirty="0">
                <a:cs typeface="Arial" panose="020B0604020202020204" pitchFamily="34" charset="0"/>
              </a:rPr>
              <a:t>an extra challenge, you could let your child take charge of timings using a stopwatch or a phone timer. They could also ensure the oven is set to the correct temperature.</a:t>
            </a:r>
          </a:p>
          <a:p>
            <a:endParaRPr lang="en-US" sz="2000" dirty="0">
              <a:cs typeface="Arial" panose="020B0604020202020204" pitchFamily="34" charset="0"/>
            </a:endParaRPr>
          </a:p>
          <a:p>
            <a:r>
              <a:rPr lang="en-US" sz="2000" dirty="0">
                <a:cs typeface="Arial" panose="020B0604020202020204" pitchFamily="34" charset="0"/>
              </a:rPr>
              <a:t>You are welcome to share photographs of the final product with the class!</a:t>
            </a:r>
          </a:p>
          <a:p>
            <a:endParaRPr lang="en-US" sz="2000" dirty="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p>
        </p:txBody>
      </p:sp>
      <p:pic>
        <p:nvPicPr>
          <p:cNvPr id="5122" name="Picture 2" descr="Image result for cartoon chef hat">
            <a:extLst>
              <a:ext uri="{FF2B5EF4-FFF2-40B4-BE49-F238E27FC236}">
                <a16:creationId xmlns:a16="http://schemas.microsoft.com/office/drawing/2014/main" xmlns="" id="{7676644C-E059-3246-9BDA-379B3F2CE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16" y="4109723"/>
            <a:ext cx="1918803" cy="13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E37DF-8D65-9840-A8AB-CC5E26744CE9}"/>
              </a:ext>
            </a:extLst>
          </p:cNvPr>
          <p:cNvSpPr>
            <a:spLocks noGrp="1"/>
          </p:cNvSpPr>
          <p:nvPr>
            <p:ph type="title"/>
          </p:nvPr>
        </p:nvSpPr>
        <p:spPr>
          <a:xfrm>
            <a:off x="151758" y="83069"/>
            <a:ext cx="4636373" cy="831331"/>
          </a:xfrm>
        </p:spPr>
        <p:txBody>
          <a:bodyPr>
            <a:normAutofit/>
          </a:bodyPr>
          <a:lstStyle/>
          <a:p>
            <a:r>
              <a:rPr lang="en-US" sz="4800" b="1" dirty="0">
                <a:solidFill>
                  <a:srgbClr val="002060"/>
                </a:solidFill>
              </a:rPr>
              <a:t>Find </a:t>
            </a:r>
            <a:r>
              <a:rPr lang="en-US" sz="4800" b="1" dirty="0" smtClean="0">
                <a:solidFill>
                  <a:srgbClr val="002060"/>
                </a:solidFill>
              </a:rPr>
              <a:t>Your </a:t>
            </a:r>
            <a:r>
              <a:rPr lang="en-US" sz="4800" b="1" dirty="0">
                <a:solidFill>
                  <a:srgbClr val="002060"/>
                </a:solidFill>
              </a:rPr>
              <a:t>Produ</a:t>
            </a:r>
            <a:r>
              <a:rPr lang="en-US" sz="4800" b="1" dirty="0"/>
              <a:t>ct</a:t>
            </a:r>
          </a:p>
        </p:txBody>
      </p:sp>
      <p:graphicFrame>
        <p:nvGraphicFramePr>
          <p:cNvPr id="8" name="Table 7">
            <a:extLst>
              <a:ext uri="{FF2B5EF4-FFF2-40B4-BE49-F238E27FC236}">
                <a16:creationId xmlns:a16="http://schemas.microsoft.com/office/drawing/2014/main" xmlns="" id="{C2F3677E-B556-C045-8206-0DB83A2B9CC7}"/>
              </a:ext>
            </a:extLst>
          </p:cNvPr>
          <p:cNvGraphicFramePr>
            <a:graphicFrameLocks noGrp="1"/>
          </p:cNvGraphicFramePr>
          <p:nvPr>
            <p:extLst>
              <p:ext uri="{D42A27DB-BD31-4B8C-83A1-F6EECF244321}">
                <p14:modId xmlns:p14="http://schemas.microsoft.com/office/powerpoint/2010/main" val="3450607253"/>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9" name="Rectangle 8">
            <a:extLst>
              <a:ext uri="{FF2B5EF4-FFF2-40B4-BE49-F238E27FC236}">
                <a16:creationId xmlns:a16="http://schemas.microsoft.com/office/drawing/2014/main" xmlns="" id="{0F696A83-9752-E244-B450-C073795CD842}"/>
              </a:ext>
            </a:extLst>
          </p:cNvPr>
          <p:cNvSpPr/>
          <p:nvPr/>
        </p:nvSpPr>
        <p:spPr>
          <a:xfrm>
            <a:off x="4866968" y="688800"/>
            <a:ext cx="4546364" cy="4770537"/>
          </a:xfrm>
          <a:prstGeom prst="rect">
            <a:avLst/>
          </a:prstGeom>
        </p:spPr>
        <p:txBody>
          <a:bodyPr wrap="square">
            <a:spAutoFit/>
          </a:bodyPr>
          <a:lstStyle/>
          <a:p>
            <a:pPr>
              <a:spcAft>
                <a:spcPts val="0"/>
              </a:spcAft>
              <a:tabLst>
                <a:tab pos="2637155" algn="ctr"/>
                <a:tab pos="5274310" algn="r"/>
              </a:tabLst>
            </a:pPr>
            <a:r>
              <a:rPr lang="en-GB" sz="1600" dirty="0">
                <a:ea typeface="Times New Roman" panose="02020603050405020304" pitchFamily="18" charset="0"/>
              </a:rPr>
              <a:t>Start by placing one counter on any blue number and another on any red number number.</a:t>
            </a:r>
          </a:p>
          <a:p>
            <a:pPr>
              <a:spcAft>
                <a:spcPts val="0"/>
              </a:spcAft>
              <a:tabLst>
                <a:tab pos="2637155" algn="ctr"/>
                <a:tab pos="5274310" algn="r"/>
              </a:tabLst>
            </a:pPr>
            <a:endParaRPr lang="en-GB" sz="1200" b="1" dirty="0">
              <a:ea typeface="Times New Roman" panose="02020603050405020304" pitchFamily="18" charset="0"/>
            </a:endParaRPr>
          </a:p>
          <a:p>
            <a:pPr>
              <a:spcAft>
                <a:spcPts val="0"/>
              </a:spcAft>
              <a:tabLst>
                <a:tab pos="2637155" algn="ctr"/>
                <a:tab pos="5274310" algn="r"/>
              </a:tabLst>
            </a:pPr>
            <a:r>
              <a:rPr lang="en-GB" sz="1600" b="1" dirty="0">
                <a:ea typeface="Times New Roman" panose="02020603050405020304" pitchFamily="18" charset="0"/>
              </a:rPr>
              <a:t>Player 1</a:t>
            </a:r>
            <a:r>
              <a:rPr lang="en-GB" sz="1600" dirty="0">
                <a:ea typeface="Times New Roman" panose="02020603050405020304" pitchFamily="18" charset="0"/>
              </a:rPr>
              <a:t> leaves the counter on the red track in place and moves the counter in the blue track to any number. They find the product of the two numbers and cover the product in the grid with a counter.</a:t>
            </a:r>
          </a:p>
          <a:p>
            <a:pPr>
              <a:spcAft>
                <a:spcPts val="0"/>
              </a:spcAft>
              <a:tabLst>
                <a:tab pos="2637155" algn="ctr"/>
                <a:tab pos="5274310" algn="r"/>
              </a:tabLst>
            </a:pPr>
            <a:endParaRPr lang="en-GB" sz="1200" dirty="0">
              <a:effectLst/>
              <a:ea typeface="Times New Roman" panose="02020603050405020304" pitchFamily="18" charset="0"/>
            </a:endParaRPr>
          </a:p>
          <a:p>
            <a:pPr>
              <a:spcAft>
                <a:spcPts val="0"/>
              </a:spcAft>
              <a:tabLst>
                <a:tab pos="2637155" algn="ctr"/>
                <a:tab pos="5274310" algn="r"/>
              </a:tabLst>
            </a:pPr>
            <a:r>
              <a:rPr lang="en-GB" sz="1600" b="1" dirty="0">
                <a:ea typeface="Times New Roman" panose="02020603050405020304" pitchFamily="18" charset="0"/>
              </a:rPr>
              <a:t>Player 2 </a:t>
            </a:r>
            <a:r>
              <a:rPr lang="en-GB" sz="1600" dirty="0">
                <a:ea typeface="Times New Roman" panose="02020603050405020304" pitchFamily="18" charset="0"/>
              </a:rPr>
              <a:t>leaves the counter on the blue track in</a:t>
            </a:r>
            <a:r>
              <a:rPr lang="en-GB" sz="1600" b="1" dirty="0">
                <a:ea typeface="Times New Roman" panose="02020603050405020304" pitchFamily="18" charset="0"/>
              </a:rPr>
              <a:t> </a:t>
            </a:r>
            <a:r>
              <a:rPr lang="en-GB" sz="1600" dirty="0">
                <a:ea typeface="Times New Roman" panose="02020603050405020304" pitchFamily="18" charset="0"/>
              </a:rPr>
              <a:t>place and moves the one on the red track</a:t>
            </a:r>
            <a:r>
              <a:rPr lang="en-GB" sz="1600" b="1" dirty="0">
                <a:ea typeface="Times New Roman" panose="02020603050405020304" pitchFamily="18" charset="0"/>
              </a:rPr>
              <a:t>. </a:t>
            </a:r>
            <a:r>
              <a:rPr lang="en-GB" sz="1600" dirty="0">
                <a:ea typeface="Times New Roman" panose="02020603050405020304" pitchFamily="18" charset="0"/>
              </a:rPr>
              <a:t>They find the product of the two numbers and cover the product in the grid with a counter.</a:t>
            </a:r>
          </a:p>
          <a:p>
            <a:pPr>
              <a:spcAft>
                <a:spcPts val="0"/>
              </a:spcAft>
              <a:tabLst>
                <a:tab pos="2637155" algn="ctr"/>
                <a:tab pos="5274310" algn="r"/>
              </a:tabLst>
            </a:pPr>
            <a:endParaRPr lang="en-GB" sz="1200" dirty="0">
              <a:effectLst/>
              <a:ea typeface="Times New Roman" panose="02020603050405020304" pitchFamily="18" charset="0"/>
            </a:endParaRPr>
          </a:p>
          <a:p>
            <a:pPr>
              <a:spcAft>
                <a:spcPts val="0"/>
              </a:spcAft>
              <a:tabLst>
                <a:tab pos="2637155" algn="ctr"/>
                <a:tab pos="5274310" algn="r"/>
              </a:tabLst>
            </a:pPr>
            <a:r>
              <a:rPr lang="en-GB" sz="1600" dirty="0">
                <a:ea typeface="Times New Roman" panose="02020603050405020304" pitchFamily="18" charset="0"/>
              </a:rPr>
              <a:t>The game continues with player one only moving counters on the blue track and player two only moving the counters on the red track before finding the product.</a:t>
            </a:r>
          </a:p>
          <a:p>
            <a:pPr>
              <a:spcAft>
                <a:spcPts val="0"/>
              </a:spcAft>
              <a:tabLst>
                <a:tab pos="2637155" algn="ctr"/>
                <a:tab pos="5274310" algn="r"/>
              </a:tabLst>
            </a:pPr>
            <a:endParaRPr lang="en-GB" sz="1200" dirty="0">
              <a:effectLst/>
              <a:ea typeface="Times New Roman" panose="02020603050405020304" pitchFamily="18" charset="0"/>
            </a:endParaRPr>
          </a:p>
          <a:p>
            <a:pPr>
              <a:spcAft>
                <a:spcPts val="0"/>
              </a:spcAft>
              <a:tabLst>
                <a:tab pos="2637155" algn="ctr"/>
                <a:tab pos="5274310" algn="r"/>
              </a:tabLst>
            </a:pPr>
            <a:r>
              <a:rPr lang="en-GB" sz="1600" dirty="0">
                <a:ea typeface="Times New Roman" panose="02020603050405020304" pitchFamily="18" charset="0"/>
              </a:rPr>
              <a:t>The winner is the player to cover 4 products in a row.</a:t>
            </a:r>
            <a:endParaRPr lang="en-GB" sz="1600" dirty="0">
              <a:effectLst/>
              <a:ea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A82451AD-0B59-CF4E-B9E3-BA1D615B6A9E}"/>
              </a:ext>
            </a:extLst>
          </p:cNvPr>
          <p:cNvGraphicFramePr>
            <a:graphicFrameLocks noGrp="1"/>
          </p:cNvGraphicFramePr>
          <p:nvPr>
            <p:extLst>
              <p:ext uri="{D42A27DB-BD31-4B8C-83A1-F6EECF244321}">
                <p14:modId xmlns:p14="http://schemas.microsoft.com/office/powerpoint/2010/main" val="394239394"/>
              </p:ext>
            </p:extLst>
          </p:nvPr>
        </p:nvGraphicFramePr>
        <p:xfrm>
          <a:off x="282625" y="1022011"/>
          <a:ext cx="4407362" cy="4321774"/>
        </p:xfrm>
        <a:graphic>
          <a:graphicData uri="http://schemas.openxmlformats.org/drawingml/2006/table">
            <a:tbl>
              <a:tblPr firstRow="1" firstCol="1" bandRow="1">
                <a:tableStyleId>{5C22544A-7EE6-4342-B048-85BDC9FD1C3A}</a:tableStyleId>
              </a:tblPr>
              <a:tblGrid>
                <a:gridCol w="881351">
                  <a:extLst>
                    <a:ext uri="{9D8B030D-6E8A-4147-A177-3AD203B41FA5}">
                      <a16:colId xmlns:a16="http://schemas.microsoft.com/office/drawing/2014/main" xmlns="" val="360457764"/>
                    </a:ext>
                  </a:extLst>
                </a:gridCol>
                <a:gridCol w="881351">
                  <a:extLst>
                    <a:ext uri="{9D8B030D-6E8A-4147-A177-3AD203B41FA5}">
                      <a16:colId xmlns:a16="http://schemas.microsoft.com/office/drawing/2014/main" xmlns="" val="3280585326"/>
                    </a:ext>
                  </a:extLst>
                </a:gridCol>
                <a:gridCol w="881351">
                  <a:extLst>
                    <a:ext uri="{9D8B030D-6E8A-4147-A177-3AD203B41FA5}">
                      <a16:colId xmlns:a16="http://schemas.microsoft.com/office/drawing/2014/main" xmlns="" val="2321129441"/>
                    </a:ext>
                  </a:extLst>
                </a:gridCol>
                <a:gridCol w="881351">
                  <a:extLst>
                    <a:ext uri="{9D8B030D-6E8A-4147-A177-3AD203B41FA5}">
                      <a16:colId xmlns:a16="http://schemas.microsoft.com/office/drawing/2014/main" xmlns="" val="902556090"/>
                    </a:ext>
                  </a:extLst>
                </a:gridCol>
                <a:gridCol w="881958">
                  <a:extLst>
                    <a:ext uri="{9D8B030D-6E8A-4147-A177-3AD203B41FA5}">
                      <a16:colId xmlns:a16="http://schemas.microsoft.com/office/drawing/2014/main" xmlns="" val="2372039245"/>
                    </a:ext>
                  </a:extLst>
                </a:gridCol>
              </a:tblGrid>
              <a:tr h="623908">
                <a:tc>
                  <a:txBody>
                    <a:bodyPr/>
                    <a:lstStyle/>
                    <a:p>
                      <a:pPr algn="ctr">
                        <a:spcAft>
                          <a:spcPts val="0"/>
                        </a:spcAft>
                      </a:pPr>
                      <a:r>
                        <a:rPr lang="en-GB" sz="2800" b="1" dirty="0">
                          <a:solidFill>
                            <a:schemeClr val="tx1"/>
                          </a:solidFill>
                          <a:effectLst/>
                        </a:rPr>
                        <a:t>0.4</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2</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0.6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3.6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smtClean="0">
                          <a:solidFill>
                            <a:schemeClr val="tx1"/>
                          </a:solidFill>
                          <a:effectLst/>
                        </a:rPr>
                        <a:t>2.6</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9595766"/>
                  </a:ext>
                </a:extLst>
              </a:tr>
              <a:tr h="601117">
                <a:tc>
                  <a:txBody>
                    <a:bodyPr/>
                    <a:lstStyle/>
                    <a:p>
                      <a:pPr algn="ctr">
                        <a:spcAft>
                          <a:spcPts val="0"/>
                        </a:spcAft>
                      </a:pPr>
                      <a:r>
                        <a:rPr lang="en-GB" sz="2800" b="1">
                          <a:solidFill>
                            <a:schemeClr val="tx1"/>
                          </a:solidFill>
                          <a:effectLst/>
                        </a:rPr>
                        <a:t>2.5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4.8</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5.6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5.4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81410173"/>
                  </a:ext>
                </a:extLst>
              </a:tr>
              <a:tr h="623908">
                <a:tc>
                  <a:txBody>
                    <a:bodyPr/>
                    <a:lstStyle/>
                    <a:p>
                      <a:pPr algn="ctr">
                        <a:spcAft>
                          <a:spcPts val="0"/>
                        </a:spcAft>
                      </a:pPr>
                      <a:r>
                        <a:rPr lang="en-GB" sz="2800" b="1">
                          <a:solidFill>
                            <a:schemeClr val="tx1"/>
                          </a:solidFill>
                          <a:effectLst/>
                        </a:rPr>
                        <a:t>6.3</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smtClean="0">
                          <a:solidFill>
                            <a:schemeClr val="tx1"/>
                          </a:solidFill>
                          <a:effectLst/>
                        </a:rPr>
                        <a:t>6.2</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3.5</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1.5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8</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133230"/>
                  </a:ext>
                </a:extLst>
              </a:tr>
              <a:tr h="623908">
                <a:tc>
                  <a:txBody>
                    <a:bodyPr/>
                    <a:lstStyle/>
                    <a:p>
                      <a:pPr algn="ctr">
                        <a:spcAft>
                          <a:spcPts val="0"/>
                        </a:spcAft>
                      </a:pPr>
                      <a:r>
                        <a:rPr lang="en-GB" sz="2800" b="1">
                          <a:solidFill>
                            <a:schemeClr val="tx1"/>
                          </a:solidFill>
                          <a:effectLst/>
                        </a:rPr>
                        <a:t>1.2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4.2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4.9</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3.2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2885388"/>
                  </a:ext>
                </a:extLst>
              </a:tr>
              <a:tr h="623908">
                <a:tc>
                  <a:txBody>
                    <a:bodyPr/>
                    <a:lstStyle/>
                    <a:p>
                      <a:pPr algn="ctr">
                        <a:spcAft>
                          <a:spcPts val="0"/>
                        </a:spcAft>
                      </a:pPr>
                      <a:r>
                        <a:rPr lang="en-GB" sz="2800" b="1">
                          <a:solidFill>
                            <a:schemeClr val="tx1"/>
                          </a:solidFill>
                          <a:effectLst/>
                        </a:rPr>
                        <a:t>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0.8</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smtClean="0">
                          <a:solidFill>
                            <a:schemeClr val="tx1"/>
                          </a:solidFill>
                          <a:effectLst/>
                        </a:rPr>
                        <a:t>6</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1.6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9</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39996057"/>
                  </a:ext>
                </a:extLst>
              </a:tr>
              <a:tr h="601117">
                <a:tc>
                  <a:txBody>
                    <a:bodyPr/>
                    <a:lstStyle/>
                    <a:p>
                      <a:pPr algn="ctr">
                        <a:spcAft>
                          <a:spcPts val="0"/>
                        </a:spcAft>
                      </a:pPr>
                      <a:r>
                        <a:rPr lang="en-GB" sz="2800" b="1">
                          <a:solidFill>
                            <a:schemeClr val="tx1"/>
                          </a:solidFill>
                          <a:effectLst/>
                        </a:rPr>
                        <a:t>8.1</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1.4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1</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2.4</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3</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3491519"/>
                  </a:ext>
                </a:extLst>
              </a:tr>
              <a:tr h="623908">
                <a:tc>
                  <a:txBody>
                    <a:bodyPr/>
                    <a:lstStyle/>
                    <a:p>
                      <a:pPr algn="ctr">
                        <a:spcAft>
                          <a:spcPts val="0"/>
                        </a:spcAft>
                      </a:pPr>
                      <a:r>
                        <a:rPr lang="en-GB" sz="2800" b="1" dirty="0">
                          <a:solidFill>
                            <a:schemeClr val="tx1"/>
                          </a:solidFill>
                          <a:effectLst/>
                        </a:rPr>
                        <a:t>1.8</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2.8</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a:solidFill>
                            <a:schemeClr val="tx1"/>
                          </a:solidFill>
                          <a:effectLst/>
                        </a:rPr>
                        <a:t>4.5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2.1</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800" b="1" dirty="0">
                          <a:solidFill>
                            <a:schemeClr val="tx1"/>
                          </a:solidFill>
                          <a:effectLst/>
                        </a:rPr>
                        <a:t>0.9</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5707360"/>
                  </a:ext>
                </a:extLst>
              </a:tr>
            </a:tbl>
          </a:graphicData>
        </a:graphic>
      </p:graphicFrame>
      <p:pic>
        <p:nvPicPr>
          <p:cNvPr id="18" name="Picture 17">
            <a:extLst>
              <a:ext uri="{FF2B5EF4-FFF2-40B4-BE49-F238E27FC236}">
                <a16:creationId xmlns:a16="http://schemas.microsoft.com/office/drawing/2014/main" xmlns="" id="{0DCD8C67-BCCF-454F-A029-D99E7398532A}"/>
              </a:ext>
            </a:extLst>
          </p:cNvPr>
          <p:cNvPicPr>
            <a:picLocks noChangeAspect="1"/>
          </p:cNvPicPr>
          <p:nvPr/>
        </p:nvPicPr>
        <p:blipFill>
          <a:blip r:embed="rId2"/>
          <a:stretch>
            <a:fillRect/>
          </a:stretch>
        </p:blipFill>
        <p:spPr>
          <a:xfrm>
            <a:off x="215542" y="5343785"/>
            <a:ext cx="6105581" cy="1283110"/>
          </a:xfrm>
          <a:prstGeom prst="rect">
            <a:avLst/>
          </a:prstGeom>
        </p:spPr>
      </p:pic>
    </p:spTree>
    <p:extLst>
      <p:ext uri="{BB962C8B-B14F-4D97-AF65-F5344CB8AC3E}">
        <p14:creationId xmlns:p14="http://schemas.microsoft.com/office/powerpoint/2010/main" val="417262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954107"/>
          </a:xfrm>
          <a:prstGeom prst="rect">
            <a:avLst/>
          </a:prstGeom>
          <a:noFill/>
        </p:spPr>
        <p:txBody>
          <a:bodyPr wrap="square" rtlCol="0">
            <a:spAutoFit/>
          </a:bodyPr>
          <a:lstStyle/>
          <a:p>
            <a:r>
              <a:rPr lang="en-US" sz="3600" dirty="0"/>
              <a:t>		</a:t>
            </a:r>
            <a:endParaRPr lang="en-US" sz="2000" dirty="0"/>
          </a:p>
          <a:p>
            <a:endParaRPr lang="en-US" sz="2000" dirty="0"/>
          </a:p>
        </p:txBody>
      </p:sp>
      <p:pic>
        <p:nvPicPr>
          <p:cNvPr id="15364" name="Picture 4" descr="Image result for ttrockstars logo">
            <a:extLst>
              <a:ext uri="{FF2B5EF4-FFF2-40B4-BE49-F238E27FC236}">
                <a16:creationId xmlns:a16="http://schemas.microsoft.com/office/drawing/2014/main" xmlns="" id="{6D208945-CE1B-494D-954E-E52571DD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36" y="358593"/>
            <a:ext cx="4285673" cy="1962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9E99E63-405D-5C4E-BF94-46C955FAF937}"/>
              </a:ext>
            </a:extLst>
          </p:cNvPr>
          <p:cNvSpPr/>
          <p:nvPr/>
        </p:nvSpPr>
        <p:spPr>
          <a:xfrm>
            <a:off x="432487" y="2321143"/>
            <a:ext cx="8980845" cy="3477875"/>
          </a:xfrm>
          <a:prstGeom prst="rect">
            <a:avLst/>
          </a:prstGeom>
        </p:spPr>
        <p:txBody>
          <a:bodyPr wrap="square">
            <a:spAutoFit/>
          </a:bodyPr>
          <a:lstStyle/>
          <a:p>
            <a:r>
              <a:rPr lang="en-US" sz="2000" dirty="0">
                <a:solidFill>
                  <a:srgbClr val="000000"/>
                </a:solidFill>
                <a:ea typeface="Cambria" panose="02040503050406030204" pitchFamily="18" charset="0"/>
                <a:cs typeface="Arial" panose="020B0604020202020204" pitchFamily="34" charset="0"/>
              </a:rPr>
              <a:t>When it comes to times tables, speed and accuracy are important – the more facts your child remembers, the easier it is for them to do harder calculations.</a:t>
            </a:r>
          </a:p>
          <a:p>
            <a:endParaRPr lang="en-US" sz="2000" dirty="0">
              <a:solidFill>
                <a:srgbClr val="000000"/>
              </a:solidFill>
              <a:effectLst/>
              <a:cs typeface="Arial" panose="020B0604020202020204" pitchFamily="34" charset="0"/>
            </a:endParaRPr>
          </a:p>
          <a:p>
            <a:r>
              <a:rPr lang="en-US" sz="2000" dirty="0">
                <a:solidFill>
                  <a:srgbClr val="000000"/>
                </a:solidFill>
                <a:cs typeface="Arial" panose="020B0604020202020204" pitchFamily="34" charset="0"/>
              </a:rPr>
              <a:t>Using your child’s login details provided by the class teacher, support your child to </a:t>
            </a:r>
            <a:r>
              <a:rPr lang="en-US" sz="2000" dirty="0" err="1">
                <a:solidFill>
                  <a:srgbClr val="000000"/>
                </a:solidFill>
                <a:cs typeface="Arial" panose="020B0604020202020204" pitchFamily="34" charset="0"/>
              </a:rPr>
              <a:t>practise</a:t>
            </a:r>
            <a:r>
              <a:rPr lang="en-US" sz="2000" dirty="0">
                <a:solidFill>
                  <a:srgbClr val="000000"/>
                </a:solidFill>
                <a:cs typeface="Arial" panose="020B0604020202020204" pitchFamily="34" charset="0"/>
              </a:rPr>
              <a:t> their times tables online or using the app.</a:t>
            </a:r>
            <a:r>
              <a:rPr lang="en-GB" sz="2000" dirty="0">
                <a:effectLst/>
                <a:cs typeface="Arial" panose="020B0604020202020204" pitchFamily="34" charset="0"/>
              </a:rPr>
              <a:t> </a:t>
            </a:r>
          </a:p>
          <a:p>
            <a:endParaRPr lang="en-GB" sz="2000" dirty="0">
              <a:cs typeface="Arial" panose="020B0604020202020204" pitchFamily="34" charset="0"/>
            </a:endParaRPr>
          </a:p>
          <a:p>
            <a:r>
              <a:rPr lang="en-GB" sz="2000" dirty="0">
                <a:cs typeface="Arial" panose="020B0604020202020204" pitchFamily="34" charset="0"/>
              </a:rPr>
              <a:t>In Year 6, your child can begin by playing on the single player game ‘Garage’, and the multiplayer game ‘Arena’, in which they can play against rock stars from their class.</a:t>
            </a:r>
          </a:p>
          <a:p>
            <a:endParaRPr lang="en-GB" sz="2000" dirty="0">
              <a:cs typeface="Arial" panose="020B0604020202020204" pitchFamily="34" charset="0"/>
            </a:endParaRPr>
          </a:p>
          <a:p>
            <a:r>
              <a:rPr lang="en-GB" sz="2000" dirty="0">
                <a:cs typeface="Arial" panose="020B0604020202020204" pitchFamily="34" charset="0"/>
              </a:rPr>
              <a:t>Once your child has learnt all of their times tables at school, they may begin to play on ‘Studio’ and ‘Festival’ which display all times tables up to 12 x 12.</a:t>
            </a:r>
            <a:endParaRPr lang="en-US" sz="2000" dirty="0">
              <a:cs typeface="Arial" panose="020B0604020202020204" pitchFamily="34" charset="0"/>
            </a:endParaRPr>
          </a:p>
        </p:txBody>
      </p:sp>
    </p:spTree>
    <p:extLst>
      <p:ext uri="{BB962C8B-B14F-4D97-AF65-F5344CB8AC3E}">
        <p14:creationId xmlns:p14="http://schemas.microsoft.com/office/powerpoint/2010/main" val="89542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B5A52F-113F-054D-8CEA-CC1E3E1E1B6B}"/>
              </a:ext>
            </a:extLst>
          </p:cNvPr>
          <p:cNvSpPr>
            <a:spLocks noGrp="1"/>
          </p:cNvSpPr>
          <p:nvPr>
            <p:ph idx="1"/>
          </p:nvPr>
        </p:nvSpPr>
        <p:spPr>
          <a:xfrm>
            <a:off x="274320" y="173892"/>
            <a:ext cx="11191240" cy="6251331"/>
          </a:xfrm>
        </p:spPr>
        <p:txBody>
          <a:bodyPr>
            <a:normAutofit/>
          </a:bodyPr>
          <a:lstStyle/>
          <a:p>
            <a:pPr marL="0" indent="0" algn="just">
              <a:buNone/>
            </a:pPr>
            <a:r>
              <a:rPr lang="en-US" dirty="0"/>
              <a:t>This homework book provides opportunities for you to support and enjoy mathematics with your child through playing various fun </a:t>
            </a:r>
            <a:r>
              <a:rPr lang="en-US" dirty="0" smtClean="0"/>
              <a:t>activities at </a:t>
            </a:r>
            <a:r>
              <a:rPr lang="en-US" dirty="0"/>
              <a:t>home. </a:t>
            </a:r>
            <a:r>
              <a:rPr lang="en-US" dirty="0" smtClean="0"/>
              <a:t>  All the games are focused at your child’s stage of development. </a:t>
            </a:r>
          </a:p>
          <a:p>
            <a:pPr marL="0" indent="0" algn="just">
              <a:buNone/>
            </a:pPr>
            <a:endParaRPr lang="en-US" sz="1400" dirty="0" smtClean="0"/>
          </a:p>
          <a:p>
            <a:pPr marL="0" indent="0" algn="just">
              <a:buNone/>
            </a:pPr>
            <a:endParaRPr lang="en-US" sz="1400" dirty="0"/>
          </a:p>
          <a:p>
            <a:pPr marL="0" indent="0" algn="just">
              <a:buNone/>
            </a:pPr>
            <a:r>
              <a:rPr lang="en-US" dirty="0" smtClean="0"/>
              <a:t>The aim of all the activities is to develop mathematical confidence and fluency through </a:t>
            </a:r>
            <a:r>
              <a:rPr lang="en-GB" dirty="0" smtClean="0"/>
              <a:t>practise</a:t>
            </a:r>
            <a:r>
              <a:rPr lang="en-US" dirty="0" smtClean="0"/>
              <a:t> and repetition.</a:t>
            </a:r>
          </a:p>
          <a:p>
            <a:pPr marL="0" indent="0" algn="just">
              <a:buNone/>
            </a:pPr>
            <a:endParaRPr lang="en-US" sz="1300" dirty="0" smtClean="0"/>
          </a:p>
          <a:p>
            <a:pPr marL="0" indent="0" algn="just">
              <a:buNone/>
            </a:pPr>
            <a:endParaRPr lang="en-US" sz="1300" dirty="0" smtClean="0"/>
          </a:p>
          <a:p>
            <a:pPr marL="0" indent="0" algn="just">
              <a:buNone/>
            </a:pPr>
            <a:r>
              <a:rPr lang="en-US" dirty="0" smtClean="0"/>
              <a:t>Your </a:t>
            </a:r>
            <a:r>
              <a:rPr lang="en-US" dirty="0"/>
              <a:t>child’s class teacher may advise particular games for your child to </a:t>
            </a:r>
            <a:r>
              <a:rPr lang="en-GB" dirty="0" smtClean="0"/>
              <a:t>practise</a:t>
            </a:r>
            <a:r>
              <a:rPr lang="en-US" dirty="0" smtClean="0"/>
              <a:t>, </a:t>
            </a:r>
            <a:r>
              <a:rPr lang="en-US" dirty="0"/>
              <a:t>or they may let the choice be yours.</a:t>
            </a:r>
          </a:p>
          <a:p>
            <a:pPr marL="0" indent="0" algn="just">
              <a:buNone/>
            </a:pPr>
            <a:endParaRPr lang="en-US" sz="1300" dirty="0"/>
          </a:p>
          <a:p>
            <a:pPr marL="0" indent="0">
              <a:buNone/>
            </a:pPr>
            <a:endParaRPr lang="en-US" sz="1300" dirty="0"/>
          </a:p>
          <a:p>
            <a:pPr marL="0" indent="0">
              <a:buNone/>
            </a:pPr>
            <a:r>
              <a:rPr lang="en-US" dirty="0"/>
              <a:t>Thank you for your support </a:t>
            </a:r>
            <a:r>
              <a:rPr lang="en-US" dirty="0" smtClean="0">
                <a:sym typeface="Wingdings" pitchFamily="2" charset="2"/>
              </a:rPr>
              <a:t>.</a:t>
            </a:r>
            <a:endParaRPr lang="en-US" dirty="0"/>
          </a:p>
        </p:txBody>
      </p:sp>
    </p:spTree>
    <p:extLst>
      <p:ext uri="{BB962C8B-B14F-4D97-AF65-F5344CB8AC3E}">
        <p14:creationId xmlns:p14="http://schemas.microsoft.com/office/powerpoint/2010/main" val="196742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4DD60-97BF-ED40-8B60-3FEDBC927C0A}"/>
              </a:ext>
            </a:extLst>
          </p:cNvPr>
          <p:cNvSpPr>
            <a:spLocks noGrp="1"/>
          </p:cNvSpPr>
          <p:nvPr>
            <p:ph type="title"/>
          </p:nvPr>
        </p:nvSpPr>
        <p:spPr>
          <a:xfrm>
            <a:off x="838200" y="500062"/>
            <a:ext cx="10515600" cy="1325563"/>
          </a:xfrm>
        </p:spPr>
        <p:txBody>
          <a:bodyPr/>
          <a:lstStyle/>
          <a:p>
            <a:r>
              <a:rPr lang="en-US" b="1" dirty="0"/>
              <a:t>For the following activities, you will need:</a:t>
            </a:r>
          </a:p>
        </p:txBody>
      </p:sp>
      <p:sp>
        <p:nvSpPr>
          <p:cNvPr id="3" name="Content Placeholder 2">
            <a:extLst>
              <a:ext uri="{FF2B5EF4-FFF2-40B4-BE49-F238E27FC236}">
                <a16:creationId xmlns:a16="http://schemas.microsoft.com/office/drawing/2014/main" xmlns="" id="{1DE35736-421E-064B-BFF0-AD3DCB468F77}"/>
              </a:ext>
            </a:extLst>
          </p:cNvPr>
          <p:cNvSpPr>
            <a:spLocks noGrp="1"/>
          </p:cNvSpPr>
          <p:nvPr>
            <p:ph idx="1"/>
          </p:nvPr>
        </p:nvSpPr>
        <p:spPr>
          <a:xfrm>
            <a:off x="838200" y="2506662"/>
            <a:ext cx="10515600" cy="4351338"/>
          </a:xfrm>
        </p:spPr>
        <p:txBody>
          <a:bodyPr/>
          <a:lstStyle/>
          <a:p>
            <a:r>
              <a:rPr lang="en-US" dirty="0"/>
              <a:t>A pencil and paper</a:t>
            </a:r>
          </a:p>
          <a:p>
            <a:r>
              <a:rPr lang="en-US" dirty="0"/>
              <a:t>Dice (can use interactive versions online)</a:t>
            </a:r>
          </a:p>
          <a:p>
            <a:r>
              <a:rPr lang="en-US" dirty="0"/>
              <a:t>Counters (they can be made from paper)</a:t>
            </a:r>
          </a:p>
          <a:p>
            <a:r>
              <a:rPr lang="en-US" dirty="0"/>
              <a:t>Recipe books</a:t>
            </a:r>
          </a:p>
          <a:p>
            <a:r>
              <a:rPr lang="en-US" dirty="0"/>
              <a:t>Tape measure</a:t>
            </a:r>
          </a:p>
          <a:p>
            <a:endParaRPr lang="en-US" dirty="0"/>
          </a:p>
          <a:p>
            <a:endParaRPr lang="en-US" dirty="0"/>
          </a:p>
        </p:txBody>
      </p:sp>
      <p:pic>
        <p:nvPicPr>
          <p:cNvPr id="4" name="Picture 2" descr="Image result for maths practis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44" y="1819742"/>
            <a:ext cx="3196856" cy="367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1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0DE0CC2-DDBE-9142-8497-E61EFFA8CBE6}"/>
              </a:ext>
            </a:extLst>
          </p:cNvPr>
          <p:cNvGraphicFramePr>
            <a:graphicFrameLocks noGrp="1"/>
          </p:cNvGraphicFramePr>
          <p:nvPr>
            <p:extLst>
              <p:ext uri="{D42A27DB-BD31-4B8C-83A1-F6EECF244321}">
                <p14:modId xmlns:p14="http://schemas.microsoft.com/office/powerpoint/2010/main" val="287970336"/>
              </p:ext>
            </p:extLst>
          </p:nvPr>
        </p:nvGraphicFramePr>
        <p:xfrm>
          <a:off x="209564" y="1523999"/>
          <a:ext cx="5825476" cy="3873963"/>
        </p:xfrm>
        <a:graphic>
          <a:graphicData uri="http://schemas.openxmlformats.org/drawingml/2006/table">
            <a:tbl>
              <a:tblPr firstRow="1" firstCol="1" bandRow="1">
                <a:tableStyleId>{5C22544A-7EE6-4342-B048-85BDC9FD1C3A}</a:tableStyleId>
              </a:tblPr>
              <a:tblGrid>
                <a:gridCol w="970785">
                  <a:extLst>
                    <a:ext uri="{9D8B030D-6E8A-4147-A177-3AD203B41FA5}">
                      <a16:colId xmlns:a16="http://schemas.microsoft.com/office/drawing/2014/main" xmlns="" val="473918572"/>
                    </a:ext>
                  </a:extLst>
                </a:gridCol>
                <a:gridCol w="970785">
                  <a:extLst>
                    <a:ext uri="{9D8B030D-6E8A-4147-A177-3AD203B41FA5}">
                      <a16:colId xmlns:a16="http://schemas.microsoft.com/office/drawing/2014/main" xmlns="" val="3089071507"/>
                    </a:ext>
                  </a:extLst>
                </a:gridCol>
                <a:gridCol w="970785">
                  <a:extLst>
                    <a:ext uri="{9D8B030D-6E8A-4147-A177-3AD203B41FA5}">
                      <a16:colId xmlns:a16="http://schemas.microsoft.com/office/drawing/2014/main" xmlns="" val="451241459"/>
                    </a:ext>
                  </a:extLst>
                </a:gridCol>
                <a:gridCol w="970785">
                  <a:extLst>
                    <a:ext uri="{9D8B030D-6E8A-4147-A177-3AD203B41FA5}">
                      <a16:colId xmlns:a16="http://schemas.microsoft.com/office/drawing/2014/main" xmlns="" val="3175554286"/>
                    </a:ext>
                  </a:extLst>
                </a:gridCol>
                <a:gridCol w="971168">
                  <a:extLst>
                    <a:ext uri="{9D8B030D-6E8A-4147-A177-3AD203B41FA5}">
                      <a16:colId xmlns:a16="http://schemas.microsoft.com/office/drawing/2014/main" xmlns="" val="3057936740"/>
                    </a:ext>
                  </a:extLst>
                </a:gridCol>
                <a:gridCol w="971168">
                  <a:extLst>
                    <a:ext uri="{9D8B030D-6E8A-4147-A177-3AD203B41FA5}">
                      <a16:colId xmlns:a16="http://schemas.microsoft.com/office/drawing/2014/main" xmlns="" val="3904455366"/>
                    </a:ext>
                  </a:extLst>
                </a:gridCol>
              </a:tblGrid>
              <a:tr h="761266">
                <a:tc>
                  <a:txBody>
                    <a:bodyPr/>
                    <a:lstStyle/>
                    <a:p>
                      <a:pPr algn="ctr"/>
                      <a:r>
                        <a:rPr lang="en-GB" sz="2600" b="0" dirty="0" smtClean="0">
                          <a:solidFill>
                            <a:schemeClr val="tx1"/>
                          </a:solidFill>
                          <a:effectLst/>
                        </a:rPr>
                        <a:t>0.66</a:t>
                      </a:r>
                      <a:endParaRPr lang="en-GB" sz="700" b="0" dirty="0">
                        <a:solidFill>
                          <a:schemeClr val="tx1"/>
                        </a:solidFill>
                        <a:effectLst/>
                        <a:latin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latin typeface="+mn-lt"/>
                          <a:ea typeface="+mn-ea"/>
                        </a:rPr>
                        <a:t>606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6660</a:t>
                      </a:r>
                      <a:endParaRPr lang="en-GB" sz="2600" b="0" dirty="0">
                        <a:solidFill>
                          <a:schemeClr val="tx1"/>
                        </a:solidFill>
                        <a:effectLst/>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2320999"/>
                  </a:ext>
                </a:extLst>
              </a:tr>
              <a:tr h="767567">
                <a:tc>
                  <a:txBody>
                    <a:bodyPr/>
                    <a:lstStyle/>
                    <a:p>
                      <a:pPr algn="ctr">
                        <a:spcAft>
                          <a:spcPts val="0"/>
                        </a:spcAft>
                      </a:pPr>
                      <a:r>
                        <a:rPr lang="en-GB" sz="2600" b="0" dirty="0" smtClean="0">
                          <a:solidFill>
                            <a:schemeClr val="tx1"/>
                          </a:solidFill>
                          <a:effectLst/>
                        </a:rPr>
                        <a:t>6060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0.066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latin typeface="+mn-lt"/>
                          <a:ea typeface="+mn-ea"/>
                        </a:rPr>
                        <a:t>6060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0.606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9474564"/>
                  </a:ext>
                </a:extLst>
              </a:tr>
              <a:tr h="767567">
                <a:tc>
                  <a:txBody>
                    <a:bodyPr/>
                    <a:lstStyle/>
                    <a:p>
                      <a:pPr algn="ctr">
                        <a:spcAft>
                          <a:spcPts val="0"/>
                        </a:spcAft>
                      </a:pPr>
                      <a:r>
                        <a:rPr lang="en-GB" sz="2600" b="0" dirty="0" smtClean="0">
                          <a:solidFill>
                            <a:schemeClr val="tx1"/>
                          </a:solidFill>
                          <a:effectLst/>
                        </a:rPr>
                        <a:t>0.66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0.006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0.066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6600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93140586"/>
                  </a:ext>
                </a:extLst>
              </a:tr>
              <a:tr h="767567">
                <a:tc>
                  <a:txBody>
                    <a:bodyPr/>
                    <a:lstStyle/>
                    <a:p>
                      <a:pPr algn="ctr">
                        <a:spcAft>
                          <a:spcPts val="0"/>
                        </a:spcAft>
                      </a:pPr>
                      <a:r>
                        <a:rPr lang="en-GB" sz="2600" b="0" dirty="0" smtClean="0">
                          <a:solidFill>
                            <a:schemeClr val="tx1"/>
                          </a:solidFill>
                          <a:effectLst/>
                        </a:rPr>
                        <a:t>660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0.606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0.66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8938225"/>
                  </a:ext>
                </a:extLst>
              </a:tr>
              <a:tr h="809996">
                <a:tc>
                  <a:txBody>
                    <a:bodyPr/>
                    <a:lstStyle/>
                    <a:p>
                      <a:pPr algn="ctr">
                        <a:spcAft>
                          <a:spcPts val="0"/>
                        </a:spcAft>
                      </a:pPr>
                      <a:r>
                        <a:rPr lang="en-GB" sz="2600" b="0" dirty="0" smtClean="0">
                          <a:solidFill>
                            <a:schemeClr val="tx1"/>
                          </a:solidFill>
                          <a:effectLst/>
                        </a:rPr>
                        <a:t>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6006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latin typeface="+mn-lt"/>
                          <a:ea typeface="+mn-ea"/>
                        </a:rPr>
                        <a:t>6660</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600" b="0" dirty="0" smtClean="0">
                          <a:solidFill>
                            <a:schemeClr val="tx1"/>
                          </a:solidFill>
                          <a:effectLst/>
                        </a:rPr>
                        <a:t>6.6</a:t>
                      </a:r>
                      <a:endParaRPr lang="en-GB" sz="900" b="0" dirty="0">
                        <a:solidFill>
                          <a:schemeClr val="tx1"/>
                        </a:solidFill>
                        <a:effectLst/>
                        <a:latin typeface="Times New Roman" panose="02020603050405020304" pitchFamily="18" charset="0"/>
                        <a:ea typeface="Times New Roman" panose="02020603050405020304" pitchFamily="18" charset="0"/>
                      </a:endParaRPr>
                    </a:p>
                  </a:txBody>
                  <a:tcPr marL="50240" marR="502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04327579"/>
                  </a:ext>
                </a:extLst>
              </a:tr>
            </a:tbl>
          </a:graphicData>
        </a:graphic>
      </p:graphicFrame>
      <p:graphicFrame>
        <p:nvGraphicFramePr>
          <p:cNvPr id="7" name="Table 6">
            <a:extLst>
              <a:ext uri="{FF2B5EF4-FFF2-40B4-BE49-F238E27FC236}">
                <a16:creationId xmlns:a16="http://schemas.microsoft.com/office/drawing/2014/main" xmlns="" id="{70886B5F-B95A-EA4C-A4DC-698F010C2F6A}"/>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graphicFrame>
        <p:nvGraphicFramePr>
          <p:cNvPr id="8" name="Table 7">
            <a:extLst>
              <a:ext uri="{FF2B5EF4-FFF2-40B4-BE49-F238E27FC236}">
                <a16:creationId xmlns:a16="http://schemas.microsoft.com/office/drawing/2014/main" xmlns="" id="{F928C703-7731-0149-BBF2-FB458206310F}"/>
              </a:ext>
            </a:extLst>
          </p:cNvPr>
          <p:cNvGraphicFramePr>
            <a:graphicFrameLocks noGrp="1"/>
          </p:cNvGraphicFramePr>
          <p:nvPr>
            <p:extLst>
              <p:ext uri="{D42A27DB-BD31-4B8C-83A1-F6EECF244321}">
                <p14:modId xmlns:p14="http://schemas.microsoft.com/office/powerpoint/2010/main" val="1293873727"/>
              </p:ext>
            </p:extLst>
          </p:nvPr>
        </p:nvGraphicFramePr>
        <p:xfrm>
          <a:off x="607969" y="5811975"/>
          <a:ext cx="5427074" cy="619306"/>
        </p:xfrm>
        <a:graphic>
          <a:graphicData uri="http://schemas.openxmlformats.org/drawingml/2006/table">
            <a:tbl>
              <a:tblPr firstRow="1" firstCol="1" bandRow="1">
                <a:tableStyleId>{5C22544A-7EE6-4342-B048-85BDC9FD1C3A}</a:tableStyleId>
              </a:tblPr>
              <a:tblGrid>
                <a:gridCol w="775349">
                  <a:extLst>
                    <a:ext uri="{9D8B030D-6E8A-4147-A177-3AD203B41FA5}">
                      <a16:colId xmlns:a16="http://schemas.microsoft.com/office/drawing/2014/main" xmlns="" val="45741336"/>
                    </a:ext>
                  </a:extLst>
                </a:gridCol>
                <a:gridCol w="775349">
                  <a:extLst>
                    <a:ext uri="{9D8B030D-6E8A-4147-A177-3AD203B41FA5}">
                      <a16:colId xmlns:a16="http://schemas.microsoft.com/office/drawing/2014/main" xmlns="" val="357943449"/>
                    </a:ext>
                  </a:extLst>
                </a:gridCol>
                <a:gridCol w="775349">
                  <a:extLst>
                    <a:ext uri="{9D8B030D-6E8A-4147-A177-3AD203B41FA5}">
                      <a16:colId xmlns:a16="http://schemas.microsoft.com/office/drawing/2014/main" xmlns="" val="1746107245"/>
                    </a:ext>
                  </a:extLst>
                </a:gridCol>
                <a:gridCol w="774980">
                  <a:extLst>
                    <a:ext uri="{9D8B030D-6E8A-4147-A177-3AD203B41FA5}">
                      <a16:colId xmlns:a16="http://schemas.microsoft.com/office/drawing/2014/main" xmlns="" val="1395039454"/>
                    </a:ext>
                  </a:extLst>
                </a:gridCol>
                <a:gridCol w="775349">
                  <a:extLst>
                    <a:ext uri="{9D8B030D-6E8A-4147-A177-3AD203B41FA5}">
                      <a16:colId xmlns:a16="http://schemas.microsoft.com/office/drawing/2014/main" xmlns="" val="1617902613"/>
                    </a:ext>
                  </a:extLst>
                </a:gridCol>
                <a:gridCol w="775349">
                  <a:extLst>
                    <a:ext uri="{9D8B030D-6E8A-4147-A177-3AD203B41FA5}">
                      <a16:colId xmlns:a16="http://schemas.microsoft.com/office/drawing/2014/main" xmlns="" val="3928942734"/>
                    </a:ext>
                  </a:extLst>
                </a:gridCol>
                <a:gridCol w="775349">
                  <a:extLst>
                    <a:ext uri="{9D8B030D-6E8A-4147-A177-3AD203B41FA5}">
                      <a16:colId xmlns:a16="http://schemas.microsoft.com/office/drawing/2014/main" xmlns="" val="2190609974"/>
                    </a:ext>
                  </a:extLst>
                </a:gridCol>
              </a:tblGrid>
              <a:tr h="619306">
                <a:tc>
                  <a:txBody>
                    <a:bodyPr/>
                    <a:lstStyle/>
                    <a:p>
                      <a:pPr algn="ctr">
                        <a:spcAft>
                          <a:spcPts val="0"/>
                        </a:spcAft>
                      </a:pPr>
                      <a:r>
                        <a:rPr lang="en-GB" sz="2400" dirty="0">
                          <a:solidFill>
                            <a:schemeClr val="tx1"/>
                          </a:solidFill>
                          <a:effectLst/>
                        </a:rPr>
                        <a:t>10</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2400" dirty="0">
                          <a:solidFill>
                            <a:schemeClr val="tx1"/>
                          </a:solidFill>
                          <a:effectLst/>
                        </a:rPr>
                        <a:t>100</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2400" dirty="0">
                          <a:solidFill>
                            <a:schemeClr val="tx1"/>
                          </a:solidFill>
                          <a:effectLst/>
                        </a:rPr>
                        <a:t>1000</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2400" dirty="0" smtClean="0">
                          <a:solidFill>
                            <a:schemeClr val="tx1"/>
                          </a:solidFill>
                          <a:effectLst/>
                        </a:rPr>
                        <a:t>6.6</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2400" dirty="0" smtClean="0">
                          <a:solidFill>
                            <a:schemeClr val="tx1"/>
                          </a:solidFill>
                          <a:effectLst/>
                        </a:rPr>
                        <a:t>6.06</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2400" dirty="0" smtClean="0">
                          <a:solidFill>
                            <a:schemeClr val="tx1"/>
                          </a:solidFill>
                          <a:effectLst/>
                        </a:rPr>
                        <a:t>6.66</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GB" sz="2400" dirty="0" smtClean="0">
                          <a:solidFill>
                            <a:schemeClr val="tx1"/>
                          </a:solidFill>
                          <a:effectLst/>
                        </a:rPr>
                        <a:t>66</a:t>
                      </a:r>
                      <a:endParaRPr lang="en-GB"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10603105"/>
                  </a:ext>
                </a:extLst>
              </a:tr>
            </a:tbl>
          </a:graphicData>
        </a:graphic>
      </p:graphicFrame>
      <p:sp>
        <p:nvSpPr>
          <p:cNvPr id="9" name="Rectangle 8">
            <a:extLst>
              <a:ext uri="{FF2B5EF4-FFF2-40B4-BE49-F238E27FC236}">
                <a16:creationId xmlns:a16="http://schemas.microsoft.com/office/drawing/2014/main" xmlns="" id="{1FE3E0E6-E726-9246-B032-6B75686BE0D9}"/>
              </a:ext>
            </a:extLst>
          </p:cNvPr>
          <p:cNvSpPr/>
          <p:nvPr/>
        </p:nvSpPr>
        <p:spPr>
          <a:xfrm>
            <a:off x="6188278" y="1254241"/>
            <a:ext cx="3071816" cy="5324535"/>
          </a:xfrm>
          <a:prstGeom prst="rect">
            <a:avLst/>
          </a:prstGeom>
        </p:spPr>
        <p:txBody>
          <a:bodyPr wrap="square">
            <a:spAutoFit/>
          </a:bodyPr>
          <a:lstStyle/>
          <a:p>
            <a:r>
              <a:rPr lang="en-GB" sz="2000" dirty="0"/>
              <a:t>This is a game for two players.</a:t>
            </a:r>
          </a:p>
          <a:p>
            <a:endParaRPr lang="en-GB" sz="2000" dirty="0"/>
          </a:p>
          <a:p>
            <a:r>
              <a:rPr lang="en-GB" sz="2000" dirty="0"/>
              <a:t>Choose one number out of 10, 100 or 1000 and one from </a:t>
            </a:r>
            <a:r>
              <a:rPr lang="en-GB" sz="2000" dirty="0" smtClean="0"/>
              <a:t>6.06, 0.06, 6.66 </a:t>
            </a:r>
            <a:r>
              <a:rPr lang="en-GB" sz="2000" dirty="0"/>
              <a:t>or </a:t>
            </a:r>
            <a:r>
              <a:rPr lang="en-GB" sz="2000" dirty="0" smtClean="0"/>
              <a:t>0.066</a:t>
            </a:r>
            <a:endParaRPr lang="en-GB" sz="2000" dirty="0"/>
          </a:p>
          <a:p>
            <a:endParaRPr lang="en-GB" sz="2000" dirty="0"/>
          </a:p>
          <a:p>
            <a:r>
              <a:rPr lang="en-GB" sz="2000" dirty="0"/>
              <a:t>Decide whether to multiply or divide the two numbers together and cover the answer on the grid with a counter</a:t>
            </a:r>
            <a:r>
              <a:rPr lang="en-GB" sz="2000" dirty="0" smtClean="0"/>
              <a:t>.  </a:t>
            </a:r>
            <a:r>
              <a:rPr lang="en-GB" sz="2000" b="1" dirty="0" smtClean="0"/>
              <a:t>Not all the totals are achievable.</a:t>
            </a:r>
            <a:endParaRPr lang="en-GB" sz="2000" b="1" dirty="0"/>
          </a:p>
          <a:p>
            <a:endParaRPr lang="en-GB" sz="2000" dirty="0"/>
          </a:p>
          <a:p>
            <a:r>
              <a:rPr lang="en-GB" sz="2000" dirty="0"/>
              <a:t>The first player to get </a:t>
            </a:r>
            <a:r>
              <a:rPr lang="en-GB" sz="2000" dirty="0" smtClean="0"/>
              <a:t>3 products </a:t>
            </a:r>
            <a:r>
              <a:rPr lang="en-GB" sz="2000" dirty="0"/>
              <a:t>in a row wins</a:t>
            </a:r>
          </a:p>
        </p:txBody>
      </p:sp>
      <p:sp>
        <p:nvSpPr>
          <p:cNvPr id="11" name="TextBox 10">
            <a:extLst>
              <a:ext uri="{FF2B5EF4-FFF2-40B4-BE49-F238E27FC236}">
                <a16:creationId xmlns:a16="http://schemas.microsoft.com/office/drawing/2014/main" xmlns="" id="{76E88986-5B7B-5644-A573-D230EDEC0486}"/>
              </a:ext>
            </a:extLst>
          </p:cNvPr>
          <p:cNvSpPr txBox="1"/>
          <p:nvPr/>
        </p:nvSpPr>
        <p:spPr>
          <a:xfrm>
            <a:off x="209563" y="113459"/>
            <a:ext cx="9127150" cy="923330"/>
          </a:xfrm>
          <a:prstGeom prst="rect">
            <a:avLst/>
          </a:prstGeom>
          <a:noFill/>
        </p:spPr>
        <p:txBody>
          <a:bodyPr wrap="square" rtlCol="0">
            <a:spAutoFit/>
          </a:bodyPr>
          <a:lstStyle/>
          <a:p>
            <a:r>
              <a:rPr lang="en-US" sz="5400" b="1" dirty="0" smtClean="0">
                <a:solidFill>
                  <a:srgbClr val="002060"/>
                </a:solidFill>
              </a:rPr>
              <a:t>Place Value Products</a:t>
            </a:r>
            <a:endParaRPr lang="en-US" sz="5400" b="1" dirty="0">
              <a:solidFill>
                <a:srgbClr val="002060"/>
              </a:solidFill>
            </a:endParaRPr>
          </a:p>
        </p:txBody>
      </p:sp>
    </p:spTree>
    <p:extLst>
      <p:ext uri="{BB962C8B-B14F-4D97-AF65-F5344CB8AC3E}">
        <p14:creationId xmlns:p14="http://schemas.microsoft.com/office/powerpoint/2010/main" val="33137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0A16-4BE7-FA4E-B5BF-BC6458E6F3B3}"/>
              </a:ext>
            </a:extLst>
          </p:cNvPr>
          <p:cNvSpPr>
            <a:spLocks noGrp="1"/>
          </p:cNvSpPr>
          <p:nvPr>
            <p:ph type="title"/>
          </p:nvPr>
        </p:nvSpPr>
        <p:spPr>
          <a:xfrm>
            <a:off x="179832" y="-183515"/>
            <a:ext cx="3444517" cy="1325563"/>
          </a:xfrm>
        </p:spPr>
        <p:txBody>
          <a:bodyPr/>
          <a:lstStyle/>
          <a:p>
            <a:r>
              <a:rPr lang="en-US" b="1" dirty="0">
                <a:solidFill>
                  <a:srgbClr val="002060"/>
                </a:solidFill>
              </a:rPr>
              <a:t>Party Planner</a:t>
            </a:r>
          </a:p>
        </p:txBody>
      </p:sp>
      <p:graphicFrame>
        <p:nvGraphicFramePr>
          <p:cNvPr id="8" name="Table 7">
            <a:extLst>
              <a:ext uri="{FF2B5EF4-FFF2-40B4-BE49-F238E27FC236}">
                <a16:creationId xmlns:a16="http://schemas.microsoft.com/office/drawing/2014/main" xmlns="" id="{3E013611-ED2B-A447-A3A5-8D7774DB7253}"/>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pic>
        <p:nvPicPr>
          <p:cNvPr id="12" name="Picture 11">
            <a:extLst>
              <a:ext uri="{FF2B5EF4-FFF2-40B4-BE49-F238E27FC236}">
                <a16:creationId xmlns:a16="http://schemas.microsoft.com/office/drawing/2014/main" xmlns="" id="{8CBA5A89-960F-D94A-BDFC-FD12EA17624B}"/>
              </a:ext>
            </a:extLst>
          </p:cNvPr>
          <p:cNvPicPr>
            <a:picLocks noChangeAspect="1"/>
          </p:cNvPicPr>
          <p:nvPr/>
        </p:nvPicPr>
        <p:blipFill>
          <a:blip r:embed="rId2"/>
          <a:stretch>
            <a:fillRect/>
          </a:stretch>
        </p:blipFill>
        <p:spPr>
          <a:xfrm>
            <a:off x="910619" y="1855541"/>
            <a:ext cx="7360545" cy="4792618"/>
          </a:xfrm>
          <a:prstGeom prst="rect">
            <a:avLst/>
          </a:prstGeom>
        </p:spPr>
      </p:pic>
      <p:sp>
        <p:nvSpPr>
          <p:cNvPr id="13" name="Content Placeholder 2">
            <a:extLst>
              <a:ext uri="{FF2B5EF4-FFF2-40B4-BE49-F238E27FC236}">
                <a16:creationId xmlns:a16="http://schemas.microsoft.com/office/drawing/2014/main" xmlns="" id="{106DB834-48E3-0E4B-9DB3-102E3AA763E9}"/>
              </a:ext>
            </a:extLst>
          </p:cNvPr>
          <p:cNvSpPr>
            <a:spLocks noGrp="1"/>
          </p:cNvSpPr>
          <p:nvPr>
            <p:ph idx="1"/>
          </p:nvPr>
        </p:nvSpPr>
        <p:spPr>
          <a:xfrm>
            <a:off x="179832" y="766316"/>
            <a:ext cx="9005732" cy="4351338"/>
          </a:xfrm>
        </p:spPr>
        <p:txBody>
          <a:bodyPr>
            <a:normAutofit/>
          </a:bodyPr>
          <a:lstStyle/>
          <a:p>
            <a:pPr marL="0" indent="0">
              <a:buNone/>
            </a:pPr>
            <a:r>
              <a:rPr lang="en-US" sz="1700" dirty="0"/>
              <a:t>Set your child the challenge of planning an imaginary party and working out the total </a:t>
            </a:r>
            <a:r>
              <a:rPr lang="en-US" sz="1700" dirty="0" smtClean="0"/>
              <a:t>cost </a:t>
            </a:r>
            <a:r>
              <a:rPr lang="en-US" sz="1700" dirty="0"/>
              <a:t>- they can choose what the celebration is! Your </a:t>
            </a:r>
            <a:r>
              <a:rPr lang="en-US" sz="1700" dirty="0" smtClean="0"/>
              <a:t>child could </a:t>
            </a:r>
            <a:r>
              <a:rPr lang="en-US" sz="1700" dirty="0"/>
              <a:t>plan their own perfect party or you could set them a budget to work within. You could also give a criteria for your own party for your child to plan. Support them to price this up and check if it is within your price range.</a:t>
            </a:r>
          </a:p>
        </p:txBody>
      </p:sp>
    </p:spTree>
    <p:extLst>
      <p:ext uri="{BB962C8B-B14F-4D97-AF65-F5344CB8AC3E}">
        <p14:creationId xmlns:p14="http://schemas.microsoft.com/office/powerpoint/2010/main" val="232289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44E43-D53A-1340-B1E5-3987EB714377}"/>
              </a:ext>
            </a:extLst>
          </p:cNvPr>
          <p:cNvSpPr>
            <a:spLocks noGrp="1"/>
          </p:cNvSpPr>
          <p:nvPr>
            <p:ph type="title"/>
          </p:nvPr>
        </p:nvSpPr>
        <p:spPr>
          <a:xfrm>
            <a:off x="397074" y="190558"/>
            <a:ext cx="10515600" cy="1325563"/>
          </a:xfrm>
        </p:spPr>
        <p:txBody>
          <a:bodyPr>
            <a:normAutofit/>
          </a:bodyPr>
          <a:lstStyle/>
          <a:p>
            <a:r>
              <a:rPr lang="en-US" sz="5400" b="1" dirty="0">
                <a:solidFill>
                  <a:srgbClr val="002060"/>
                </a:solidFill>
              </a:rPr>
              <a:t>Circles</a:t>
            </a:r>
          </a:p>
        </p:txBody>
      </p:sp>
      <p:sp>
        <p:nvSpPr>
          <p:cNvPr id="3" name="Content Placeholder 2">
            <a:extLst>
              <a:ext uri="{FF2B5EF4-FFF2-40B4-BE49-F238E27FC236}">
                <a16:creationId xmlns:a16="http://schemas.microsoft.com/office/drawing/2014/main" xmlns="" id="{4C66F336-98A4-394A-8196-7BF007074A8B}"/>
              </a:ext>
            </a:extLst>
          </p:cNvPr>
          <p:cNvSpPr>
            <a:spLocks noGrp="1"/>
          </p:cNvSpPr>
          <p:nvPr>
            <p:ph idx="1"/>
          </p:nvPr>
        </p:nvSpPr>
        <p:spPr>
          <a:xfrm>
            <a:off x="297873" y="1244127"/>
            <a:ext cx="7883769" cy="4351338"/>
          </a:xfrm>
        </p:spPr>
        <p:txBody>
          <a:bodyPr>
            <a:normAutofit/>
          </a:bodyPr>
          <a:lstStyle/>
          <a:p>
            <a:pPr marL="0" indent="0">
              <a:buNone/>
            </a:pPr>
            <a:r>
              <a:rPr lang="en-US" sz="2000" dirty="0"/>
              <a:t>Ask you child to hunt for an everyday object around the house in the shape of a circle.</a:t>
            </a:r>
          </a:p>
          <a:p>
            <a:pPr marL="0" indent="0">
              <a:buNone/>
            </a:pPr>
            <a:endParaRPr lang="en-US" sz="1200" dirty="0"/>
          </a:p>
          <a:p>
            <a:pPr marL="0" indent="0">
              <a:buNone/>
            </a:pPr>
            <a:r>
              <a:rPr lang="en-US" sz="2000" dirty="0"/>
              <a:t>They should measure the diameter of the circle to the nearest mm, and use this information to calculate the circle’s radius. </a:t>
            </a:r>
            <a:endParaRPr lang="en-US" sz="2000" dirty="0" smtClean="0"/>
          </a:p>
          <a:p>
            <a:pPr marL="0" indent="0">
              <a:buNone/>
            </a:pPr>
            <a:endParaRPr lang="en-US" sz="1200" dirty="0"/>
          </a:p>
          <a:p>
            <a:pPr marL="0" indent="0">
              <a:buNone/>
            </a:pPr>
            <a:r>
              <a:rPr lang="en-US" sz="2000" dirty="0" smtClean="0"/>
              <a:t>As </a:t>
            </a:r>
            <a:r>
              <a:rPr lang="en-US" sz="2000" dirty="0"/>
              <a:t>an extra challenge, you could ask your child to convert the measurements </a:t>
            </a:r>
            <a:r>
              <a:rPr lang="en-US" sz="2000" dirty="0" smtClean="0"/>
              <a:t>between mm, cm and m.</a:t>
            </a:r>
            <a:endParaRPr lang="en-US" sz="2000" dirty="0"/>
          </a:p>
        </p:txBody>
      </p:sp>
      <p:graphicFrame>
        <p:nvGraphicFramePr>
          <p:cNvPr id="4" name="Table 3">
            <a:extLst>
              <a:ext uri="{FF2B5EF4-FFF2-40B4-BE49-F238E27FC236}">
                <a16:creationId xmlns:a16="http://schemas.microsoft.com/office/drawing/2014/main" xmlns="" id="{20F0E893-F90D-9C45-B0CF-C0F21649E554}"/>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pic>
        <p:nvPicPr>
          <p:cNvPr id="4098" name="Picture 2" descr="Image result for circle shaped household objects">
            <a:extLst>
              <a:ext uri="{FF2B5EF4-FFF2-40B4-BE49-F238E27FC236}">
                <a16:creationId xmlns:a16="http://schemas.microsoft.com/office/drawing/2014/main" xmlns="" id="{DAAEEF2E-70E4-854A-85D7-E520A5748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18" y="4975397"/>
            <a:ext cx="1403229" cy="14032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ircle shaped objects">
            <a:extLst>
              <a:ext uri="{FF2B5EF4-FFF2-40B4-BE49-F238E27FC236}">
                <a16:creationId xmlns:a16="http://schemas.microsoft.com/office/drawing/2014/main" xmlns="" id="{4E733F58-4872-5843-8A12-11CCC63CC6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69" b="8546"/>
          <a:stretch/>
        </p:blipFill>
        <p:spPr bwMode="auto">
          <a:xfrm>
            <a:off x="1972257" y="4598988"/>
            <a:ext cx="1549741" cy="1577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oin">
            <a:extLst>
              <a:ext uri="{FF2B5EF4-FFF2-40B4-BE49-F238E27FC236}">
                <a16:creationId xmlns:a16="http://schemas.microsoft.com/office/drawing/2014/main" xmlns="" id="{77D736A4-2FBD-F84E-BA58-06CD87F36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589" y="5209795"/>
            <a:ext cx="956062" cy="9344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late">
            <a:extLst>
              <a:ext uri="{FF2B5EF4-FFF2-40B4-BE49-F238E27FC236}">
                <a16:creationId xmlns:a16="http://schemas.microsoft.com/office/drawing/2014/main" xmlns="" id="{CBED1C96-CFCF-814D-AF2E-CD970CDCF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140" y="4489133"/>
            <a:ext cx="1687830" cy="16878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hula hoop">
            <a:extLst>
              <a:ext uri="{FF2B5EF4-FFF2-40B4-BE49-F238E27FC236}">
                <a16:creationId xmlns:a16="http://schemas.microsoft.com/office/drawing/2014/main" xmlns="" id="{33919B30-5E22-5549-A733-1CF722F30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650" y="4489133"/>
            <a:ext cx="1950667" cy="21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5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3F665-2480-1E43-B5EF-31A9B5605FD3}"/>
              </a:ext>
            </a:extLst>
          </p:cNvPr>
          <p:cNvSpPr>
            <a:spLocks noGrp="1"/>
          </p:cNvSpPr>
          <p:nvPr>
            <p:ph type="title"/>
          </p:nvPr>
        </p:nvSpPr>
        <p:spPr>
          <a:xfrm>
            <a:off x="487686" y="0"/>
            <a:ext cx="5206532" cy="1325563"/>
          </a:xfrm>
        </p:spPr>
        <p:txBody>
          <a:bodyPr/>
          <a:lstStyle/>
          <a:p>
            <a:r>
              <a:rPr lang="en-US" b="1" dirty="0">
                <a:solidFill>
                  <a:srgbClr val="002060"/>
                </a:solidFill>
              </a:rPr>
              <a:t>Divide </a:t>
            </a:r>
            <a:r>
              <a:rPr lang="en-US" b="1" dirty="0" smtClean="0">
                <a:solidFill>
                  <a:srgbClr val="002060"/>
                </a:solidFill>
              </a:rPr>
              <a:t>My </a:t>
            </a:r>
            <a:r>
              <a:rPr lang="en-US" b="1" dirty="0">
                <a:solidFill>
                  <a:srgbClr val="002060"/>
                </a:solidFill>
              </a:rPr>
              <a:t>Decimal</a:t>
            </a:r>
          </a:p>
        </p:txBody>
      </p:sp>
      <p:graphicFrame>
        <p:nvGraphicFramePr>
          <p:cNvPr id="4" name="Table 3">
            <a:extLst>
              <a:ext uri="{FF2B5EF4-FFF2-40B4-BE49-F238E27FC236}">
                <a16:creationId xmlns:a16="http://schemas.microsoft.com/office/drawing/2014/main" xmlns="" id="{BC1F1651-C1FA-CD4A-AE47-E09B665B8DD6}"/>
              </a:ext>
            </a:extLst>
          </p:cNvPr>
          <p:cNvGraphicFramePr>
            <a:graphicFrameLocks noGrp="1"/>
          </p:cNvGraphicFramePr>
          <p:nvPr>
            <p:extLst>
              <p:ext uri="{D42A27DB-BD31-4B8C-83A1-F6EECF244321}">
                <p14:modId xmlns:p14="http://schemas.microsoft.com/office/powerpoint/2010/main" val="276754664"/>
              </p:ext>
            </p:extLst>
          </p:nvPr>
        </p:nvGraphicFramePr>
        <p:xfrm>
          <a:off x="487686" y="1104846"/>
          <a:ext cx="6337738" cy="5297729"/>
        </p:xfrm>
        <a:graphic>
          <a:graphicData uri="http://schemas.openxmlformats.org/drawingml/2006/table">
            <a:tbl>
              <a:tblPr firstRow="1" firstCol="1" bandRow="1">
                <a:tableStyleId>{5C22544A-7EE6-4342-B048-85BDC9FD1C3A}</a:tableStyleId>
              </a:tblPr>
              <a:tblGrid>
                <a:gridCol w="1056141">
                  <a:extLst>
                    <a:ext uri="{9D8B030D-6E8A-4147-A177-3AD203B41FA5}">
                      <a16:colId xmlns:a16="http://schemas.microsoft.com/office/drawing/2014/main" xmlns="" val="2198372072"/>
                    </a:ext>
                  </a:extLst>
                </a:gridCol>
                <a:gridCol w="1056141">
                  <a:extLst>
                    <a:ext uri="{9D8B030D-6E8A-4147-A177-3AD203B41FA5}">
                      <a16:colId xmlns:a16="http://schemas.microsoft.com/office/drawing/2014/main" xmlns="" val="1790497850"/>
                    </a:ext>
                  </a:extLst>
                </a:gridCol>
                <a:gridCol w="1056141">
                  <a:extLst>
                    <a:ext uri="{9D8B030D-6E8A-4147-A177-3AD203B41FA5}">
                      <a16:colId xmlns:a16="http://schemas.microsoft.com/office/drawing/2014/main" xmlns="" val="50095411"/>
                    </a:ext>
                  </a:extLst>
                </a:gridCol>
                <a:gridCol w="1056141">
                  <a:extLst>
                    <a:ext uri="{9D8B030D-6E8A-4147-A177-3AD203B41FA5}">
                      <a16:colId xmlns:a16="http://schemas.microsoft.com/office/drawing/2014/main" xmlns="" val="3699053202"/>
                    </a:ext>
                  </a:extLst>
                </a:gridCol>
                <a:gridCol w="1056587">
                  <a:extLst>
                    <a:ext uri="{9D8B030D-6E8A-4147-A177-3AD203B41FA5}">
                      <a16:colId xmlns:a16="http://schemas.microsoft.com/office/drawing/2014/main" xmlns="" val="454272174"/>
                    </a:ext>
                  </a:extLst>
                </a:gridCol>
                <a:gridCol w="1056587">
                  <a:extLst>
                    <a:ext uri="{9D8B030D-6E8A-4147-A177-3AD203B41FA5}">
                      <a16:colId xmlns:a16="http://schemas.microsoft.com/office/drawing/2014/main" xmlns="" val="1692541034"/>
                    </a:ext>
                  </a:extLst>
                </a:gridCol>
              </a:tblGrid>
              <a:tr h="879834">
                <a:tc>
                  <a:txBody>
                    <a:bodyPr/>
                    <a:lstStyle/>
                    <a:p>
                      <a:pPr algn="ctr">
                        <a:lnSpc>
                          <a:spcPct val="115000"/>
                        </a:lnSpc>
                        <a:spcAft>
                          <a:spcPts val="0"/>
                        </a:spcAft>
                      </a:pPr>
                      <a:r>
                        <a:rPr lang="en-GB" sz="2800" b="1" dirty="0">
                          <a:solidFill>
                            <a:schemeClr val="tx1"/>
                          </a:solidFill>
                          <a:effectLst/>
                        </a:rPr>
                        <a:t>0.5</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0.1</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0.8</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0.2</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smtClean="0">
                          <a:solidFill>
                            <a:schemeClr val="tx1"/>
                          </a:solidFill>
                          <a:effectLst/>
                        </a:rPr>
                        <a:t>0.65</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6198631"/>
                  </a:ext>
                </a:extLst>
              </a:tr>
              <a:tr h="916175">
                <a:tc>
                  <a:txBody>
                    <a:bodyPr/>
                    <a:lstStyle/>
                    <a:p>
                      <a:pPr algn="ctr">
                        <a:lnSpc>
                          <a:spcPct val="115000"/>
                        </a:lnSpc>
                        <a:spcAft>
                          <a:spcPts val="0"/>
                        </a:spcAft>
                      </a:pPr>
                      <a:r>
                        <a:rPr lang="en-GB" sz="2800" b="1">
                          <a:solidFill>
                            <a:schemeClr val="tx1"/>
                          </a:solidFill>
                          <a:effectLst/>
                        </a:rPr>
                        <a:t>0.8</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0.6</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3</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0.33</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0.3</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0.625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27981079"/>
                  </a:ext>
                </a:extLst>
              </a:tr>
              <a:tr h="882869">
                <a:tc>
                  <a:txBody>
                    <a:bodyPr/>
                    <a:lstStyle/>
                    <a:p>
                      <a:pPr algn="ctr">
                        <a:lnSpc>
                          <a:spcPct val="115000"/>
                        </a:lnSpc>
                        <a:spcAft>
                          <a:spcPts val="0"/>
                        </a:spcAft>
                      </a:pPr>
                      <a:r>
                        <a:rPr lang="en-GB" sz="2800" b="1">
                          <a:solidFill>
                            <a:schemeClr val="tx1"/>
                          </a:solidFill>
                          <a:effectLst/>
                        </a:rPr>
                        <a:t>3</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0.125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0.33</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1</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8</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50469080"/>
                  </a:ext>
                </a:extLst>
              </a:tr>
              <a:tr h="882869">
                <a:tc>
                  <a:txBody>
                    <a:bodyPr/>
                    <a:lstStyle/>
                    <a:p>
                      <a:pPr algn="ctr">
                        <a:lnSpc>
                          <a:spcPct val="115000"/>
                        </a:lnSpc>
                        <a:spcAft>
                          <a:spcPts val="0"/>
                        </a:spcAft>
                      </a:pPr>
                      <a:r>
                        <a:rPr lang="en-GB" sz="2800" b="1" dirty="0" smtClean="0">
                          <a:solidFill>
                            <a:schemeClr val="tx1"/>
                          </a:solidFill>
                          <a:effectLst/>
                        </a:rPr>
                        <a:t>0.65</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1.5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0.9</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0.25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0.6</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2</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87437748"/>
                  </a:ext>
                </a:extLst>
              </a:tr>
              <a:tr h="819807">
                <a:tc>
                  <a:txBody>
                    <a:bodyPr/>
                    <a:lstStyle/>
                    <a:p>
                      <a:pPr algn="ctr">
                        <a:lnSpc>
                          <a:spcPct val="115000"/>
                        </a:lnSpc>
                        <a:spcAft>
                          <a:spcPts val="0"/>
                        </a:spcAft>
                      </a:pPr>
                      <a:r>
                        <a:rPr lang="en-GB" sz="2800" b="1">
                          <a:solidFill>
                            <a:schemeClr val="tx1"/>
                          </a:solidFill>
                          <a:effectLst/>
                        </a:rPr>
                        <a:t>0.25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smtClean="0">
                          <a:solidFill>
                            <a:schemeClr val="tx1"/>
                          </a:solidFill>
                          <a:effectLst/>
                        </a:rPr>
                        <a:t>0.6</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2.5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2</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8149166"/>
                  </a:ext>
                </a:extLst>
              </a:tr>
              <a:tr h="916175">
                <a:tc>
                  <a:txBody>
                    <a:bodyPr/>
                    <a:lstStyle/>
                    <a:p>
                      <a:pPr algn="ctr">
                        <a:lnSpc>
                          <a:spcPct val="115000"/>
                        </a:lnSpc>
                        <a:spcAft>
                          <a:spcPts val="0"/>
                        </a:spcAft>
                      </a:pPr>
                      <a:r>
                        <a:rPr lang="en-GB" sz="2800" b="1">
                          <a:solidFill>
                            <a:schemeClr val="tx1"/>
                          </a:solidFill>
                          <a:effectLst/>
                        </a:rPr>
                        <a:t>0.3</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4.5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0.4</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a:solidFill>
                            <a:schemeClr val="tx1"/>
                          </a:solidFill>
                          <a:effectLst/>
                        </a:rPr>
                        <a:t>3.5</a:t>
                      </a:r>
                      <a:endParaRPr lang="en-GB" sz="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2800" b="1" dirty="0">
                          <a:solidFill>
                            <a:schemeClr val="tx1"/>
                          </a:solidFill>
                          <a:effectLst/>
                        </a:rPr>
                        <a:t>0.33</a:t>
                      </a:r>
                      <a:endParaRPr lang="en-GB" sz="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91" marR="46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2949344"/>
                  </a:ext>
                </a:extLst>
              </a:tr>
            </a:tbl>
          </a:graphicData>
        </a:graphic>
      </p:graphicFrame>
      <p:graphicFrame>
        <p:nvGraphicFramePr>
          <p:cNvPr id="5" name="Table 4">
            <a:extLst>
              <a:ext uri="{FF2B5EF4-FFF2-40B4-BE49-F238E27FC236}">
                <a16:creationId xmlns:a16="http://schemas.microsoft.com/office/drawing/2014/main" xmlns="" id="{35CECE54-25D7-554F-A558-99D316CB9810}"/>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6" name="Rectangle 5">
            <a:extLst>
              <a:ext uri="{FF2B5EF4-FFF2-40B4-BE49-F238E27FC236}">
                <a16:creationId xmlns:a16="http://schemas.microsoft.com/office/drawing/2014/main" xmlns="" id="{0A348EE1-AE65-CC43-B962-A52C8338EEC6}"/>
              </a:ext>
            </a:extLst>
          </p:cNvPr>
          <p:cNvSpPr/>
          <p:nvPr/>
        </p:nvSpPr>
        <p:spPr>
          <a:xfrm>
            <a:off x="7042727" y="1056519"/>
            <a:ext cx="2153302" cy="5016758"/>
          </a:xfrm>
          <a:prstGeom prst="rect">
            <a:avLst/>
          </a:prstGeom>
        </p:spPr>
        <p:txBody>
          <a:bodyPr wrap="square">
            <a:spAutoFit/>
          </a:bodyPr>
          <a:lstStyle/>
          <a:p>
            <a:pPr>
              <a:spcAft>
                <a:spcPts val="0"/>
              </a:spcAft>
              <a:tabLst>
                <a:tab pos="2865755" algn="ctr"/>
                <a:tab pos="5731510" algn="r"/>
              </a:tabLst>
            </a:pPr>
            <a:r>
              <a:rPr lang="en-GB" sz="2000" dirty="0">
                <a:ea typeface="Calibri" panose="020F0502020204030204" pitchFamily="34" charset="0"/>
                <a:cs typeface="Times New Roman" panose="02020603050405020304" pitchFamily="18" charset="0"/>
              </a:rPr>
              <a:t>Throw two 1 – 10 dice.</a:t>
            </a:r>
          </a:p>
          <a:p>
            <a:pPr>
              <a:spcAft>
                <a:spcPts val="0"/>
              </a:spcAft>
              <a:tabLst>
                <a:tab pos="2865755" algn="ctr"/>
                <a:tab pos="5731510" algn="r"/>
              </a:tabLst>
            </a:pPr>
            <a:endParaRPr lang="en-GB" sz="2000" dirty="0">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sz="2000" dirty="0">
                <a:ea typeface="Calibri" panose="020F0502020204030204" pitchFamily="34" charset="0"/>
                <a:cs typeface="Times New Roman" panose="02020603050405020304" pitchFamily="18" charset="0"/>
              </a:rPr>
              <a:t>Divide one number rolled by the other. </a:t>
            </a:r>
          </a:p>
          <a:p>
            <a:pPr>
              <a:spcAft>
                <a:spcPts val="0"/>
              </a:spcAft>
              <a:tabLst>
                <a:tab pos="2865755" algn="ctr"/>
                <a:tab pos="5731510" algn="r"/>
              </a:tabLst>
            </a:pPr>
            <a:endParaRPr lang="en-GB" sz="2000" dirty="0">
              <a:effectLst/>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sz="2000" dirty="0">
                <a:ea typeface="Calibri" panose="020F0502020204030204" pitchFamily="34" charset="0"/>
                <a:cs typeface="Times New Roman" panose="02020603050405020304" pitchFamily="18" charset="0"/>
              </a:rPr>
              <a:t>If the quotient appears on the grid, cover it with a counter.</a:t>
            </a:r>
          </a:p>
          <a:p>
            <a:pPr>
              <a:spcAft>
                <a:spcPts val="0"/>
              </a:spcAft>
              <a:tabLst>
                <a:tab pos="2865755" algn="ctr"/>
                <a:tab pos="5731510" algn="r"/>
              </a:tabLst>
            </a:pPr>
            <a:endParaRPr lang="en-GB" sz="2000" dirty="0">
              <a:effectLst/>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sz="2000" dirty="0">
                <a:ea typeface="Calibri" panose="020F0502020204030204" pitchFamily="34" charset="0"/>
                <a:cs typeface="Times New Roman" panose="02020603050405020304" pitchFamily="18" charset="0"/>
              </a:rPr>
              <a:t>Play 4 in a row wins or the one with the most counters.</a:t>
            </a: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14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362149" y="141696"/>
            <a:ext cx="3892378" cy="923330"/>
          </a:xfrm>
          <a:prstGeom prst="rect">
            <a:avLst/>
          </a:prstGeom>
          <a:noFill/>
        </p:spPr>
        <p:txBody>
          <a:bodyPr wrap="square" rtlCol="0">
            <a:spAutoFit/>
          </a:bodyPr>
          <a:lstStyle/>
          <a:p>
            <a:r>
              <a:rPr lang="en-US" sz="5400" b="1" dirty="0">
                <a:solidFill>
                  <a:srgbClr val="002060"/>
                </a:solidFill>
              </a:rPr>
              <a:t>Countdown</a:t>
            </a:r>
          </a:p>
        </p:txBody>
      </p:sp>
      <p:sp>
        <p:nvSpPr>
          <p:cNvPr id="6" name="TextBox 5">
            <a:extLst>
              <a:ext uri="{FF2B5EF4-FFF2-40B4-BE49-F238E27FC236}">
                <a16:creationId xmlns:a16="http://schemas.microsoft.com/office/drawing/2014/main" xmlns="" id="{1E889D91-B2DC-D04E-AC80-27C5188A3C40}"/>
              </a:ext>
            </a:extLst>
          </p:cNvPr>
          <p:cNvSpPr txBox="1"/>
          <p:nvPr/>
        </p:nvSpPr>
        <p:spPr>
          <a:xfrm>
            <a:off x="362149" y="1065026"/>
            <a:ext cx="8602263" cy="5016758"/>
          </a:xfrm>
          <a:prstGeom prst="rect">
            <a:avLst/>
          </a:prstGeom>
          <a:noFill/>
        </p:spPr>
        <p:txBody>
          <a:bodyPr wrap="square" rtlCol="0">
            <a:spAutoFit/>
          </a:bodyPr>
          <a:lstStyle/>
          <a:p>
            <a:r>
              <a:rPr lang="en-US" sz="2000" dirty="0"/>
              <a:t>Make a set of countdown cards by writing three 1s, three 2s, three 3s, and so on up to three 9s on separate strips of paper. Make a second set of cards consisting of two 50s and two 100s</a:t>
            </a:r>
            <a:r>
              <a:rPr lang="en-US" sz="2000" dirty="0" smtClean="0"/>
              <a:t>.    Or download a set:</a:t>
            </a:r>
          </a:p>
          <a:p>
            <a:r>
              <a:rPr lang="en-GB" sz="2000" dirty="0">
                <a:hlinkClick r:id="rId2"/>
              </a:rPr>
              <a:t>https://www.paperzip.co.uk/resource/countdown-game</a:t>
            </a:r>
            <a:r>
              <a:rPr lang="en-GB" sz="2000" dirty="0" smtClean="0">
                <a:hlinkClick r:id="rId2"/>
              </a:rPr>
              <a:t>/</a:t>
            </a:r>
            <a:endParaRPr lang="en-GB" sz="2000" dirty="0" smtClean="0"/>
          </a:p>
          <a:p>
            <a:endParaRPr lang="en-US" sz="1000" dirty="0"/>
          </a:p>
          <a:p>
            <a:r>
              <a:rPr lang="en-US" sz="2000" dirty="0"/>
              <a:t>Shuffle each pack of cards separately and ask your child to choose </a:t>
            </a:r>
            <a:r>
              <a:rPr lang="en-US" sz="2000" dirty="0" smtClean="0"/>
              <a:t>4 </a:t>
            </a:r>
            <a:r>
              <a:rPr lang="en-US" sz="2000" dirty="0"/>
              <a:t>small numbers from set one and </a:t>
            </a:r>
            <a:r>
              <a:rPr lang="en-US" sz="2000" dirty="0" smtClean="0"/>
              <a:t>two </a:t>
            </a:r>
            <a:r>
              <a:rPr lang="en-US" sz="2000" dirty="0"/>
              <a:t>large </a:t>
            </a:r>
            <a:r>
              <a:rPr lang="en-US" sz="2000" dirty="0" smtClean="0"/>
              <a:t>numbers </a:t>
            </a:r>
            <a:r>
              <a:rPr lang="en-US" sz="2000" dirty="0"/>
              <a:t>from set </a:t>
            </a:r>
            <a:r>
              <a:rPr lang="en-US" sz="2000" dirty="0" smtClean="0"/>
              <a:t>2 (slightly harder than the year 5 rules).</a:t>
            </a:r>
            <a:endParaRPr lang="en-US" sz="2000" dirty="0"/>
          </a:p>
          <a:p>
            <a:endParaRPr lang="en-US" sz="1000" dirty="0"/>
          </a:p>
          <a:p>
            <a:r>
              <a:rPr lang="en-US" sz="2000" dirty="0"/>
              <a:t>Roll a dice 3 times and use the three digits rolled to generate a 3-digit number.</a:t>
            </a:r>
          </a:p>
          <a:p>
            <a:endParaRPr lang="en-US" sz="1000" dirty="0"/>
          </a:p>
          <a:p>
            <a:r>
              <a:rPr lang="en-US" sz="2000" dirty="0"/>
              <a:t>Your challenge is to combine the cards using addition, subtraction, multiplication and division to get as close as possible to the 3-digit number. Each card can only be used once.</a:t>
            </a:r>
          </a:p>
          <a:p>
            <a:endParaRPr lang="en-US" sz="1000" dirty="0" smtClean="0"/>
          </a:p>
          <a:p>
            <a:r>
              <a:rPr lang="en-US" sz="2000" dirty="0"/>
              <a:t>You could even play online:</a:t>
            </a:r>
          </a:p>
          <a:p>
            <a:r>
              <a:rPr lang="en-GB" sz="2000" dirty="0">
                <a:hlinkClick r:id="rId3"/>
              </a:rPr>
              <a:t>https://</a:t>
            </a:r>
            <a:r>
              <a:rPr lang="en-GB" sz="2000" dirty="0" smtClean="0">
                <a:hlinkClick r:id="rId3"/>
              </a:rPr>
              <a:t>nrich.maths.org/6499</a:t>
            </a:r>
            <a:endParaRPr lang="en-GB" sz="2000" dirty="0" smtClean="0"/>
          </a:p>
          <a:p>
            <a:endParaRPr lang="en-US" sz="2000" dirty="0"/>
          </a:p>
        </p:txBody>
      </p:sp>
      <p:graphicFrame>
        <p:nvGraphicFramePr>
          <p:cNvPr id="8" name="Table 7">
            <a:extLst>
              <a:ext uri="{FF2B5EF4-FFF2-40B4-BE49-F238E27FC236}">
                <a16:creationId xmlns:a16="http://schemas.microsoft.com/office/drawing/2014/main" xmlns="" id="{8030A278-626A-A541-BEFC-87488F202860}"/>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pic>
        <p:nvPicPr>
          <p:cNvPr id="2050" name="Picture 2" descr="Image result for countdown logo">
            <a:extLst>
              <a:ext uri="{FF2B5EF4-FFF2-40B4-BE49-F238E27FC236}">
                <a16:creationId xmlns:a16="http://schemas.microsoft.com/office/drawing/2014/main" xmlns="" id="{65978554-2A5C-1B47-A5A1-98D0C4EA46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15" b="21588"/>
          <a:stretch/>
        </p:blipFill>
        <p:spPr bwMode="auto">
          <a:xfrm>
            <a:off x="5619301" y="4712972"/>
            <a:ext cx="3204657" cy="179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0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D0741-3C0C-E447-9B13-90297A8D979B}"/>
              </a:ext>
            </a:extLst>
          </p:cNvPr>
          <p:cNvSpPr>
            <a:spLocks noGrp="1"/>
          </p:cNvSpPr>
          <p:nvPr>
            <p:ph type="title"/>
          </p:nvPr>
        </p:nvSpPr>
        <p:spPr>
          <a:xfrm>
            <a:off x="252047" y="0"/>
            <a:ext cx="10515600" cy="1325563"/>
          </a:xfrm>
        </p:spPr>
        <p:txBody>
          <a:bodyPr>
            <a:normAutofit/>
          </a:bodyPr>
          <a:lstStyle/>
          <a:p>
            <a:r>
              <a:rPr lang="en-US" sz="4800" b="1" dirty="0">
                <a:solidFill>
                  <a:srgbClr val="002060"/>
                </a:solidFill>
              </a:rPr>
              <a:t>Fraction Fun</a:t>
            </a:r>
          </a:p>
        </p:txBody>
      </p:sp>
      <p:pic>
        <p:nvPicPr>
          <p:cNvPr id="7" name="Picture 6">
            <a:extLst>
              <a:ext uri="{FF2B5EF4-FFF2-40B4-BE49-F238E27FC236}">
                <a16:creationId xmlns:a16="http://schemas.microsoft.com/office/drawing/2014/main" xmlns="" id="{AD08A95A-8719-AE46-965B-A174614FA708}"/>
              </a:ext>
            </a:extLst>
          </p:cNvPr>
          <p:cNvPicPr>
            <a:picLocks noChangeAspect="1"/>
          </p:cNvPicPr>
          <p:nvPr/>
        </p:nvPicPr>
        <p:blipFill rotWithShape="1">
          <a:blip r:embed="rId2"/>
          <a:srcRect r="33461"/>
          <a:stretch/>
        </p:blipFill>
        <p:spPr>
          <a:xfrm>
            <a:off x="252047" y="949397"/>
            <a:ext cx="5733117" cy="5500047"/>
          </a:xfrm>
          <a:prstGeom prst="rect">
            <a:avLst/>
          </a:prstGeom>
        </p:spPr>
      </p:pic>
      <p:graphicFrame>
        <p:nvGraphicFramePr>
          <p:cNvPr id="8" name="Table 7">
            <a:extLst>
              <a:ext uri="{FF2B5EF4-FFF2-40B4-BE49-F238E27FC236}">
                <a16:creationId xmlns:a16="http://schemas.microsoft.com/office/drawing/2014/main" xmlns="" id="{D3B5EE4D-C48D-524E-86F8-40230FAF409C}"/>
              </a:ext>
            </a:extLst>
          </p:cNvPr>
          <p:cNvGraphicFramePr>
            <a:graphicFrameLocks noGrp="1"/>
          </p:cNvGraphicFramePr>
          <p:nvPr>
            <p:extLst>
              <p:ext uri="{D42A27DB-BD31-4B8C-83A1-F6EECF244321}">
                <p14:modId xmlns:p14="http://schemas.microsoft.com/office/powerpoint/2010/main" val="254620623"/>
              </p:ext>
            </p:extLst>
          </p:nvPr>
        </p:nvGraphicFramePr>
        <p:xfrm>
          <a:off x="9580589"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pic>
        <p:nvPicPr>
          <p:cNvPr id="9" name="Picture 8">
            <a:extLst>
              <a:ext uri="{FF2B5EF4-FFF2-40B4-BE49-F238E27FC236}">
                <a16:creationId xmlns:a16="http://schemas.microsoft.com/office/drawing/2014/main" xmlns="" id="{4C5BEACD-D161-4B46-83B7-1AC6888EC425}"/>
              </a:ext>
            </a:extLst>
          </p:cNvPr>
          <p:cNvPicPr>
            <a:picLocks noChangeAspect="1"/>
          </p:cNvPicPr>
          <p:nvPr/>
        </p:nvPicPr>
        <p:blipFill rotWithShape="1">
          <a:blip r:embed="rId2"/>
          <a:srcRect l="66913" b="11672"/>
          <a:stretch/>
        </p:blipFill>
        <p:spPr>
          <a:xfrm>
            <a:off x="6128696" y="662781"/>
            <a:ext cx="3308361" cy="5637728"/>
          </a:xfrm>
          <a:prstGeom prst="rect">
            <a:avLst/>
          </a:prstGeom>
        </p:spPr>
      </p:pic>
    </p:spTree>
    <p:extLst>
      <p:ext uri="{BB962C8B-B14F-4D97-AF65-F5344CB8AC3E}">
        <p14:creationId xmlns:p14="http://schemas.microsoft.com/office/powerpoint/2010/main" val="3232824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1277</Words>
  <Application>Microsoft Office PowerPoint</Application>
  <PresentationFormat>Widescreen</PresentationFormat>
  <Paragraphs>335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Comic Sans MS</vt:lpstr>
      <vt:lpstr>Times New Roman</vt:lpstr>
      <vt:lpstr>Wingdings</vt:lpstr>
      <vt:lpstr>Office Theme</vt:lpstr>
      <vt:lpstr>PowerPoint Presentation</vt:lpstr>
      <vt:lpstr>PowerPoint Presentation</vt:lpstr>
      <vt:lpstr>For the following activities, you will need:</vt:lpstr>
      <vt:lpstr>PowerPoint Presentation</vt:lpstr>
      <vt:lpstr>Party Planner</vt:lpstr>
      <vt:lpstr>Circles</vt:lpstr>
      <vt:lpstr>Divide My Decimal</vt:lpstr>
      <vt:lpstr>PowerPoint Presentation</vt:lpstr>
      <vt:lpstr>Fraction Fun</vt:lpstr>
      <vt:lpstr>Timetable Maker</vt:lpstr>
      <vt:lpstr>PowerPoint Presentation</vt:lpstr>
      <vt:lpstr>Find Your Product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Mulheirn</dc:creator>
  <cp:lastModifiedBy>Mrs Eyres</cp:lastModifiedBy>
  <cp:revision>28</cp:revision>
  <dcterms:created xsi:type="dcterms:W3CDTF">2019-09-10T19:09:29Z</dcterms:created>
  <dcterms:modified xsi:type="dcterms:W3CDTF">2020-03-18T10:53:03Z</dcterms:modified>
</cp:coreProperties>
</file>