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78" r:id="rId4"/>
    <p:sldId id="269" r:id="rId5"/>
    <p:sldId id="265" r:id="rId6"/>
    <p:sldId id="266" r:id="rId7"/>
    <p:sldId id="256" r:id="rId8"/>
    <p:sldId id="272" r:id="rId9"/>
    <p:sldId id="275" r:id="rId10"/>
    <p:sldId id="273" r:id="rId11"/>
    <p:sldId id="276" r:id="rId12"/>
    <p:sldId id="27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/>
    <p:restoredTop sz="94671"/>
  </p:normalViewPr>
  <p:slideViewPr>
    <p:cSldViewPr snapToGrid="0" snapToObjects="1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A6E7E-F2DA-44CA-BF5D-A69DF67538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94C9F-3F6B-42AD-BBEB-C925BC534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2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4C9F-3F6B-42AD-BBEB-C925BC534A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4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4C9F-3F6B-42AD-BBEB-C925BC534A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7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B35A4-7AD1-4B49-9F4F-7028D49D9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B0EBA4-12E5-5544-90B0-8B9CE82DB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81ABB-CE19-CA4E-8FA6-0E1F6044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0965C-D308-E24E-93D6-36586B34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6A17B-018F-B846-9C53-54AC5CD0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4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5071E-96E2-3F44-8432-1F99F1B1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0419DC-E3EF-6A46-B1DC-6AC535DDF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48758-255B-5341-A5E9-51C65748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44110-F45B-8B43-A105-27C2B92B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FCD8B-3BD4-074C-8603-69CF88DC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D29635-3033-144B-BDFC-108B9C293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BBC6D-FA41-C745-B74A-1D266B30F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EB5AC0-85B9-8042-B222-C9508150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77345-D633-8F42-83B0-5F6A6BC4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95A2F-92C3-B84A-97BF-BBF194CD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51F24-56B8-5446-B4F3-4B45E6E4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2F96A-CF61-084B-AD90-C7932A82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6E2055-DA7B-6A41-920A-D8D0CEFE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627272-1573-0642-84A1-BAFDDC5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E9DE9-A363-2446-A7B2-BBDEAA78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CE151-D6E3-D94E-A6E5-9C90D51F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11BDC3-F79B-EF4E-AB63-817E1B67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693CE-0B9E-1A4A-AA29-F8515BD3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7AC7E-9947-1C48-8A66-293E8203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C4F5FE-01DC-A842-9A91-7366E4C7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FB87E-66A1-9942-A26B-25812224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50288-C361-AC42-9C87-65398AEB5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B6723E-EE4F-8B46-A144-FDF39C3A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24BCC2-3E92-094D-AF02-3A2008CF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3AF75C-7E10-B24B-B08B-57BED19F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B5664-3E89-2448-A3F2-3AE65002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9D2B2-D3B7-C749-9E5E-1C130097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766F08-11C1-564A-BF3F-292D0928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9CDD24-A230-B344-9AE2-399A3D0A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CF32FB-B2AF-7949-A8DB-0A859DE74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BD68BF-387C-CE4F-B2AA-CAA1983A5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F2FBE5-975D-D04F-A925-2791760C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485C56C-F250-334F-AB5E-275E8E2B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56CDA5-B64F-CA48-A5D1-B14160DF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0985A-DFDC-3E48-BC2D-80C11B4B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3B4E3B-4D1F-1F4B-B344-90C86958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FE9CA-3ACC-D04C-B51B-B690D7D3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141529-412B-D640-A278-82133AEC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E283D1-9D28-CA4A-AA05-95491190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589B35-0DE7-404C-901C-33F0A8A8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828787-2C14-4F4C-94F7-5D8E33A3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BBBBA-31B7-B74E-952C-81CE6210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03A62-65BC-A543-B217-BCF8B189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3E4D9B-D402-F042-A1C3-6D751FB5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7BA066-195B-BE4F-8F7B-3FA66A8D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9E0870-B239-B74F-8870-6E0FFD9C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35C64-0810-0145-BF20-56C8C0E4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5BD1D-5168-BA4A-8412-0809DCCF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F54147-2CAE-2E4A-A2CA-90B061BEE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1B9557-B851-614C-9177-61F2964C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787FC-B994-424F-8B6F-2C166B20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B3ED4-DAC6-C844-9605-10F1E322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79EAA9-DEDB-874E-94D4-01EAB091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5A19D3-FF08-4A48-873E-BD232BAB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DDA0E4-88AD-1C47-B536-B9468906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298265-99FD-0A40-928E-8AAC67820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66DC-0709-A34C-8111-594A3C89FA3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65668A-7373-9942-A0B8-5F4B8C117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F8860-C964-7C4E-BFBB-D9082712B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71CD-93E9-8F4B-A991-3C9BF74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6499" TargetMode="External"/><Relationship Id="rId2" Type="http://schemas.openxmlformats.org/officeDocument/2006/relationships/hyperlink" Target="https://www.paperzip.co.uk/resource/countdown-gam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A60481-3FD9-464E-8504-FD077928C8B6}"/>
              </a:ext>
            </a:extLst>
          </p:cNvPr>
          <p:cNvGrpSpPr/>
          <p:nvPr/>
        </p:nvGrpSpPr>
        <p:grpSpPr>
          <a:xfrm>
            <a:off x="2264811" y="437515"/>
            <a:ext cx="7148946" cy="2396649"/>
            <a:chOff x="2546350" y="1323974"/>
            <a:chExt cx="4444720" cy="143950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65803C3A-F028-A24A-B354-C3903F8F4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350" y="1323974"/>
              <a:ext cx="1297266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xmlns="" id="{1FB07CE4-4489-B24E-9512-46C79C403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116" y="1841499"/>
              <a:ext cx="873359" cy="88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xmlns="" id="{25D340BB-D104-0940-89BB-7664EEF31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4" y="1572809"/>
              <a:ext cx="631825" cy="117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xmlns="" id="{C6E806AA-3886-0E4D-B89C-1B350DC6D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157" y="1802168"/>
              <a:ext cx="569913" cy="96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7D7AD4A3-D584-0246-BD50-0D4CD27AD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925" y="1417136"/>
              <a:ext cx="925232" cy="132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911ADE7-5025-AE4C-BCBC-3F83137E4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4591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6F3E060-934D-F145-9318-98B05A63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504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694F5B63-B72F-D545-B111-E2F81542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504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03C61D22-6295-A14B-91C3-1760756D0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613" y="1603098"/>
            <a:ext cx="536048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altLang="en-US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lang="en-US" altLang="en-US" sz="8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Book </a:t>
            </a:r>
            <a:r>
              <a:rPr lang="en-US" altLang="en-US" sz="8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lang="en-US" altLang="en-US" sz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lang="en-US" alt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Name:_________________________</a:t>
            </a:r>
            <a:endParaRPr lang="en-US" alt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6725" algn="l"/>
              </a:tabLst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0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xmlns="" id="{3B7CE5D2-9C30-4D40-917C-D310DCB58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21505"/>
              </p:ext>
            </p:extLst>
          </p:nvPr>
        </p:nvGraphicFramePr>
        <p:xfrm>
          <a:off x="182880" y="1408176"/>
          <a:ext cx="4809745" cy="485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574">
                  <a:extLst>
                    <a:ext uri="{9D8B030D-6E8A-4147-A177-3AD203B41FA5}">
                      <a16:colId xmlns:a16="http://schemas.microsoft.com/office/drawing/2014/main" xmlns="" val="728480568"/>
                    </a:ext>
                  </a:extLst>
                </a:gridCol>
                <a:gridCol w="961574">
                  <a:extLst>
                    <a:ext uri="{9D8B030D-6E8A-4147-A177-3AD203B41FA5}">
                      <a16:colId xmlns:a16="http://schemas.microsoft.com/office/drawing/2014/main" xmlns="" val="634091982"/>
                    </a:ext>
                  </a:extLst>
                </a:gridCol>
                <a:gridCol w="962199">
                  <a:extLst>
                    <a:ext uri="{9D8B030D-6E8A-4147-A177-3AD203B41FA5}">
                      <a16:colId xmlns:a16="http://schemas.microsoft.com/office/drawing/2014/main" xmlns="" val="699248391"/>
                    </a:ext>
                  </a:extLst>
                </a:gridCol>
                <a:gridCol w="962199">
                  <a:extLst>
                    <a:ext uri="{9D8B030D-6E8A-4147-A177-3AD203B41FA5}">
                      <a16:colId xmlns:a16="http://schemas.microsoft.com/office/drawing/2014/main" xmlns="" val="306369015"/>
                    </a:ext>
                  </a:extLst>
                </a:gridCol>
                <a:gridCol w="962199">
                  <a:extLst>
                    <a:ext uri="{9D8B030D-6E8A-4147-A177-3AD203B41FA5}">
                      <a16:colId xmlns:a16="http://schemas.microsoft.com/office/drawing/2014/main" xmlns="" val="406232485"/>
                    </a:ext>
                  </a:extLst>
                </a:gridCol>
              </a:tblGrid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5600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4200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810335"/>
                  </a:ext>
                </a:extLst>
              </a:tr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2400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4599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637659"/>
                  </a:ext>
                </a:extLst>
              </a:tr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5600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6300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018474"/>
                  </a:ext>
                </a:extLst>
              </a:tr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2800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7200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490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28833"/>
                  </a:ext>
                </a:extLst>
              </a:tr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640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3200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588876"/>
                  </a:ext>
                </a:extLst>
              </a:tr>
              <a:tr h="80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4800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en-GB" sz="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8" marR="43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15396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F629F43-47EF-EA40-A3EE-47E430E9DD24}"/>
              </a:ext>
            </a:extLst>
          </p:cNvPr>
          <p:cNvGrpSpPr/>
          <p:nvPr/>
        </p:nvGrpSpPr>
        <p:grpSpPr>
          <a:xfrm>
            <a:off x="5324475" y="4468586"/>
            <a:ext cx="1990725" cy="1790701"/>
            <a:chOff x="0" y="0"/>
            <a:chExt cx="2914650" cy="2857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BD09F37-83B1-7A4D-A531-639C1E204F33}"/>
                </a:ext>
              </a:extLst>
            </p:cNvPr>
            <p:cNvGrpSpPr/>
            <p:nvPr/>
          </p:nvGrpSpPr>
          <p:grpSpPr>
            <a:xfrm>
              <a:off x="0" y="0"/>
              <a:ext cx="2914650" cy="952500"/>
              <a:chOff x="0" y="0"/>
              <a:chExt cx="2914650" cy="9525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73034F9-7DAC-8249-83C3-A3C2DF9FFDC0}"/>
                  </a:ext>
                </a:extLst>
              </p:cNvPr>
              <p:cNvSpPr/>
              <p:nvPr/>
            </p:nvSpPr>
            <p:spPr>
              <a:xfrm>
                <a:off x="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4208B42-A5E7-5C4D-B9AE-925916B94C9D}"/>
                  </a:ext>
                </a:extLst>
              </p:cNvPr>
              <p:cNvSpPr/>
              <p:nvPr/>
            </p:nvSpPr>
            <p:spPr>
              <a:xfrm>
                <a:off x="97155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2B8F256-4038-7044-8F96-F7E9765FD39F}"/>
                  </a:ext>
                </a:extLst>
              </p:cNvPr>
              <p:cNvSpPr/>
              <p:nvPr/>
            </p:nvSpPr>
            <p:spPr>
              <a:xfrm>
                <a:off x="194310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FBF70EB-015C-0A4A-B10B-2722BD8B67DC}"/>
                </a:ext>
              </a:extLst>
            </p:cNvPr>
            <p:cNvGrpSpPr/>
            <p:nvPr/>
          </p:nvGrpSpPr>
          <p:grpSpPr>
            <a:xfrm>
              <a:off x="0" y="952500"/>
              <a:ext cx="2914650" cy="952500"/>
              <a:chOff x="0" y="0"/>
              <a:chExt cx="2914650" cy="9525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C1595295-EA3F-A24F-BE89-4289AAAD4D8D}"/>
                  </a:ext>
                </a:extLst>
              </p:cNvPr>
              <p:cNvSpPr/>
              <p:nvPr/>
            </p:nvSpPr>
            <p:spPr>
              <a:xfrm>
                <a:off x="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4D5C48-ED87-AB4A-99E6-C26EE87783FE}"/>
                  </a:ext>
                </a:extLst>
              </p:cNvPr>
              <p:cNvSpPr/>
              <p:nvPr/>
            </p:nvSpPr>
            <p:spPr>
              <a:xfrm>
                <a:off x="97155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lang="en-GB" sz="900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39B5E140-155F-6141-AA37-1A23006ED84B}"/>
                  </a:ext>
                </a:extLst>
              </p:cNvPr>
              <p:cNvSpPr/>
              <p:nvPr/>
            </p:nvSpPr>
            <p:spPr>
              <a:xfrm>
                <a:off x="194310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62DE989-A055-5245-B2C7-5D0FD4F633C3}"/>
                </a:ext>
              </a:extLst>
            </p:cNvPr>
            <p:cNvGrpSpPr/>
            <p:nvPr/>
          </p:nvGrpSpPr>
          <p:grpSpPr>
            <a:xfrm>
              <a:off x="0" y="1905000"/>
              <a:ext cx="2914650" cy="952500"/>
              <a:chOff x="0" y="0"/>
              <a:chExt cx="2914650" cy="9525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964B187-736A-0349-B2B7-0918EF7EC050}"/>
                  </a:ext>
                </a:extLst>
              </p:cNvPr>
              <p:cNvSpPr/>
              <p:nvPr/>
            </p:nvSpPr>
            <p:spPr>
              <a:xfrm>
                <a:off x="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70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89F888E-E2AE-C74F-8A0D-6F801F7DBB98}"/>
                  </a:ext>
                </a:extLst>
              </p:cNvPr>
              <p:cNvSpPr/>
              <p:nvPr/>
            </p:nvSpPr>
            <p:spPr>
              <a:xfrm>
                <a:off x="97155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</a:t>
                </a:r>
                <a:endParaRPr lang="en-GB" sz="90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8A1CEFD5-B735-4F41-9257-9FB73085EA4A}"/>
                  </a:ext>
                </a:extLst>
              </p:cNvPr>
              <p:cNvSpPr/>
              <p:nvPr/>
            </p:nvSpPr>
            <p:spPr>
              <a:xfrm>
                <a:off x="1943100" y="0"/>
                <a:ext cx="9715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</a:t>
                </a:r>
                <a:endParaRPr lang="en-GB" sz="900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CDE6579-15AC-6947-BBAA-A8C83FC05B06}"/>
              </a:ext>
            </a:extLst>
          </p:cNvPr>
          <p:cNvSpPr/>
          <p:nvPr/>
        </p:nvSpPr>
        <p:spPr>
          <a:xfrm>
            <a:off x="5176022" y="1368904"/>
            <a:ext cx="4237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Each player will choose 2 factors from the box of green numbers and cover their product in the large grid using their colour counter.</a:t>
            </a: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first player to cover 4 products in a connected line wins. Play strategically to attempt to block your partner’s path!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499BE15D-6FD6-9145-9AF6-2EEDF3BA2F2B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67F84FF-D08F-8141-B3C0-79A405715EDB}"/>
              </a:ext>
            </a:extLst>
          </p:cNvPr>
          <p:cNvSpPr txBox="1"/>
          <p:nvPr/>
        </p:nvSpPr>
        <p:spPr>
          <a:xfrm>
            <a:off x="182880" y="155598"/>
            <a:ext cx="494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02661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65990C-ECD6-9849-BE57-5DE664D4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26" y="1417139"/>
            <a:ext cx="88212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Help your child to spend a virtual amount of money (£10/£20/£100 etc.) using catalogues around the home or online shops.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could set your child various challenges such as:</a:t>
            </a:r>
          </a:p>
          <a:p>
            <a:r>
              <a:rPr lang="en-GB" sz="2000" i="1" dirty="0" smtClean="0"/>
              <a:t>“</a:t>
            </a:r>
            <a:r>
              <a:rPr lang="en-GB" sz="2000" i="1" dirty="0"/>
              <a:t>Which two/three/four items can you buy that would cost exactly £</a:t>
            </a:r>
            <a:r>
              <a:rPr lang="en-GB" sz="2000" i="1" dirty="0" smtClean="0"/>
              <a:t>10/£20?”</a:t>
            </a:r>
            <a:endParaRPr lang="en-GB" sz="2000" i="1" dirty="0"/>
          </a:p>
          <a:p>
            <a:r>
              <a:rPr lang="en-GB" sz="2000" i="1" dirty="0"/>
              <a:t>“How much change will you get from £10 if you buy…? Which coins could you receive as change?”</a:t>
            </a:r>
          </a:p>
          <a:p>
            <a:r>
              <a:rPr lang="en-GB" sz="2000" i="1" dirty="0"/>
              <a:t>“Which two/three/four items can you buy that will give you at least £2 change?”</a:t>
            </a:r>
          </a:p>
          <a:p>
            <a:r>
              <a:rPr lang="en-GB" sz="2000" i="1" dirty="0"/>
              <a:t>“Which </a:t>
            </a:r>
            <a:r>
              <a:rPr lang="en-GB" sz="2000" i="1" dirty="0" smtClean="0"/>
              <a:t>two/three items </a:t>
            </a:r>
            <a:r>
              <a:rPr lang="en-GB" sz="2000" i="1" dirty="0"/>
              <a:t>can’t you afford to buy?”</a:t>
            </a:r>
          </a:p>
          <a:p>
            <a:r>
              <a:rPr lang="en-GB" sz="2000" i="1" dirty="0"/>
              <a:t>“How much would it cost to buy 2/3/5 of…?”</a:t>
            </a:r>
          </a:p>
          <a:p>
            <a:r>
              <a:rPr lang="en-GB" sz="2000" i="1" dirty="0"/>
              <a:t>“If your items were reduced in the sale by 50/25/10%, what would their new price be?”</a:t>
            </a:r>
            <a:endParaRPr lang="en-US" sz="2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2C5D27-EE7D-3D4C-84E4-E542101E7234}"/>
              </a:ext>
            </a:extLst>
          </p:cNvPr>
          <p:cNvSpPr/>
          <p:nvPr/>
        </p:nvSpPr>
        <p:spPr>
          <a:xfrm>
            <a:off x="282126" y="291987"/>
            <a:ext cx="3031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Spend </a:t>
            </a:r>
            <a:r>
              <a:rPr lang="en-GB" sz="5400" dirty="0" smtClean="0">
                <a:solidFill>
                  <a:srgbClr val="002060"/>
                </a:solidFill>
              </a:rPr>
              <a:t>Me</a:t>
            </a:r>
            <a:endParaRPr lang="en-GB" sz="54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5C49386-39FA-9C46-AF1D-22FC1385226C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715784-19FB-9B42-B0E1-5A663BA3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1"/>
          <a:stretch/>
        </p:blipFill>
        <p:spPr>
          <a:xfrm>
            <a:off x="3919020" y="5297199"/>
            <a:ext cx="1371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0DE0CC2-DDBE-9142-8497-E61EFFA8C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20754"/>
              </p:ext>
            </p:extLst>
          </p:nvPr>
        </p:nvGraphicFramePr>
        <p:xfrm>
          <a:off x="607968" y="1523999"/>
          <a:ext cx="5427072" cy="3873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393">
                  <a:extLst>
                    <a:ext uri="{9D8B030D-6E8A-4147-A177-3AD203B41FA5}">
                      <a16:colId xmlns:a16="http://schemas.microsoft.com/office/drawing/2014/main" xmlns="" val="473918572"/>
                    </a:ext>
                  </a:extLst>
                </a:gridCol>
                <a:gridCol w="904393">
                  <a:extLst>
                    <a:ext uri="{9D8B030D-6E8A-4147-A177-3AD203B41FA5}">
                      <a16:colId xmlns:a16="http://schemas.microsoft.com/office/drawing/2014/main" xmlns="" val="3089071507"/>
                    </a:ext>
                  </a:extLst>
                </a:gridCol>
                <a:gridCol w="904393">
                  <a:extLst>
                    <a:ext uri="{9D8B030D-6E8A-4147-A177-3AD203B41FA5}">
                      <a16:colId xmlns:a16="http://schemas.microsoft.com/office/drawing/2014/main" xmlns="" val="451241459"/>
                    </a:ext>
                  </a:extLst>
                </a:gridCol>
                <a:gridCol w="904393">
                  <a:extLst>
                    <a:ext uri="{9D8B030D-6E8A-4147-A177-3AD203B41FA5}">
                      <a16:colId xmlns:a16="http://schemas.microsoft.com/office/drawing/2014/main" xmlns="" val="3175554286"/>
                    </a:ext>
                  </a:extLst>
                </a:gridCol>
                <a:gridCol w="904750">
                  <a:extLst>
                    <a:ext uri="{9D8B030D-6E8A-4147-A177-3AD203B41FA5}">
                      <a16:colId xmlns:a16="http://schemas.microsoft.com/office/drawing/2014/main" xmlns="" val="3057936740"/>
                    </a:ext>
                  </a:extLst>
                </a:gridCol>
                <a:gridCol w="904750">
                  <a:extLst>
                    <a:ext uri="{9D8B030D-6E8A-4147-A177-3AD203B41FA5}">
                      <a16:colId xmlns:a16="http://schemas.microsoft.com/office/drawing/2014/main" xmlns="" val="3904455366"/>
                    </a:ext>
                  </a:extLst>
                </a:gridCol>
              </a:tblGrid>
              <a:tr h="761266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777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77.7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7770</a:t>
                      </a: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320999"/>
                  </a:ext>
                </a:extLst>
              </a:tr>
              <a:tr h="767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7070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0.077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777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474564"/>
                  </a:ext>
                </a:extLst>
              </a:tr>
              <a:tr h="767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7700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3140586"/>
                  </a:ext>
                </a:extLst>
              </a:tr>
              <a:tr h="767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7070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7.07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938225"/>
                  </a:ext>
                </a:extLst>
              </a:tr>
              <a:tr h="809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77.7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77000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7007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>
                          <a:solidFill>
                            <a:schemeClr val="tx1"/>
                          </a:solidFill>
                          <a:effectLst/>
                        </a:rPr>
                        <a:t>77.7</a:t>
                      </a:r>
                      <a:endParaRPr lang="en-GB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240" marR="50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3275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0886B5F-B95A-EA4C-A4DC-698F010C2F6A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928C703-7731-0149-BBF2-FB458206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7742"/>
              </p:ext>
            </p:extLst>
          </p:nvPr>
        </p:nvGraphicFramePr>
        <p:xfrm>
          <a:off x="607969" y="5811975"/>
          <a:ext cx="5427074" cy="619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49">
                  <a:extLst>
                    <a:ext uri="{9D8B030D-6E8A-4147-A177-3AD203B41FA5}">
                      <a16:colId xmlns:a16="http://schemas.microsoft.com/office/drawing/2014/main" xmlns="" val="45741336"/>
                    </a:ext>
                  </a:extLst>
                </a:gridCol>
                <a:gridCol w="775349">
                  <a:extLst>
                    <a:ext uri="{9D8B030D-6E8A-4147-A177-3AD203B41FA5}">
                      <a16:colId xmlns:a16="http://schemas.microsoft.com/office/drawing/2014/main" xmlns="" val="357943449"/>
                    </a:ext>
                  </a:extLst>
                </a:gridCol>
                <a:gridCol w="775349">
                  <a:extLst>
                    <a:ext uri="{9D8B030D-6E8A-4147-A177-3AD203B41FA5}">
                      <a16:colId xmlns:a16="http://schemas.microsoft.com/office/drawing/2014/main" xmlns="" val="1746107245"/>
                    </a:ext>
                  </a:extLst>
                </a:gridCol>
                <a:gridCol w="774980">
                  <a:extLst>
                    <a:ext uri="{9D8B030D-6E8A-4147-A177-3AD203B41FA5}">
                      <a16:colId xmlns:a16="http://schemas.microsoft.com/office/drawing/2014/main" xmlns="" val="1395039454"/>
                    </a:ext>
                  </a:extLst>
                </a:gridCol>
                <a:gridCol w="775349">
                  <a:extLst>
                    <a:ext uri="{9D8B030D-6E8A-4147-A177-3AD203B41FA5}">
                      <a16:colId xmlns:a16="http://schemas.microsoft.com/office/drawing/2014/main" xmlns="" val="1617902613"/>
                    </a:ext>
                  </a:extLst>
                </a:gridCol>
                <a:gridCol w="775349">
                  <a:extLst>
                    <a:ext uri="{9D8B030D-6E8A-4147-A177-3AD203B41FA5}">
                      <a16:colId xmlns:a16="http://schemas.microsoft.com/office/drawing/2014/main" xmlns="" val="3928942734"/>
                    </a:ext>
                  </a:extLst>
                </a:gridCol>
                <a:gridCol w="775349">
                  <a:extLst>
                    <a:ext uri="{9D8B030D-6E8A-4147-A177-3AD203B41FA5}">
                      <a16:colId xmlns:a16="http://schemas.microsoft.com/office/drawing/2014/main" xmlns="" val="2190609974"/>
                    </a:ext>
                  </a:extLst>
                </a:gridCol>
              </a:tblGrid>
              <a:tr h="61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7.07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7.77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60310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E3E0E6-E726-9246-B032-6B75686BE0D9}"/>
              </a:ext>
            </a:extLst>
          </p:cNvPr>
          <p:cNvSpPr/>
          <p:nvPr/>
        </p:nvSpPr>
        <p:spPr>
          <a:xfrm>
            <a:off x="6188278" y="1065305"/>
            <a:ext cx="3071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This is a game for two players.</a:t>
            </a:r>
          </a:p>
          <a:p>
            <a:endParaRPr lang="en-GB" sz="2000" dirty="0"/>
          </a:p>
          <a:p>
            <a:r>
              <a:rPr lang="en-GB" sz="2000" dirty="0"/>
              <a:t>Choose one number out of 10, 100 or 1000 and one from 7.7, 7.07, 7.77 or 0.77</a:t>
            </a:r>
          </a:p>
          <a:p>
            <a:endParaRPr lang="en-GB" sz="2000" dirty="0"/>
          </a:p>
          <a:p>
            <a:r>
              <a:rPr lang="en-GB" sz="2000" dirty="0"/>
              <a:t>Decide whether to multiply or divide the two numbers together and cover the answer on the grid with a counter.</a:t>
            </a:r>
          </a:p>
          <a:p>
            <a:endParaRPr lang="en-GB" sz="2000" dirty="0"/>
          </a:p>
          <a:p>
            <a:r>
              <a:rPr lang="en-GB" sz="2000" dirty="0"/>
              <a:t>The first player to get 4 products in a row </a:t>
            </a:r>
            <a:r>
              <a:rPr lang="en-GB" sz="2000" dirty="0" smtClean="0"/>
              <a:t>wins.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E88986-5B7B-5644-A573-D230EDEC0486}"/>
              </a:ext>
            </a:extLst>
          </p:cNvPr>
          <p:cNvSpPr txBox="1"/>
          <p:nvPr/>
        </p:nvSpPr>
        <p:spPr>
          <a:xfrm>
            <a:off x="132944" y="191410"/>
            <a:ext cx="912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Tens, Hundreds and Thousands</a:t>
            </a:r>
          </a:p>
        </p:txBody>
      </p:sp>
    </p:spTree>
    <p:extLst>
      <p:ext uri="{BB962C8B-B14F-4D97-AF65-F5344CB8AC3E}">
        <p14:creationId xmlns:p14="http://schemas.microsoft.com/office/powerpoint/2010/main" val="408553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8773991-486E-3F44-85C6-0C3F8748FC64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9F1F78-1185-974B-9B05-322DFF539D85}"/>
              </a:ext>
            </a:extLst>
          </p:cNvPr>
          <p:cNvSpPr txBox="1"/>
          <p:nvPr/>
        </p:nvSpPr>
        <p:spPr>
          <a:xfrm>
            <a:off x="432487" y="1367036"/>
            <a:ext cx="898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	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5364" name="Picture 4" descr="Image result for ttrockstars logo">
            <a:extLst>
              <a:ext uri="{FF2B5EF4-FFF2-40B4-BE49-F238E27FC236}">
                <a16:creationId xmlns:a16="http://schemas.microsoft.com/office/drawing/2014/main" xmlns="" id="{6D208945-CE1B-494D-954E-E52571DD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" y="358593"/>
            <a:ext cx="4285673" cy="19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E99E63-405D-5C4E-BF94-46C955FAF937}"/>
              </a:ext>
            </a:extLst>
          </p:cNvPr>
          <p:cNvSpPr/>
          <p:nvPr/>
        </p:nvSpPr>
        <p:spPr>
          <a:xfrm>
            <a:off x="432487" y="2321143"/>
            <a:ext cx="89808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When it comes to times tables, speed and accuracy are important – the more facts your child remembers, the easier it is for them to do harder calculations.</a:t>
            </a:r>
          </a:p>
          <a:p>
            <a:endParaRPr lang="en-US" sz="20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Using your child’s login details provided by the class teacher, support your child to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practise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their times tables online or using the app.</a:t>
            </a:r>
            <a:r>
              <a:rPr lang="en-GB" sz="2000" dirty="0">
                <a:effectLst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In Year </a:t>
            </a:r>
            <a:r>
              <a:rPr lang="en-GB" sz="2000" dirty="0" smtClean="0">
                <a:cs typeface="Arial" panose="020B0604020202020204" pitchFamily="34" charset="0"/>
              </a:rPr>
              <a:t>5, </a:t>
            </a:r>
            <a:r>
              <a:rPr lang="en-GB" sz="2000" dirty="0">
                <a:cs typeface="Arial" panose="020B0604020202020204" pitchFamily="34" charset="0"/>
              </a:rPr>
              <a:t>your child can begin by playing on the single player game ‘Garage’, and the multiplayer game ‘Arena’, in which they can play against rock stars from their class.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Once your child has learnt all of their times tables at school, they may begin to play on ‘Studio’ and ‘Festival’ which display all times tables up to 12 x 12.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8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5A52F-113F-054D-8CEA-CC1E3E1E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3892"/>
            <a:ext cx="11191240" cy="6251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This homework book provides opportunities for you to support and enjoy mathematics with your child through playing various fun </a:t>
            </a:r>
            <a:r>
              <a:rPr lang="en-US" dirty="0" smtClean="0"/>
              <a:t>activities at </a:t>
            </a:r>
            <a:r>
              <a:rPr lang="en-US" dirty="0"/>
              <a:t>home. </a:t>
            </a:r>
            <a:r>
              <a:rPr lang="en-US" dirty="0" smtClean="0"/>
              <a:t>  All the games are focused at your child’s stage of development.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dirty="0" smtClean="0"/>
              <a:t>The aim of all the activities is to develop mathematical confidence and fluency through </a:t>
            </a:r>
            <a:r>
              <a:rPr lang="en-GB" dirty="0" smtClean="0"/>
              <a:t>practise</a:t>
            </a:r>
            <a:r>
              <a:rPr lang="en-US" dirty="0" smtClean="0"/>
              <a:t> and repetition.</a:t>
            </a:r>
          </a:p>
          <a:p>
            <a:pPr marL="0" indent="0" algn="just">
              <a:buNone/>
            </a:pPr>
            <a:endParaRPr lang="en-US" sz="1300" dirty="0" smtClean="0"/>
          </a:p>
          <a:p>
            <a:pPr marL="0" indent="0" algn="just">
              <a:buNone/>
            </a:pPr>
            <a:endParaRPr lang="en-US" sz="1300" dirty="0" smtClean="0"/>
          </a:p>
          <a:p>
            <a:pPr marL="0" indent="0" algn="just">
              <a:buNone/>
            </a:pPr>
            <a:r>
              <a:rPr lang="en-US" dirty="0" smtClean="0"/>
              <a:t>Your </a:t>
            </a:r>
            <a:r>
              <a:rPr lang="en-US" dirty="0"/>
              <a:t>child’s class teacher may advise particular games for your child to </a:t>
            </a:r>
            <a:r>
              <a:rPr lang="en-GB" dirty="0" smtClean="0"/>
              <a:t>practise</a:t>
            </a:r>
            <a:r>
              <a:rPr lang="en-US" dirty="0" smtClean="0"/>
              <a:t>, </a:t>
            </a:r>
            <a:r>
              <a:rPr lang="en-US" dirty="0"/>
              <a:t>or they may let the choice be yours.</a:t>
            </a:r>
          </a:p>
          <a:p>
            <a:pPr marL="0" indent="0" algn="just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Thank you for your support </a:t>
            </a:r>
            <a:r>
              <a:rPr lang="en-US" dirty="0" smtClean="0">
                <a:sym typeface="Wingdings" pitchFamily="2" charset="2"/>
              </a:rPr>
              <a:t>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4DD60-97BF-ED40-8B60-3FEDBC92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/>
              <a:t>For the following activities, you will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E35736-421E-064B-BFF0-AD3DCB46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/>
              <a:t>A pencil and paper</a:t>
            </a:r>
          </a:p>
          <a:p>
            <a:r>
              <a:rPr lang="en-US" dirty="0"/>
              <a:t>Paperclips</a:t>
            </a:r>
          </a:p>
          <a:p>
            <a:r>
              <a:rPr lang="en-US" dirty="0"/>
              <a:t>Counters (they can be made from paper)</a:t>
            </a:r>
          </a:p>
          <a:p>
            <a:r>
              <a:rPr lang="en-US" dirty="0"/>
              <a:t>Recipe books</a:t>
            </a:r>
          </a:p>
          <a:p>
            <a:r>
              <a:rPr lang="en-US" dirty="0"/>
              <a:t>Catalogues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maths practise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44" y="1819742"/>
            <a:ext cx="3196856" cy="36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295BD-662C-9F49-9901-8223CF95819E}"/>
              </a:ext>
            </a:extLst>
          </p:cNvPr>
          <p:cNvSpPr txBox="1"/>
          <p:nvPr/>
        </p:nvSpPr>
        <p:spPr>
          <a:xfrm>
            <a:off x="235667" y="64610"/>
            <a:ext cx="494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Related Fact</a:t>
            </a:r>
            <a:r>
              <a:rPr lang="en-US" sz="5400" b="1" dirty="0"/>
              <a:t>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8773991-486E-3F44-85C6-0C3F8748FC64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9F1F78-1185-974B-9B05-322DFF539D85}"/>
              </a:ext>
            </a:extLst>
          </p:cNvPr>
          <p:cNvSpPr txBox="1"/>
          <p:nvPr/>
        </p:nvSpPr>
        <p:spPr>
          <a:xfrm>
            <a:off x="235667" y="886924"/>
            <a:ext cx="90929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This activity should help child master their time tables and extend this using their place value knowledge.  Start </a:t>
            </a:r>
            <a:r>
              <a:rPr lang="en-US" dirty="0">
                <a:cs typeface="Arial" panose="020B0604020202020204" pitchFamily="34" charset="0"/>
              </a:rPr>
              <a:t>by giving your child a multiplication fact up to 12x12. For example, you might say “Three times eight equals twenty-four”.</a:t>
            </a:r>
          </a:p>
          <a:p>
            <a:pPr algn="just"/>
            <a:endParaRPr lang="en-US" sz="1200" dirty="0">
              <a:cs typeface="Arial" panose="020B0604020202020204" pitchFamily="34" charset="0"/>
            </a:endParaRPr>
          </a:p>
          <a:p>
            <a:pPr algn="just"/>
            <a:r>
              <a:rPr lang="en-US" dirty="0">
                <a:cs typeface="Arial" panose="020B0604020202020204" pitchFamily="34" charset="0"/>
              </a:rPr>
              <a:t>You have given them one fact an in return they have to give you five related facts. F</a:t>
            </a:r>
            <a:r>
              <a:rPr lang="en-US" dirty="0" smtClean="0">
                <a:cs typeface="Arial" panose="020B0604020202020204" pitchFamily="34" charset="0"/>
              </a:rPr>
              <a:t>ive </a:t>
            </a:r>
            <a:r>
              <a:rPr lang="en-US" dirty="0">
                <a:cs typeface="Arial" panose="020B0604020202020204" pitchFamily="34" charset="0"/>
              </a:rPr>
              <a:t>related facts for this fact </a:t>
            </a:r>
            <a:r>
              <a:rPr lang="en-US" dirty="0" smtClean="0">
                <a:cs typeface="Arial" panose="020B0604020202020204" pitchFamily="34" charset="0"/>
              </a:rPr>
              <a:t>could </a:t>
            </a:r>
            <a:r>
              <a:rPr lang="en-US" dirty="0">
                <a:cs typeface="Arial" panose="020B0604020202020204" pitchFamily="34" charset="0"/>
              </a:rPr>
              <a:t>be: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Start with what they know using the total of 24.  </a:t>
            </a:r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cs typeface="Arial" panose="020B0604020202020204" pitchFamily="34" charset="0"/>
              </a:rPr>
              <a:t>“Eight times three equals twenty-four</a:t>
            </a:r>
            <a:r>
              <a:rPr lang="en-US" i="1" dirty="0" smtClean="0">
                <a:cs typeface="Arial" panose="020B0604020202020204" pitchFamily="34" charset="0"/>
              </a:rPr>
              <a:t>”   8 x 3 = 24</a:t>
            </a:r>
            <a:endParaRPr lang="en-US" i="1" dirty="0"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cs typeface="Arial" panose="020B0604020202020204" pitchFamily="34" charset="0"/>
              </a:rPr>
              <a:t>“Twenty-four divided by three equals eight</a:t>
            </a:r>
            <a:r>
              <a:rPr lang="en-US" i="1" dirty="0" smtClean="0">
                <a:cs typeface="Arial" panose="020B0604020202020204" pitchFamily="34" charset="0"/>
              </a:rPr>
              <a:t>” 24 ÷ 3 = 8</a:t>
            </a:r>
          </a:p>
          <a:p>
            <a:pPr algn="just"/>
            <a:endParaRPr lang="en-US" sz="1200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cs typeface="Arial" panose="020B0604020202020204" pitchFamily="34" charset="0"/>
              </a:rPr>
              <a:t>Now extend this using place value knowledge to derive number facts. </a:t>
            </a:r>
            <a:endParaRPr lang="en-US" i="1" dirty="0">
              <a:cs typeface="Arial" panose="020B0604020202020204" pitchFamily="34" charset="0"/>
            </a:endParaRPr>
          </a:p>
          <a:p>
            <a:pPr algn="just"/>
            <a:r>
              <a:rPr lang="en-US" i="1" dirty="0" smtClean="0">
                <a:cs typeface="Arial" panose="020B0604020202020204" pitchFamily="34" charset="0"/>
              </a:rPr>
              <a:t>“Eighty times three equals two hundred and forty.”    80 x 3 = 240.   </a:t>
            </a:r>
            <a:endParaRPr lang="en-US" i="1" dirty="0">
              <a:cs typeface="Arial" panose="020B0604020202020204" pitchFamily="34" charset="0"/>
            </a:endParaRPr>
          </a:p>
          <a:p>
            <a:pPr algn="just"/>
            <a:r>
              <a:rPr lang="en-US" i="1" dirty="0" smtClean="0">
                <a:cs typeface="Arial" panose="020B0604020202020204" pitchFamily="34" charset="0"/>
              </a:rPr>
              <a:t>“Eight times zero point three (three tenths) equals 2.4”    8  x  0.3 = 2.4</a:t>
            </a:r>
            <a:endParaRPr lang="en-US" i="1" dirty="0"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cs typeface="Arial" panose="020B0604020202020204" pitchFamily="34" charset="0"/>
              </a:rPr>
              <a:t>“One eighth </a:t>
            </a:r>
            <a:r>
              <a:rPr lang="en-US" i="1" dirty="0" smtClean="0">
                <a:cs typeface="Arial" panose="020B0604020202020204" pitchFamily="34" charset="0"/>
              </a:rPr>
              <a:t>of 2400 equals three hundred because </a:t>
            </a:r>
            <a:r>
              <a:rPr lang="en-US" i="1" dirty="0">
                <a:cs typeface="Arial" panose="020B0604020202020204" pitchFamily="34" charset="0"/>
              </a:rPr>
              <a:t>2400 </a:t>
            </a:r>
            <a:r>
              <a:rPr lang="en-US" i="1" dirty="0" smtClean="0">
                <a:cs typeface="Arial" panose="020B0604020202020204" pitchFamily="34" charset="0"/>
              </a:rPr>
              <a:t>÷ 8 = 300”</a:t>
            </a:r>
            <a:endParaRPr lang="en-US" i="1" dirty="0">
              <a:cs typeface="Arial" panose="020B0604020202020204" pitchFamily="34" charset="0"/>
            </a:endParaRPr>
          </a:p>
          <a:p>
            <a:pPr algn="just"/>
            <a:endParaRPr lang="en-US" sz="1200" dirty="0">
              <a:cs typeface="Arial" panose="020B0604020202020204" pitchFamily="34" charset="0"/>
            </a:endParaRPr>
          </a:p>
          <a:p>
            <a:pPr algn="just"/>
            <a:r>
              <a:rPr lang="en-US" dirty="0">
                <a:cs typeface="Arial" panose="020B0604020202020204" pitchFamily="34" charset="0"/>
              </a:rPr>
              <a:t>Once more confident, you can vary they type of fact you start the game with. For example, you could start with “One third of twenty-four equals eight”. Encourage your child to spot that the facts come in pairs: two multiplication, two divisions and two fractions.</a:t>
            </a:r>
          </a:p>
          <a:p>
            <a:pPr algn="just"/>
            <a:endParaRPr lang="en-US" sz="1200" dirty="0">
              <a:cs typeface="Arial" panose="020B0604020202020204" pitchFamily="34" charset="0"/>
            </a:endParaRPr>
          </a:p>
          <a:p>
            <a:pPr algn="just"/>
            <a:r>
              <a:rPr lang="en-US" dirty="0">
                <a:cs typeface="Arial" panose="020B0604020202020204" pitchFamily="34" charset="0"/>
              </a:rPr>
              <a:t>As an extra challenge, try saying to your child “If you know ___, what else do you know?”. For example, if you know one third of </a:t>
            </a:r>
            <a:r>
              <a:rPr lang="en-US" dirty="0" smtClean="0">
                <a:cs typeface="Arial" panose="020B0604020202020204" pitchFamily="34" charset="0"/>
              </a:rPr>
              <a:t>240, </a:t>
            </a:r>
            <a:r>
              <a:rPr lang="en-US" dirty="0">
                <a:cs typeface="Arial" panose="020B0604020202020204" pitchFamily="34" charset="0"/>
              </a:rPr>
              <a:t>you can work out two thirds of </a:t>
            </a:r>
            <a:r>
              <a:rPr lang="en-US" dirty="0" smtClean="0">
                <a:cs typeface="Arial" panose="020B0604020202020204" pitchFamily="34" charset="0"/>
              </a:rPr>
              <a:t>240.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703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295BD-662C-9F49-9901-8223CF95819E}"/>
              </a:ext>
            </a:extLst>
          </p:cNvPr>
          <p:cNvSpPr txBox="1"/>
          <p:nvPr/>
        </p:nvSpPr>
        <p:spPr>
          <a:xfrm>
            <a:off x="138951" y="0"/>
            <a:ext cx="579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Counting 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DE6810-56FA-F140-A00D-56E1EC280608}"/>
              </a:ext>
            </a:extLst>
          </p:cNvPr>
          <p:cNvSpPr txBox="1"/>
          <p:nvPr/>
        </p:nvSpPr>
        <p:spPr>
          <a:xfrm>
            <a:off x="138951" y="820771"/>
            <a:ext cx="721434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This is an extension from the activity </a:t>
            </a:r>
            <a:r>
              <a:rPr lang="en-US" sz="2000" dirty="0" smtClean="0">
                <a:solidFill>
                  <a:prstClr val="black"/>
                </a:solidFill>
              </a:rPr>
              <a:t>in the previous books.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000" dirty="0" smtClean="0"/>
              <a:t>The aim </a:t>
            </a:r>
            <a:r>
              <a:rPr lang="en-US" sz="2000" dirty="0"/>
              <a:t>in Year </a:t>
            </a:r>
            <a:r>
              <a:rPr lang="en-US" sz="2000" dirty="0" smtClean="0"/>
              <a:t>5 </a:t>
            </a:r>
            <a:r>
              <a:rPr lang="en-US" sz="2000" dirty="0"/>
              <a:t>is that children should be confident counting forwards and backwards </a:t>
            </a:r>
            <a:r>
              <a:rPr lang="en-US" sz="2000" dirty="0" smtClean="0"/>
              <a:t>using decimals and progressing beyond 0 into negative numbers.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000" dirty="0"/>
              <a:t>They should be able to start on any number.</a:t>
            </a:r>
          </a:p>
          <a:p>
            <a:endParaRPr lang="en-US" sz="1000" dirty="0"/>
          </a:p>
          <a:p>
            <a:pPr algn="just"/>
            <a:r>
              <a:rPr lang="en-US" sz="2000" dirty="0" smtClean="0"/>
              <a:t>One </a:t>
            </a:r>
            <a:r>
              <a:rPr lang="en-US" sz="2000" dirty="0"/>
              <a:t>person chooses a number from the first column (jump size), and the other chooses a number from the second column (the starting number</a:t>
            </a:r>
            <a:r>
              <a:rPr lang="en-US" sz="2000" dirty="0" smtClean="0"/>
              <a:t>).  </a:t>
            </a:r>
            <a:r>
              <a:rPr lang="en-US" sz="2000" dirty="0"/>
              <a:t>You must take it in turns to say the next number in the sequence.  </a:t>
            </a:r>
            <a:r>
              <a:rPr lang="en-US" sz="2000" b="1" dirty="0"/>
              <a:t>You can make up your own starting points.</a:t>
            </a:r>
          </a:p>
          <a:p>
            <a:endParaRPr lang="en-US" sz="600" dirty="0"/>
          </a:p>
          <a:p>
            <a:r>
              <a:rPr lang="en-US" sz="2000" dirty="0"/>
              <a:t>For example, if you chose to start with jumps of </a:t>
            </a:r>
            <a:r>
              <a:rPr lang="en-US" sz="2000" dirty="0" smtClean="0"/>
              <a:t>0.6, </a:t>
            </a:r>
            <a:r>
              <a:rPr lang="en-US" sz="2000" dirty="0"/>
              <a:t>and your child decided to start at </a:t>
            </a:r>
            <a:r>
              <a:rPr lang="en-US" sz="2000" dirty="0" smtClean="0"/>
              <a:t>-5, </a:t>
            </a:r>
            <a:r>
              <a:rPr lang="en-US" sz="2000" dirty="0"/>
              <a:t>the conversation would go:</a:t>
            </a:r>
          </a:p>
          <a:p>
            <a:r>
              <a:rPr lang="en-US" sz="2000" dirty="0"/>
              <a:t>Child: </a:t>
            </a:r>
            <a:r>
              <a:rPr lang="en-US" sz="2000" dirty="0" smtClean="0"/>
              <a:t>”-5”</a:t>
            </a:r>
            <a:endParaRPr lang="en-US" sz="2000" dirty="0"/>
          </a:p>
          <a:p>
            <a:r>
              <a:rPr lang="en-US" sz="2000" dirty="0"/>
              <a:t>You: </a:t>
            </a:r>
            <a:r>
              <a:rPr lang="en-US" sz="2000" dirty="0" smtClean="0"/>
              <a:t>“-4.4”</a:t>
            </a:r>
            <a:endParaRPr lang="en-US" sz="2000" dirty="0"/>
          </a:p>
          <a:p>
            <a:r>
              <a:rPr lang="en-US" sz="2000" dirty="0"/>
              <a:t>Child: </a:t>
            </a:r>
            <a:r>
              <a:rPr lang="en-US" sz="2000" dirty="0" smtClean="0"/>
              <a:t>“-3.8” </a:t>
            </a:r>
            <a:r>
              <a:rPr lang="en-US" sz="2000" dirty="0"/>
              <a:t>etc.</a:t>
            </a:r>
          </a:p>
          <a:p>
            <a:endParaRPr lang="en-US" sz="600" dirty="0"/>
          </a:p>
          <a:p>
            <a:r>
              <a:rPr lang="en-US" sz="2000" dirty="0"/>
              <a:t>Set a limit to reach, or stop whenever you feel that your child is struggling. You can swap your roles over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676FF6F-27C0-E042-9085-E1161A69A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24638"/>
              </p:ext>
            </p:extLst>
          </p:nvPr>
        </p:nvGraphicFramePr>
        <p:xfrm>
          <a:off x="7500088" y="1802849"/>
          <a:ext cx="1995056" cy="401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14">
                  <a:extLst>
                    <a:ext uri="{9D8B030D-6E8A-4147-A177-3AD203B41FA5}">
                      <a16:colId xmlns:a16="http://schemas.microsoft.com/office/drawing/2014/main" xmlns="" val="1544208749"/>
                    </a:ext>
                  </a:extLst>
                </a:gridCol>
                <a:gridCol w="1006842">
                  <a:extLst>
                    <a:ext uri="{9D8B030D-6E8A-4147-A177-3AD203B41FA5}">
                      <a16:colId xmlns:a16="http://schemas.microsoft.com/office/drawing/2014/main" xmlns="" val="2770204622"/>
                    </a:ext>
                  </a:extLst>
                </a:gridCol>
              </a:tblGrid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Jump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Starting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065884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740171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6247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006685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514547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050286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975602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8030111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57033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4935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095CFE0-F5AC-8948-90FD-0CC1D6768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4141"/>
              </p:ext>
            </p:extLst>
          </p:nvPr>
        </p:nvGraphicFramePr>
        <p:xfrm>
          <a:off x="9641932" y="782942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22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295BD-662C-9F49-9901-8223CF95819E}"/>
              </a:ext>
            </a:extLst>
          </p:cNvPr>
          <p:cNvSpPr txBox="1"/>
          <p:nvPr/>
        </p:nvSpPr>
        <p:spPr>
          <a:xfrm>
            <a:off x="138951" y="83884"/>
            <a:ext cx="579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Counting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DE6810-56FA-F140-A00D-56E1EC280608}"/>
              </a:ext>
            </a:extLst>
          </p:cNvPr>
          <p:cNvSpPr txBox="1"/>
          <p:nvPr/>
        </p:nvSpPr>
        <p:spPr>
          <a:xfrm>
            <a:off x="138950" y="911417"/>
            <a:ext cx="700906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It is very important that children learn to count backwards as well as forwards.   </a:t>
            </a:r>
            <a:r>
              <a:rPr lang="en-US" sz="2000" dirty="0" smtClean="0"/>
              <a:t>The aim </a:t>
            </a:r>
            <a:r>
              <a:rPr lang="en-US" sz="2000" dirty="0"/>
              <a:t>in Year </a:t>
            </a:r>
            <a:r>
              <a:rPr lang="en-US" sz="2000" dirty="0" smtClean="0"/>
              <a:t>5 </a:t>
            </a:r>
            <a:r>
              <a:rPr lang="en-US" sz="2000" dirty="0"/>
              <a:t>is that children should be confident counting forwards and backwards </a:t>
            </a:r>
            <a:r>
              <a:rPr lang="en-US" sz="2000" dirty="0" smtClean="0"/>
              <a:t>in decimal values and going beyond 0 into negative numbers.  </a:t>
            </a:r>
          </a:p>
          <a:p>
            <a:pPr algn="just"/>
            <a:endParaRPr lang="en-US" sz="700" dirty="0"/>
          </a:p>
          <a:p>
            <a:pPr algn="just"/>
            <a:r>
              <a:rPr lang="en-US" sz="2000" dirty="0"/>
              <a:t>As in the previous activity ‘Counting On’, one person chooses a number from the first column (jump size), and the other chooses a number from the second column (the starting number). You must take it in turns to say the next number in the sequence when counting backwards. </a:t>
            </a:r>
            <a:r>
              <a:rPr lang="en-US" sz="2000" b="1" dirty="0"/>
              <a:t>You can make up your own starting points.</a:t>
            </a:r>
          </a:p>
          <a:p>
            <a:pPr algn="just"/>
            <a:endParaRPr lang="en-US" sz="700" dirty="0"/>
          </a:p>
          <a:p>
            <a:pPr algn="just"/>
            <a:r>
              <a:rPr lang="en-US" sz="2000" dirty="0"/>
              <a:t>For example, if you chose to start with jumps of </a:t>
            </a:r>
            <a:r>
              <a:rPr lang="en-US" sz="2000" dirty="0" smtClean="0"/>
              <a:t>0.2, </a:t>
            </a:r>
            <a:r>
              <a:rPr lang="en-US" sz="2000" dirty="0"/>
              <a:t>and your child decided to start at </a:t>
            </a:r>
            <a:r>
              <a:rPr lang="en-US" sz="2000" dirty="0" smtClean="0"/>
              <a:t>62, </a:t>
            </a:r>
            <a:r>
              <a:rPr lang="en-US" sz="2000" dirty="0"/>
              <a:t>the conversation would go:</a:t>
            </a:r>
          </a:p>
          <a:p>
            <a:pPr algn="just"/>
            <a:r>
              <a:rPr lang="en-US" sz="2000" dirty="0"/>
              <a:t>Child: </a:t>
            </a:r>
            <a:r>
              <a:rPr lang="en-US" sz="2000" dirty="0" smtClean="0"/>
              <a:t>”62”</a:t>
            </a:r>
            <a:endParaRPr lang="en-US" sz="2000" dirty="0"/>
          </a:p>
          <a:p>
            <a:pPr algn="just"/>
            <a:r>
              <a:rPr lang="en-US" sz="2000" dirty="0"/>
              <a:t>You: </a:t>
            </a:r>
            <a:r>
              <a:rPr lang="en-US" sz="2000" dirty="0" smtClean="0"/>
              <a:t>“51.8”</a:t>
            </a:r>
            <a:endParaRPr lang="en-US" sz="2000" dirty="0"/>
          </a:p>
          <a:p>
            <a:pPr algn="just"/>
            <a:r>
              <a:rPr lang="en-US" sz="2000" dirty="0"/>
              <a:t>Child: </a:t>
            </a:r>
            <a:r>
              <a:rPr lang="en-US" sz="2000" dirty="0" smtClean="0"/>
              <a:t>“51.6” </a:t>
            </a:r>
            <a:r>
              <a:rPr lang="en-US" sz="2000" dirty="0"/>
              <a:t>etc.</a:t>
            </a:r>
          </a:p>
          <a:p>
            <a:pPr algn="just"/>
            <a:endParaRPr lang="en-US" sz="700" dirty="0"/>
          </a:p>
          <a:p>
            <a:pPr algn="just"/>
            <a:r>
              <a:rPr lang="en-US" sz="2000" dirty="0" smtClean="0"/>
              <a:t>Keep going until you </a:t>
            </a:r>
            <a:r>
              <a:rPr lang="en-US" sz="2000" dirty="0"/>
              <a:t>have reached a target number set before beginning to count</a:t>
            </a:r>
            <a:r>
              <a:rPr lang="en-US" sz="2000" dirty="0" smtClean="0"/>
              <a:t>.</a:t>
            </a:r>
            <a:endParaRPr lang="en-US" sz="7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676FF6F-27C0-E042-9085-E1161A69A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89198"/>
              </p:ext>
            </p:extLst>
          </p:nvPr>
        </p:nvGraphicFramePr>
        <p:xfrm>
          <a:off x="7236913" y="766316"/>
          <a:ext cx="1995055" cy="401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13">
                  <a:extLst>
                    <a:ext uri="{9D8B030D-6E8A-4147-A177-3AD203B41FA5}">
                      <a16:colId xmlns:a16="http://schemas.microsoft.com/office/drawing/2014/main" xmlns="" val="1544208749"/>
                    </a:ext>
                  </a:extLst>
                </a:gridCol>
                <a:gridCol w="1006842">
                  <a:extLst>
                    <a:ext uri="{9D8B030D-6E8A-4147-A177-3AD203B41FA5}">
                      <a16:colId xmlns:a16="http://schemas.microsoft.com/office/drawing/2014/main" xmlns="" val="2770204622"/>
                    </a:ext>
                  </a:extLst>
                </a:gridCol>
              </a:tblGrid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Jump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Starting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065884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740171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6247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514547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87091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759049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193377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69343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8030111"/>
                  </a:ext>
                </a:extLst>
              </a:tr>
              <a:tr h="375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570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095CFE0-F5AC-8948-90FD-0CC1D6768B4B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66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295BD-662C-9F49-9901-8223CF95819E}"/>
              </a:ext>
            </a:extLst>
          </p:cNvPr>
          <p:cNvSpPr txBox="1"/>
          <p:nvPr/>
        </p:nvSpPr>
        <p:spPr>
          <a:xfrm>
            <a:off x="362149" y="141696"/>
            <a:ext cx="3892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Countdown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889D91-B2DC-D04E-AC80-27C5188A3C40}"/>
              </a:ext>
            </a:extLst>
          </p:cNvPr>
          <p:cNvSpPr txBox="1"/>
          <p:nvPr/>
        </p:nvSpPr>
        <p:spPr>
          <a:xfrm>
            <a:off x="362149" y="1065026"/>
            <a:ext cx="860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Make a set of countdown cards by writing three 1s, three 2s, three 3s, and so on up to three 9s on separate strips of paper. Make a second set of cards consisting of two 50s and two 100s</a:t>
            </a:r>
            <a:r>
              <a:rPr lang="en-US" sz="2000" dirty="0" smtClean="0"/>
              <a:t>.    Or download a set:</a:t>
            </a:r>
          </a:p>
          <a:p>
            <a:r>
              <a:rPr lang="en-GB" sz="2000" dirty="0">
                <a:hlinkClick r:id="rId2"/>
              </a:rPr>
              <a:t>https://www.paperzip.co.uk/resource/countdown-game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endParaRPr lang="en-US" sz="1000" dirty="0"/>
          </a:p>
          <a:p>
            <a:r>
              <a:rPr lang="en-US" sz="2000" dirty="0"/>
              <a:t>Shuffle each pack of cards separately and ask your child to choose </a:t>
            </a:r>
            <a:r>
              <a:rPr lang="en-US" sz="2000" dirty="0" smtClean="0"/>
              <a:t>5 </a:t>
            </a:r>
            <a:r>
              <a:rPr lang="en-US" sz="2000" dirty="0"/>
              <a:t>small numbers from set one and one large number from set 2.</a:t>
            </a:r>
          </a:p>
          <a:p>
            <a:endParaRPr lang="en-US" sz="1000" dirty="0"/>
          </a:p>
          <a:p>
            <a:r>
              <a:rPr lang="en-US" sz="2000" dirty="0"/>
              <a:t>Roll a dice 3 times and use the three digits rolled to generate a 3-digit number.</a:t>
            </a:r>
          </a:p>
          <a:p>
            <a:endParaRPr lang="en-US" sz="1000" dirty="0"/>
          </a:p>
          <a:p>
            <a:r>
              <a:rPr lang="en-US" sz="2000" dirty="0"/>
              <a:t>Your challenge is to combine the cards using addition, subtraction, multiplication and division to get as close as possible to the 3-digit number. Each card can only be used once.</a:t>
            </a:r>
          </a:p>
          <a:p>
            <a:endParaRPr lang="en-US" sz="1000" dirty="0" smtClean="0"/>
          </a:p>
          <a:p>
            <a:r>
              <a:rPr lang="en-US" sz="2000" dirty="0"/>
              <a:t>You could even play online:</a:t>
            </a:r>
          </a:p>
          <a:p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nrich.maths.org/6499</a:t>
            </a:r>
            <a:endParaRPr lang="en-GB" sz="2000" dirty="0" smtClean="0"/>
          </a:p>
          <a:p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030A278-626A-A541-BEFC-87488F2028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pic>
        <p:nvPicPr>
          <p:cNvPr id="2050" name="Picture 2" descr="Image result for countdown logo">
            <a:extLst>
              <a:ext uri="{FF2B5EF4-FFF2-40B4-BE49-F238E27FC236}">
                <a16:creationId xmlns:a16="http://schemas.microsoft.com/office/drawing/2014/main" xmlns="" id="{65978554-2A5C-1B47-A5A1-98D0C4EA4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5" b="21588"/>
          <a:stretch/>
        </p:blipFill>
        <p:spPr bwMode="auto">
          <a:xfrm>
            <a:off x="5619301" y="4712972"/>
            <a:ext cx="3204657" cy="17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3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8773991-486E-3F44-85C6-0C3F8748FC64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sp>
        <p:nvSpPr>
          <p:cNvPr id="20" name="Oval 22">
            <a:extLst>
              <a:ext uri="{FF2B5EF4-FFF2-40B4-BE49-F238E27FC236}">
                <a16:creationId xmlns:a16="http://schemas.microsoft.com/office/drawing/2014/main" xmlns="" id="{3B4F411D-567D-6D4C-A31F-100FEB6C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37" y="2349718"/>
            <a:ext cx="1095375" cy="962025"/>
          </a:xfrm>
          <a:prstGeom prst="ellipse">
            <a:avLst/>
          </a:prstGeom>
          <a:solidFill>
            <a:srgbClr val="FF0000">
              <a:alpha val="34901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xmlns="" id="{7E6813CB-D463-A74F-8A0E-3405B23E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12" y="2349718"/>
            <a:ext cx="1095375" cy="962025"/>
          </a:xfrm>
          <a:prstGeom prst="ellipse">
            <a:avLst/>
          </a:prstGeom>
          <a:solidFill>
            <a:srgbClr val="FFC000">
              <a:alpha val="34901"/>
            </a:srgbClr>
          </a:solidFill>
          <a:ln w="2540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xmlns="" id="{FABA2C34-2FDA-1548-843A-E6D7C30C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087" y="2349718"/>
            <a:ext cx="1095375" cy="962025"/>
          </a:xfrm>
          <a:prstGeom prst="ellipse">
            <a:avLst/>
          </a:prstGeom>
          <a:solidFill>
            <a:srgbClr val="FFFF00">
              <a:alpha val="34901"/>
            </a:srgbClr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63500D1B-B85F-E840-B53E-25B4502B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412" y="80937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Straight Connector 7">
            <a:extLst>
              <a:ext uri="{FF2B5EF4-FFF2-40B4-BE49-F238E27FC236}">
                <a16:creationId xmlns:a16="http://schemas.microsoft.com/office/drawing/2014/main" xmlns="" id="{8A4DC116-B5F2-F848-8F91-D2DA4477B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1800" y="57361356"/>
            <a:ext cx="0" cy="550402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traight Connector 8">
            <a:extLst>
              <a:ext uri="{FF2B5EF4-FFF2-40B4-BE49-F238E27FC236}">
                <a16:creationId xmlns:a16="http://schemas.microsoft.com/office/drawing/2014/main" xmlns="" id="{2808E2C9-9968-9E49-BDFA-10D3449F5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87" y="139316043"/>
            <a:ext cx="54887813" cy="15081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Straight Connector 9">
            <a:extLst>
              <a:ext uri="{FF2B5EF4-FFF2-40B4-BE49-F238E27FC236}">
                <a16:creationId xmlns:a16="http://schemas.microsoft.com/office/drawing/2014/main" xmlns="" id="{F0DD95C9-340C-0146-9063-813DC7D1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6512" y="120867706"/>
            <a:ext cx="40978138" cy="371983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Straight Connector 10">
            <a:extLst>
              <a:ext uri="{FF2B5EF4-FFF2-40B4-BE49-F238E27FC236}">
                <a16:creationId xmlns:a16="http://schemas.microsoft.com/office/drawing/2014/main" xmlns="" id="{5D16D3CB-897D-4044-8FDE-F321EEA20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5375" y="158066006"/>
            <a:ext cx="39465250" cy="3825716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0983BCA-E45F-934D-9D74-A1F07F467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20868"/>
              </p:ext>
            </p:extLst>
          </p:nvPr>
        </p:nvGraphicFramePr>
        <p:xfrm>
          <a:off x="196391" y="1358649"/>
          <a:ext cx="5137608" cy="4714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268">
                  <a:extLst>
                    <a:ext uri="{9D8B030D-6E8A-4147-A177-3AD203B41FA5}">
                      <a16:colId xmlns:a16="http://schemas.microsoft.com/office/drawing/2014/main" xmlns="" val="498086520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2512205869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1211176651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3401376702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3132187850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3009143059"/>
                    </a:ext>
                  </a:extLst>
                </a:gridCol>
              </a:tblGrid>
              <a:tr h="93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88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GB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6147725"/>
                  </a:ext>
                </a:extLst>
              </a:tr>
              <a:tr h="93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GB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764963"/>
                  </a:ext>
                </a:extLst>
              </a:tr>
              <a:tr h="93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189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657540"/>
                  </a:ext>
                </a:extLst>
              </a:tr>
              <a:tr h="93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GB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GB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491518"/>
                  </a:ext>
                </a:extLst>
              </a:tr>
              <a:tr h="990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59347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E40BE8D-2BFB-3E48-A814-9F0395543636}"/>
              </a:ext>
            </a:extLst>
          </p:cNvPr>
          <p:cNvGrpSpPr/>
          <p:nvPr/>
        </p:nvGrpSpPr>
        <p:grpSpPr>
          <a:xfrm>
            <a:off x="5793792" y="690374"/>
            <a:ext cx="2801160" cy="2621369"/>
            <a:chOff x="5618970" y="2633405"/>
            <a:chExt cx="2801160" cy="262136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437DBBC-E86B-0C46-B968-5BD74E969F05}"/>
                </a:ext>
              </a:extLst>
            </p:cNvPr>
            <p:cNvGrpSpPr/>
            <p:nvPr/>
          </p:nvGrpSpPr>
          <p:grpSpPr>
            <a:xfrm>
              <a:off x="5618970" y="2633405"/>
              <a:ext cx="2734314" cy="2621369"/>
              <a:chOff x="0" y="0"/>
              <a:chExt cx="3457575" cy="34671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FCF00C01-F809-8445-B136-C581BCF806E2}"/>
                  </a:ext>
                </a:extLst>
              </p:cNvPr>
              <p:cNvSpPr/>
              <p:nvPr/>
            </p:nvSpPr>
            <p:spPr>
              <a:xfrm>
                <a:off x="0" y="0"/>
                <a:ext cx="3457575" cy="3467100"/>
              </a:xfrm>
              <a:prstGeom prst="ellipse">
                <a:avLst/>
              </a:prstGeom>
              <a:solidFill>
                <a:srgbClr val="00B050">
                  <a:alpha val="18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A0BD9107-3491-134B-82C6-6D2690DB5561}"/>
                  </a:ext>
                </a:extLst>
              </p:cNvPr>
              <p:cNvCxnSpPr/>
              <p:nvPr/>
            </p:nvCxnSpPr>
            <p:spPr>
              <a:xfrm>
                <a:off x="1733550" y="0"/>
                <a:ext cx="0" cy="34671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72AB1735-798D-E948-9059-BD7818028AA8}"/>
                  </a:ext>
                </a:extLst>
              </p:cNvPr>
              <p:cNvCxnSpPr/>
              <p:nvPr/>
            </p:nvCxnSpPr>
            <p:spPr>
              <a:xfrm flipV="1">
                <a:off x="0" y="1695450"/>
                <a:ext cx="3457575" cy="952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73974FC1-529D-B242-B34F-83CF075F30E9}"/>
                  </a:ext>
                </a:extLst>
              </p:cNvPr>
              <p:cNvCxnSpPr/>
              <p:nvPr/>
            </p:nvCxnSpPr>
            <p:spPr>
              <a:xfrm>
                <a:off x="428625" y="523875"/>
                <a:ext cx="2581275" cy="234315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9F16D0F7-D997-7642-8375-04C6E23F398C}"/>
                  </a:ext>
                </a:extLst>
              </p:cNvPr>
              <p:cNvCxnSpPr/>
              <p:nvPr/>
            </p:nvCxnSpPr>
            <p:spPr>
              <a:xfrm flipV="1">
                <a:off x="495300" y="523875"/>
                <a:ext cx="2486025" cy="24098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xmlns="" id="{7288CE99-4CA5-7044-8B7B-7C4BE8192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7281" y="4646684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  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xmlns="" id="{6F199FBA-6455-544C-80BB-9BB80EB63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5275" y="4081377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 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 Box 9">
              <a:extLst>
                <a:ext uri="{FF2B5EF4-FFF2-40B4-BE49-F238E27FC236}">
                  <a16:creationId xmlns:a16="http://schemas.microsoft.com/office/drawing/2014/main" xmlns="" id="{3E58A61A-5AC0-6749-B701-169122937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4806" y="4656649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8">
              <a:extLst>
                <a:ext uri="{FF2B5EF4-FFF2-40B4-BE49-F238E27FC236}">
                  <a16:creationId xmlns:a16="http://schemas.microsoft.com/office/drawing/2014/main" xmlns="" id="{D79A5A4C-D5F9-3049-B9B2-4BCE91881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8940" y="3419796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7">
              <a:extLst>
                <a:ext uri="{FF2B5EF4-FFF2-40B4-BE49-F238E27FC236}">
                  <a16:creationId xmlns:a16="http://schemas.microsoft.com/office/drawing/2014/main" xmlns="" id="{DC24A4C1-1E53-294C-BDC6-6168B7DAF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4805" y="4108217"/>
              <a:ext cx="8191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6">
              <a:extLst>
                <a:ext uri="{FF2B5EF4-FFF2-40B4-BE49-F238E27FC236}">
                  <a16:creationId xmlns:a16="http://schemas.microsoft.com/office/drawing/2014/main" xmlns="" id="{7C034C49-D417-C344-AE61-4286BC912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0980" y="3398274"/>
              <a:ext cx="8191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  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8">
              <a:extLst>
                <a:ext uri="{FF2B5EF4-FFF2-40B4-BE49-F238E27FC236}">
                  <a16:creationId xmlns:a16="http://schemas.microsoft.com/office/drawing/2014/main" xmlns="" id="{B9383DA4-2F59-9943-8101-936E104FA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7349" y="2931680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  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xmlns="" id="{014A80F7-33AE-C944-9377-8A23EA834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6061" y="2957631"/>
              <a:ext cx="6477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D344BD-B241-D04A-90EC-0ABE65E45FD0}"/>
              </a:ext>
            </a:extLst>
          </p:cNvPr>
          <p:cNvSpPr txBox="1"/>
          <p:nvPr/>
        </p:nvSpPr>
        <p:spPr>
          <a:xfrm>
            <a:off x="196392" y="180381"/>
            <a:ext cx="682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Divide </a:t>
            </a:r>
            <a:r>
              <a:rPr lang="en-US" sz="5400" b="1" dirty="0" smtClean="0">
                <a:solidFill>
                  <a:srgbClr val="002060"/>
                </a:solidFill>
              </a:rPr>
              <a:t>Me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FCFCAC-E8B1-C54D-A6B0-C689152DCEEB}"/>
              </a:ext>
            </a:extLst>
          </p:cNvPr>
          <p:cNvSpPr txBox="1"/>
          <p:nvPr/>
        </p:nvSpPr>
        <p:spPr>
          <a:xfrm>
            <a:off x="5334000" y="3361861"/>
            <a:ext cx="407933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This is a game for two players. </a:t>
            </a:r>
            <a:endParaRPr lang="en-US" sz="1500" dirty="0" smtClean="0">
              <a:cs typeface="Arial" panose="020B0604020202020204" pitchFamily="34" charset="0"/>
            </a:endParaRPr>
          </a:p>
          <a:p>
            <a:r>
              <a:rPr lang="en-US" sz="1500" dirty="0" smtClean="0">
                <a:cs typeface="Arial" panose="020B0604020202020204" pitchFamily="34" charset="0"/>
              </a:rPr>
              <a:t>You </a:t>
            </a:r>
            <a:r>
              <a:rPr lang="en-US" sz="1500" dirty="0">
                <a:cs typeface="Arial" panose="020B0604020202020204" pitchFamily="34" charset="0"/>
              </a:rPr>
              <a:t>will need counters in two different </a:t>
            </a:r>
            <a:r>
              <a:rPr lang="en-US" sz="1500" dirty="0" err="1">
                <a:cs typeface="Arial" panose="020B0604020202020204" pitchFamily="34" charset="0"/>
              </a:rPr>
              <a:t>colours</a:t>
            </a:r>
            <a:r>
              <a:rPr lang="en-US" sz="1500" dirty="0" smtClean="0">
                <a:cs typeface="Arial" panose="020B0604020202020204" pitchFamily="34" charset="0"/>
              </a:rPr>
              <a:t>.  We have used some numbers beyond x 12 tables.</a:t>
            </a:r>
            <a:endParaRPr lang="en-US" sz="1500" dirty="0">
              <a:cs typeface="Arial" panose="020B0604020202020204" pitchFamily="34" charset="0"/>
            </a:endParaRPr>
          </a:p>
          <a:p>
            <a:endParaRPr lang="en-US" sz="15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Use a paperclip and pencil as a spinner to select a number at random. </a:t>
            </a:r>
            <a:endParaRPr lang="en-US" sz="15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cs typeface="Arial" panose="020B0604020202020204" pitchFamily="34" charset="0"/>
              </a:rPr>
              <a:t>Using </a:t>
            </a:r>
            <a:r>
              <a:rPr lang="en-US" sz="1500" dirty="0">
                <a:cs typeface="Arial" panose="020B0604020202020204" pitchFamily="34" charset="0"/>
              </a:rPr>
              <a:t>your colour counter, cover </a:t>
            </a:r>
            <a:r>
              <a:rPr lang="en-US" sz="1500" b="1" u="sng" dirty="0">
                <a:cs typeface="Arial" panose="020B0604020202020204" pitchFamily="34" charset="0"/>
              </a:rPr>
              <a:t>a</a:t>
            </a:r>
            <a:r>
              <a:rPr lang="en-US" sz="1500" dirty="0">
                <a:cs typeface="Arial" panose="020B0604020202020204" pitchFamily="34" charset="0"/>
              </a:rPr>
              <a:t> number in the grid that can be divided exactly by the number the spinner lands on - without any </a:t>
            </a:r>
            <a:r>
              <a:rPr lang="en-US" sz="1500" dirty="0" smtClean="0">
                <a:cs typeface="Arial" panose="020B0604020202020204" pitchFamily="34" charset="0"/>
              </a:rPr>
              <a:t>remainder.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If you cannot divide a number in the grid by the number on the spinner, you must miss a go</a:t>
            </a:r>
            <a:r>
              <a:rPr lang="en-US" sz="1500" dirty="0" smtClean="0">
                <a:cs typeface="Arial" panose="020B0604020202020204" pitchFamily="34" charset="0"/>
              </a:rPr>
              <a:t>.</a:t>
            </a:r>
            <a:endParaRPr lang="en-US" sz="15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cs typeface="Arial" panose="020B0604020202020204" pitchFamily="34" charset="0"/>
              </a:rPr>
              <a:t>The </a:t>
            </a:r>
            <a:r>
              <a:rPr lang="en-US" sz="1500" dirty="0">
                <a:cs typeface="Arial" panose="020B0604020202020204" pitchFamily="34" charset="0"/>
              </a:rPr>
              <a:t>winner is the player with the most </a:t>
            </a:r>
            <a:r>
              <a:rPr lang="en-US" sz="1500" dirty="0" smtClean="0">
                <a:cs typeface="Arial" panose="020B0604020202020204" pitchFamily="34" charset="0"/>
              </a:rPr>
              <a:t>answers.</a:t>
            </a:r>
            <a:endParaRPr lang="en-US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4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D295BD-662C-9F49-9901-8223CF95819E}"/>
              </a:ext>
            </a:extLst>
          </p:cNvPr>
          <p:cNvSpPr txBox="1"/>
          <p:nvPr/>
        </p:nvSpPr>
        <p:spPr>
          <a:xfrm>
            <a:off x="138951" y="62517"/>
            <a:ext cx="494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In the Kitchen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8773991-486E-3F44-85C6-0C3F8748FC64}"/>
              </a:ext>
            </a:extLst>
          </p:cNvPr>
          <p:cNvGraphicFramePr>
            <a:graphicFrameLocks noGrp="1"/>
          </p:cNvGraphicFramePr>
          <p:nvPr/>
        </p:nvGraphicFramePr>
        <p:xfrm>
          <a:off x="9413332" y="766316"/>
          <a:ext cx="2374115" cy="5306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7314">
                  <a:extLst>
                    <a:ext uri="{9D8B030D-6E8A-4147-A177-3AD203B41FA5}">
                      <a16:colId xmlns:a16="http://schemas.microsoft.com/office/drawing/2014/main" xmlns="" val="4218997092"/>
                    </a:ext>
                  </a:extLst>
                </a:gridCol>
                <a:gridCol w="1906801">
                  <a:extLst>
                    <a:ext uri="{9D8B030D-6E8A-4147-A177-3AD203B41FA5}">
                      <a16:colId xmlns:a16="http://schemas.microsoft.com/office/drawing/2014/main" xmlns="" val="1617349295"/>
                    </a:ext>
                  </a:extLst>
                </a:gridCol>
              </a:tblGrid>
              <a:tr h="482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Initials &amp;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2383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0429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14544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01426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605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578838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90164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430075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724279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611632"/>
                  </a:ext>
                </a:extLst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66753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9F1F78-1185-974B-9B05-322DFF539D85}"/>
              </a:ext>
            </a:extLst>
          </p:cNvPr>
          <p:cNvSpPr txBox="1"/>
          <p:nvPr/>
        </p:nvSpPr>
        <p:spPr>
          <a:xfrm>
            <a:off x="138951" y="985847"/>
            <a:ext cx="92743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Give your child a simple recipe and support them with measuring the ingredients accurately using kitchen scales and measuring cylinders etc.</a:t>
            </a:r>
          </a:p>
          <a:p>
            <a:endParaRPr lang="en-US" sz="6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Help your child to decide which items need cooking for longer or shorter periods of time. As an extra challenge, you could let your child take charge of timings using a stopwatch or a phone timer. They could also ensure the oven is set to the correct temperature.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You are welcome to share photographs of the final product with the class</a:t>
            </a:r>
            <a:r>
              <a:rPr lang="en-US" sz="2000" dirty="0" smtClean="0">
                <a:cs typeface="Arial" panose="020B0604020202020204" pitchFamily="34" charset="0"/>
              </a:rPr>
              <a:t>!  Just send them in via e-mail or school website contact page.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Another option would be to look at a recipe in a cook book with your child and ask them questions, such as:</a:t>
            </a:r>
          </a:p>
          <a:p>
            <a:r>
              <a:rPr lang="en-US" sz="2000" i="1" dirty="0" smtClean="0">
                <a:cs typeface="Arial" panose="020B0604020202020204" pitchFamily="34" charset="0"/>
              </a:rPr>
              <a:t>“</a:t>
            </a:r>
            <a:r>
              <a:rPr lang="en-US" sz="2000" i="1" dirty="0">
                <a:cs typeface="Arial" panose="020B0604020202020204" pitchFamily="34" charset="0"/>
              </a:rPr>
              <a:t>This recipe feeds four people. What quantity of each ingredient would you need to feed </a:t>
            </a:r>
            <a:r>
              <a:rPr lang="en-US" sz="2000" i="1" dirty="0" smtClean="0">
                <a:cs typeface="Arial" panose="020B0604020202020204" pitchFamily="34" charset="0"/>
              </a:rPr>
              <a:t>2/8 </a:t>
            </a:r>
            <a:r>
              <a:rPr lang="en-US" sz="2000" i="1" dirty="0">
                <a:cs typeface="Arial" panose="020B0604020202020204" pitchFamily="34" charset="0"/>
              </a:rPr>
              <a:t>people</a:t>
            </a:r>
            <a:r>
              <a:rPr lang="en-US" sz="2000" i="1" dirty="0" smtClean="0">
                <a:cs typeface="Arial" panose="020B0604020202020204" pitchFamily="34" charset="0"/>
              </a:rPr>
              <a:t>?”</a:t>
            </a:r>
          </a:p>
          <a:p>
            <a:r>
              <a:rPr lang="en-US" sz="2000" i="1" dirty="0" smtClean="0">
                <a:cs typeface="Arial" panose="020B0604020202020204" pitchFamily="34" charset="0"/>
              </a:rPr>
              <a:t>“We only want half a portion.  What ingredients will we need now?”</a:t>
            </a:r>
            <a:endParaRPr lang="en-US" sz="2000" dirty="0"/>
          </a:p>
        </p:txBody>
      </p:sp>
      <p:pic>
        <p:nvPicPr>
          <p:cNvPr id="5122" name="Picture 2" descr="Image result for cartoon chef hat">
            <a:extLst>
              <a:ext uri="{FF2B5EF4-FFF2-40B4-BE49-F238E27FC236}">
                <a16:creationId xmlns:a16="http://schemas.microsoft.com/office/drawing/2014/main" xmlns="" id="{7676644C-E059-3246-9BDA-379B3F2C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28" y="5674930"/>
            <a:ext cx="1563823" cy="10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5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12890</TotalTime>
  <Words>1805</Words>
  <Application>Microsoft Office PowerPoint</Application>
  <PresentationFormat>Widescreen</PresentationFormat>
  <Paragraphs>395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For the following activities, you will need: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Mulheirn</dc:creator>
  <cp:lastModifiedBy>Mrs Eyres</cp:lastModifiedBy>
  <cp:revision>98</cp:revision>
  <dcterms:created xsi:type="dcterms:W3CDTF">2019-08-20T07:57:34Z</dcterms:created>
  <dcterms:modified xsi:type="dcterms:W3CDTF">2020-03-18T10:51:46Z</dcterms:modified>
</cp:coreProperties>
</file>