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85" r:id="rId1"/>
  </p:sldMasterIdLst>
  <p:notesMasterIdLst>
    <p:notesMasterId r:id="rId17"/>
  </p:notesMasterIdLst>
  <p:handoutMasterIdLst>
    <p:handoutMasterId r:id="rId18"/>
  </p:handoutMasterIdLst>
  <p:sldIdLst>
    <p:sldId id="262" r:id="rId2"/>
    <p:sldId id="265" r:id="rId3"/>
    <p:sldId id="266" r:id="rId4"/>
    <p:sldId id="261" r:id="rId5"/>
    <p:sldId id="267" r:id="rId6"/>
    <p:sldId id="264" r:id="rId7"/>
    <p:sldId id="271" r:id="rId8"/>
    <p:sldId id="272" r:id="rId9"/>
    <p:sldId id="259" r:id="rId10"/>
    <p:sldId id="260" r:id="rId11"/>
    <p:sldId id="270" r:id="rId12"/>
    <p:sldId id="269" r:id="rId13"/>
    <p:sldId id="263" r:id="rId14"/>
    <p:sldId id="25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9522" autoAdjust="0"/>
  </p:normalViewPr>
  <p:slideViewPr>
    <p:cSldViewPr>
      <p:cViewPr varScale="1">
        <p:scale>
          <a:sx n="95" d="100"/>
          <a:sy n="95" d="100"/>
        </p:scale>
        <p:origin x="202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A894A12F-8912-485E-8986-70B1597C8734}" type="datetime1">
              <a:rPr lang="en-US"/>
              <a:pPr>
                <a:defRPr/>
              </a:pPr>
              <a:t>10/18/19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06AA6B6B-7AC9-4D40-BFE3-533F559DD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84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B2658E92-7AE5-4623-8D1B-DE97F822BC43}" type="datetime1">
              <a:rPr lang="en-US"/>
              <a:pPr>
                <a:defRPr/>
              </a:pPr>
              <a:t>10/18/19</a:t>
            </a:fld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84EF1D2-C4A5-4550-83F1-3E29159CE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41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>
                <a:latin typeface="Arial" pitchFamily="34" charset="0"/>
              </a:rPr>
              <a:t>1/3 x 7 could also be read as 1/3 of 7, which is the same as 7 divided by 3. </a:t>
            </a:r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04" indent="-285732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929" indent="-228586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099" indent="-228586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271" indent="-228586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442" indent="-22858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614" indent="-22858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785" indent="-22858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957" indent="-22858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85B9AA4B-5441-4395-8433-E279DF0ED184}" type="slidenum">
              <a:rPr lang="en-US" altLang="en-US" sz="1200"/>
              <a:pPr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4D82E0E-6DB6-4E93-BCBB-75E8BE08B0E5}" type="slidenum">
              <a:rPr lang="en-US" altLang="en-US" sz="1200" smtClean="0">
                <a:solidFill>
                  <a:prstClr val="black"/>
                </a:solidFill>
              </a:rPr>
              <a:pPr/>
              <a:t>14</a:t>
            </a:fld>
            <a:endParaRPr lang="en-US" alt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E3577-85BF-4B51-A74C-55DEED9B10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6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F5ABF-4101-4068-B497-998E3DB755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67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6FBAE3-1BCA-49F6-B820-78770A33552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45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4343400"/>
          </a:xfrm>
        </p:spPr>
        <p:txBody>
          <a:bodyPr/>
          <a:lstStyle>
            <a:lvl1pPr>
              <a:defRPr sz="4800" b="1">
                <a:latin typeface="+mj-lt"/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74B9B-F149-4D65-B975-B3E4BFCFF2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2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EB3B12-9223-4F52-A169-9E807E5358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5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46C97-B37F-48EF-9228-C8F41672CD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8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61518-F803-4D5B-B2B8-E42797D1C0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98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B80A3-6DA7-48C3-BFAE-80C101995D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6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5404ED-4D25-48E6-8675-7624DA734C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1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84E44-0AF1-4885-B4E4-462A2E7C05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3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AF09D7-D009-4D90-A330-22A7C877E21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48A10B-37C0-4B8E-88DC-FC8CD2A69C2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7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9E3577-85BF-4B51-A74C-55DEED9B10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6" descr="powepoint BK MAIN.jpg">
            <a:extLst>
              <a:ext uri="{FF2B5EF4-FFF2-40B4-BE49-F238E27FC236}">
                <a16:creationId xmlns:a16="http://schemas.microsoft.com/office/drawing/2014/main" id="{C61D9D08-1525-452C-8116-018452384D4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93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6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1714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DBCA13-793C-4BC2-9DAA-73A8A72B3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b="1" dirty="0">
                <a:solidFill>
                  <a:schemeClr val="bg1"/>
                </a:solidFill>
              </a:rPr>
              <a:t>Learning Objective:</a:t>
            </a:r>
            <a:br>
              <a:rPr lang="en-US" sz="5000" dirty="0">
                <a:solidFill>
                  <a:srgbClr val="FFFFFF"/>
                </a:solidFill>
              </a:rPr>
            </a:br>
            <a:br>
              <a:rPr lang="en-US" sz="5000" dirty="0">
                <a:solidFill>
                  <a:srgbClr val="FFFFFF"/>
                </a:solidFill>
              </a:rPr>
            </a:br>
            <a:r>
              <a:rPr lang="en-US" sz="5000" b="1" dirty="0">
                <a:solidFill>
                  <a:schemeClr val="bg1"/>
                </a:solidFill>
              </a:rPr>
              <a:t>To identify, name and write equivalent fractions of a given fraction</a:t>
            </a:r>
          </a:p>
        </p:txBody>
      </p:sp>
    </p:spTree>
    <p:extLst>
      <p:ext uri="{BB962C8B-B14F-4D97-AF65-F5344CB8AC3E}">
        <p14:creationId xmlns:p14="http://schemas.microsoft.com/office/powerpoint/2010/main" val="34256354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7504" y="987147"/>
                <a:ext cx="8496944" cy="4976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FontTx/>
                  <a:buNone/>
                </a:pPr>
                <a:r>
                  <a:rPr lang="en-US" altLang="en-US" dirty="0">
                    <a:latin typeface="Corbel" panose="020B0503020204020204" pitchFamily="34" charset="0"/>
                  </a:rPr>
                  <a:t>Now try 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altLang="en-US" dirty="0">
                    <a:latin typeface="Corbel" panose="020B0503020204020204" pitchFamily="34" charset="0"/>
                  </a:rPr>
                  <a:t> x 5 using the multilink or squared paper.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87147"/>
                <a:ext cx="8496944" cy="497637"/>
              </a:xfrm>
              <a:prstGeom prst="rect">
                <a:avLst/>
              </a:prstGeom>
              <a:blipFill rotWithShape="1">
                <a:blip r:embed="rId2"/>
                <a:stretch>
                  <a:fillRect l="-1149" t="-8537" b="-20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8588375" cy="95091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Corbel Bold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algn="l"/>
            <a:r>
              <a:rPr lang="en-GB" altLang="en-US" sz="3600" kern="0"/>
              <a:t>Multiplying Fractions</a:t>
            </a:r>
            <a:endParaRPr lang="en-GB" altLang="en-US" sz="3600" kern="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84432"/>
            <a:ext cx="21431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5" y="1684432"/>
            <a:ext cx="21431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4" y="3733006"/>
            <a:ext cx="21431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139" y="1595314"/>
            <a:ext cx="21431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83" y="3733006"/>
            <a:ext cx="21431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642073"/>
            <a:ext cx="6096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2123728" y="2684557"/>
            <a:ext cx="648072" cy="10001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499992" y="2595439"/>
            <a:ext cx="609600" cy="10001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76256" y="2595438"/>
            <a:ext cx="609600" cy="10001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704" y="4289648"/>
            <a:ext cx="6381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703" y="3903761"/>
            <a:ext cx="6381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724128" y="4371523"/>
                <a:ext cx="3168352" cy="49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en-US" dirty="0">
                    <a:latin typeface="Corbel" panose="020B0503020204020204" pitchFamily="34" charset="0"/>
                  </a:rPr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altLang="en-US" dirty="0">
                    <a:latin typeface="Corbel" panose="020B0503020204020204" pitchFamily="34" charset="0"/>
                  </a:rPr>
                  <a:t> x 5 = 11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altLang="en-US" dirty="0">
                    <a:latin typeface="Corbel" panose="020B0503020204020204" pitchFamily="34" charset="0"/>
                  </a:rPr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4371523"/>
                <a:ext cx="3168352" cy="497637"/>
              </a:xfrm>
              <a:prstGeom prst="rect">
                <a:avLst/>
              </a:prstGeom>
              <a:blipFill rotWithShape="1">
                <a:blip r:embed="rId7"/>
                <a:stretch>
                  <a:fillRect l="-3077" t="-8537" b="-20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36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A84941-BF3C-4B36-A36D-12ECD255E4ED}"/>
              </a:ext>
            </a:extLst>
          </p:cNvPr>
          <p:cNvSpPr/>
          <p:nvPr/>
        </p:nvSpPr>
        <p:spPr>
          <a:xfrm>
            <a:off x="1547664" y="1556792"/>
            <a:ext cx="5310336" cy="206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¼ x 3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 Criteria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 to an improper fraction    9/4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Multiply the numerator by the whole number   27/4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 back to a mixed number  6 ¾ </a:t>
            </a:r>
          </a:p>
        </p:txBody>
      </p:sp>
    </p:spTree>
    <p:extLst>
      <p:ext uri="{BB962C8B-B14F-4D97-AF65-F5344CB8AC3E}">
        <p14:creationId xmlns:p14="http://schemas.microsoft.com/office/powerpoint/2010/main" val="3420460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043" y="457200"/>
            <a:ext cx="8455914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2049" y="521208"/>
            <a:ext cx="8359902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83F93B-BA86-4769-AC44-CE8348B7844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07517" y="1159545"/>
            <a:ext cx="7752969" cy="453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0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10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4" name="Rectangle 12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1714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97CEBF-2AC2-40FA-96D1-2BB16DD47EFF}"/>
              </a:ext>
            </a:extLst>
          </p:cNvPr>
          <p:cNvSpPr txBox="1"/>
          <p:nvPr/>
        </p:nvSpPr>
        <p:spPr>
          <a:xfrm>
            <a:off x="822960" y="758952"/>
            <a:ext cx="7543800" cy="389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b="1" spc="-5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Learning Objective:  </a:t>
            </a: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b="1" spc="-5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spc="-5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To multiply simple pairs of proper fractions, writing the answer in its simplest form</a:t>
            </a:r>
          </a:p>
        </p:txBody>
      </p:sp>
    </p:spTree>
    <p:extLst>
      <p:ext uri="{BB962C8B-B14F-4D97-AF65-F5344CB8AC3E}">
        <p14:creationId xmlns:p14="http://schemas.microsoft.com/office/powerpoint/2010/main" val="1579253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88375" cy="950913"/>
          </a:xfrm>
        </p:spPr>
        <p:txBody>
          <a:bodyPr/>
          <a:lstStyle/>
          <a:p>
            <a:pPr algn="l"/>
            <a:r>
              <a:rPr lang="en-GB" altLang="en-US" sz="4000" dirty="0"/>
              <a:t>Multiplying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575" y="981075"/>
            <a:ext cx="8610600" cy="1152525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en-US" altLang="en-US" sz="2400" dirty="0"/>
              <a:t>Multiply simple pairs of proper fractions, writing the answer in its simplest form (e.g. 1/4  × 1/2 = 1/8 )</a:t>
            </a:r>
          </a:p>
          <a:p>
            <a:pPr marL="0" indent="0">
              <a:buFontTx/>
              <a:buNone/>
            </a:pPr>
            <a:endParaRPr lang="en-US" altLang="en-US" sz="2400" dirty="0"/>
          </a:p>
          <a:p>
            <a:pPr marL="0" indent="0">
              <a:buFontTx/>
              <a:buNone/>
            </a:pPr>
            <a:r>
              <a:rPr lang="en-US" altLang="en-US" sz="2400" dirty="0"/>
              <a:t>If 4 x 2 can be interpreted as:</a:t>
            </a:r>
            <a:br>
              <a:rPr lang="en-US" altLang="en-US" sz="2400" dirty="0"/>
            </a:br>
            <a:r>
              <a:rPr lang="en-US" altLang="en-US" sz="2400" dirty="0"/>
              <a:t>4 multiplied by 2</a:t>
            </a:r>
            <a:br>
              <a:rPr lang="en-US" altLang="en-US" sz="2400" dirty="0"/>
            </a:br>
            <a:r>
              <a:rPr lang="en-US" altLang="en-US" sz="2400" dirty="0"/>
              <a:t>4 times 2</a:t>
            </a:r>
            <a:br>
              <a:rPr lang="en-US" altLang="en-US" sz="2400" dirty="0"/>
            </a:br>
            <a:r>
              <a:rPr lang="en-US" altLang="en-US" sz="2400" dirty="0"/>
              <a:t>4 lots of 2</a:t>
            </a:r>
            <a:br>
              <a:rPr lang="en-US" altLang="en-US" sz="2400" dirty="0"/>
            </a:br>
            <a:r>
              <a:rPr lang="en-US" altLang="en-US" sz="2400" dirty="0"/>
              <a:t>4 groups of 2</a:t>
            </a:r>
          </a:p>
          <a:p>
            <a:pPr marL="0" indent="0">
              <a:buFontTx/>
              <a:buNone/>
            </a:pPr>
            <a:r>
              <a:rPr lang="en-US" altLang="en-US" sz="2400" dirty="0"/>
              <a:t>¼ x ½ can be interpreted as:</a:t>
            </a:r>
          </a:p>
          <a:p>
            <a:pPr marL="0" indent="0">
              <a:buFontTx/>
              <a:buNone/>
            </a:pPr>
            <a:r>
              <a:rPr lang="en-US" altLang="en-US" sz="2400" dirty="0"/>
              <a:t>A quarter of a half (or vice versa)</a:t>
            </a:r>
          </a:p>
          <a:p>
            <a:pPr marL="0" indent="0">
              <a:buFontTx/>
              <a:buNone/>
            </a:pPr>
            <a:r>
              <a:rPr lang="en-US" altLang="en-US" sz="2400" dirty="0"/>
              <a:t>¼ of ½ </a:t>
            </a:r>
            <a:endParaRPr lang="en-GB" altLang="en-US" sz="2400" dirty="0"/>
          </a:p>
        </p:txBody>
      </p:sp>
      <p:sp>
        <p:nvSpPr>
          <p:cNvPr id="76804" name="AutoShape 2" descr="data:image/jpeg;base64,/9j/4AAQSkZJRgABAQAAAQABAAD/2wCEAAkGBxIHERUUExMWFhMWFxgWFRUXGBsYGxcVGhYXGBgbFBcaHCggHRomJxUaJTEiJikrLi4uGCAzODQsQygtLisBCgoKDg0OGhAQGzIkHyQ1Ly80NjUsLyw2NywsLCwsLCwsLCwsLCw0LCwsNywsLCwsLCwsNCwsLCwsLyw0NCwsLP/AABEIAOEA4AMBIgACEQEDEQH/xAAcAAEAAgMBAQEAAAAAAAAAAAAABQYEBwgBAgP/xABCEAACAQEFBAQLBQYHAQAAAAAAAQIDBAURITEGEkFRImFxgQcTMjNCUoKRobLBFCM0sdEVFlNicuEkNZKis+LwdP/EABkBAQADAQEAAAAAAAAAAAAAAAADBAUCAf/EACoRAQACAQQBAwMDBQAAAAAAAAABAgMEESExEjIzURRBcRMiYSOBkaHR/9oADAMBAAIRAxEAPwDeIAAAAAAAABB33tRQujotudT1I8NfKei0016gJwwLwvmz3d5yrGL9XWXD0VnxRq3aLb2rLHGpuLRU6WvPN449+XYUm1bSTqY7kVHHi+k/058yO+ale5Q5M9Kdy3NbNvqUfNUpyfOWEVr1YvAgrZ4Qq63ljRp/GUVrxlg33GpLReFW0eVN4Z5aLPXJcDFIJ1XxCtbXR9obMtfhAqyabtX+hL47sTyy7bVrXLdhaZt4Y6YZd6NaEtsz5/2X9Dymota0Q8x6u9rxG0NsWGF62+nGpCpJwlo9+C0bWj7D99y+LHnjKWOWGMJ/Asmxv4Kj2S+eRNFxoKBLai8LB52gsI4b0pU5LFP+dPdWuGOBnWPb+lPzlKUeuLUlr14PAuJgWu5rPbHjOjBvPPdWOL1eK4ge3de9C8/NVFJ64aNLri8zOKjb9g6NTOjOVN6pPpJaaelz48SNnbbx2Z8597SXpPGUc8PT8qL7efEDYAIK5dqqF6tRxcKjyUJcf6ZaP8+onQAAAAAAAAAAAAAAY1vt1O74OdSSjFcXxfJLi8tDD2hvynclPGWc35EOLfN8ormah2q2plXm51HvSfk008oLs4LTrZ5a0VjeXNrRWN5WPaXbudWLUX4mnmuc5actO7nqa0t9+zr5U+hH4v8ATuI612qdrlvTeL+CXJH4FDJqJtxXiGbm1VrcV4h63ieAFdUAAAJbZnz/ALL+hEktsz5/2X9CTF64S4Pcq6D2N/BUeyXzyJohdjfwVHsl88iaNRtAAAHjWJ6AKvfuxlG34ypYUp544Loy7Y8O7nxIeybQ2rZ2firVCU48G9cEvQnpLVas2AYt43fTvKDhUipR4c08MMYvg8wPbBbqd4QU6clKL4rg+TXB56GSa1ttgtOyFTxlKTlTfpYPdeeCVWKeuaz68uRddnr8hfdPGOU15cOKfNc4vgwJUAAAAAAAAitob8hclPGWc35EOLfN8orizMvK3Qu2nKpUeEY8tW9El1s0ntdtFOvJ1Jv7ySwgksoxWncse9s8taKxvLm1orG8sLajaSdSo3vb1V6y1UFwST/IqE5ubbbxbzbE5uo228W9Wz5MzJkm88sfNmnJO89AAI0QAAAAAEtsz5/2X9CJJbZnz/sv6EmL1wlwe5V0Hsb+Co9kvnkTRC7G/gqPZL55E0ajaAAAAAAAAfNSmqqcZJNNYNPNNPgyh37cVTZ2atNlxUI+VHN7vPHHWD48vyvx81Kaqpxkk01g08011oCM2evyF908Y5TXlw4p81zi+DJU1te1jqbI2lVaOHi5YqGLxyycqcuPDXs5GwLtt0LypxqU3jGXPVPRp9aAyQAAAK/tpfH7LobsX95UxjHPOKw6Uvp3gUvwh7RKtNrH7qljFLHy6mabX5LvNTWu0ytc3KTzfwXBIkNoLd9pnuLyYZdsuL+hEmfqMnlO0dQytVm87eMdQAArqoAAAAAAAAS2zPn/AGX9CJJbZnz/ALL+hJi9cJcHuVdB7G/gqPZL55E0Quxv4Kj2S+eRNGo2gAAAAAAAAAAY142GF405U5rGMl7nwa60UbZ+vPZi2Oz1cdyo0k9Fi3hCaT4PDB9nUbCK3tvc37So78UvGU03/VDDpRx+K/uBZAV7Yu+P2pQ3ZP7ynhGWeclh0ZfTuLCANL+EHaDx9SpNPJY06S6lq1hlzePYbT2nvD9mWapNPCWG7D+qWSwz4a9xzztNaPGVFBaQXxeb+nxIs1/Gm6HUZPCkzCHABmMYAAAAAAAAAAAltmfP+y/oRJLbM+f9l/QkxeuEuD3Kug9jfwVHsl88iaIXY38FR7JfPImjUbQAAAAAAAAAAAAA19ufuteSz3aFXujuSenLov3LDmbBKv4QrD9psymlnTli/wCmXRfDsfYmSmzV4/tOzQn6WG7PPF70cnj2696ArfhKtfmqWPObWPsrFd7z7TRVrrfaJylzbfdwNpeE20uVetmnuU1FaZLdxay65P3mpynqp6hn663VQAFNQAAAAAAAAAAAJbZnz/sv6ESS2zPn/Zf0JMXrhLg9yroPY38FR7JfPImiF2N/BUeyXzyJo1G0AAAAAAAAAAAAAMa8rL9tpVKfrxcc8Vm1ljhmU/wa2vztJ9U0sfZlgu5Y9xeTX90P7Fe84p4KUqieOGe8t/DPrS9wFK8IlpVSdd4Yb1XdXbGXH/R8Sgl12/8AKqf/AET/ADqFKM/U+tlayf6gACuqgAAAAAAAAAAEtsz5/wBl/QiSW2Z8/wCy/oSYvXCXB7lXQexv4Kj2S+eRNELsY/8ABUeyXzyJo1G0AAAAAAAAAAAAABQL+xsd7UpvPedJpdT+7z702X8oO2H+ZWfso/8ANMDXu3sVF1MFpaJpdmMymF68IVnlCVZP0a7k+xuWHzIopn6n1srWe4AArqoAAAAAAAAepYmfd90VLbw3Y+s1+S4kp4yz3MujhOr73jjxekfzyJa4pmN54hNTBMx5W4hh2G4pVFvVXuRWeeuHXjp3mW74p3TgrOk5LPf61mn/ADflkRNvvOpbvKeEfVWnfzMI6/UivFP8upy1pxjj+66bPbaVLHPe3vFyxxfqTfHejov/AGmBtS4ttqNvSVVqnLLCWOMJJ8VLh3+853M2wXnUsPkvGPqvTu5EmPUzHFk2LWTHF3Uqe9mtD00tsrt3OyNJTy0dGby5Lclw7vcbPuTaWheyST3Kn8OTWOOGL3X6S168tEXK2i0bwv1tFo3iU0AD10AAAAAAAAFB2w/zKz9lH/mmX4oO03+KvShGOsfFJ8M1OU38GgK34TLKvHWhJPNRn37sX7sUauN6eEyxpzp1OEoum8+TxWXtM0dVp+Kk4vVNr3PApaqOYlna6vMS+AAVFEAAAH3RpSrtRim2+CJ2yXFGit+vJJLPBPLvf6HdMdr9JMeK1+kPY7FO2PCCx5vgu1k5Tu6hdaUqzUpcFw7o8e1n5Wy/VSW5QikksFL9F9WQdSo6rxk23zbxJN6U65lLvjxdfun/AEk7wv2dpyj0I9Tza62RLzAIrXm07yhvkted7SAA5cAAALIlrvv2dlwUunFdea7GRIOq3ms7w7pktSd6y3Fsz4QJJYTk60FrwqR9+vHX3mxLrvWjesd6lNPmvSj/AFR1Why5TqOk8Ytp808CxXPtROzTi5NxktKkcnj1ru/sXcepieLcNDFq624tw6OBRNntvVVSVfBppYVYL54r6e5F2s1ohaoqcJKUWsU0WVx+oAAAAAUCzyVuvlt5qMng4/yQwWPesy92iqqEJSekU5PDXBLHIo/g6pO0Va1eTxlhut83OW9LFL+lAT22th+22SeC6VPCou7XTqbOftorP4ms3wkt5duj/L4nTzWJofbu43ZZzhhnSbceONN5rPsw9zIc9PKivqaeeOdvsooBIXfdNS28N2PrNfkuJnVrNp2hlVpNp2iGAliTF33DOvnUxhHl6T7uHeZ6jZ7kWfSqe+XdwSIe8L3qW3LyY+qvq+JP4Up6+Z+Fj9OmP18z8f8AUrWvKjdS3KMVKWjf6y4sgrXbJ2x4zlj1cF2IxwR3yzbj7Isma1+Oo+AAEaIAAAAAAAAAAAAAZFktk7G8YSw6uD7UXDZvbCVkknGXi5Y6Y4wnw6S/X3lHBLjy2p0mxZ74+unRVybaUbZlWwpT4NvoNc95+T3+8tCeJy7d971LFl5UfVf0fAv+y2287M0oTcorWjN8P5Xw14ZdRdx5q3/LSxaimT8tyAhrk2loXukk9yp/Dk1jjh6PrL/2CJkmTq/txb/sVkkk+lUagux5yevJPvaPvYu7/sFlhj5U/vH7WG78EviV6/6v7xW+Fni/u4PCWHNZ1H3YbvVn2F9SwA9Kh4Qrp+001XisZQ6M8Fm6b49zfubLefM4Kommk01g08009U0Bzv8Asyz3djOo01j0U9EuCS9JmDeN/wAquMafRj63pPs5Fw282a+zVJU0snjOi+rPot4cNH3M1tODptp5NPBrrKWaZpxXiGfqJtj/AG0jaJeN72p4AVFAAAAAAAAAAAAAAAAAAAAAAD1Pd0PABN3df8qOCqdJet6S/U2Lcu3lZU5LeVVNNRlLyoSy8rLpYcnz1NQwg6jSWbbwS6zZOwezX2mpGm1ksJ1pdWXRTw46LvZd09724npo6TJktxPS8+D66nQpyrzXTqZRxWe5ji3i/Wf5JlvPmEFTSSSSSwSWSSWiSPotrwAAIvaK5o31ScHgprOE8PJf6PR/2NF7T3LJOUt1xqQynFrN4fVfFHRBWNrdmVeidWkkqyWa4VElo+UuT7uzm9ItG0uMlIvXxlzmCev+55UZSnCLwx6ccM4yxweX/sCBMy9JpO0sbJjmltpAAcOAAAAAAAAAAAAAAAAAAAACf2fuaVeUZyi9ehDDFyfDLl+Z3Sk3naHePHOS20MzZi5ZNxluuVSeUIpZrH6v4I3ps7c0blpKCwc3nOeHlP8ARaL+5GbJbMq60qtVJ1mslwpprRc5c33dtnNOlIrG0NnHSKV8YAAdOwAAAABWNrNl1ea8ZSSVZarRVFyfKXJ9z6tO39s64Slux3Kib34PLPq5P4PE6JIi/tnqN9LpLdqLSpFLHqUvWj1e7A5vSLxtLjJjreNrOZJRcXg1g1qmeGxNqdkJ2d/ex3XpGrHOL019+jwZRrdd9SwvpLLhJZpmfkw2p+GVm09sfPcMQAEKAAAAAAAAAAAAAAD2MXJ4JYt6JGVYbvqW59FZcZPJIvOy2yE7Q/uo7z0lVllFa6e7RYsmx4bX/CfDp7ZOeoQlx7PNyTlFzqN9GCWPDHRav9DceyWzCutKrVSdZ6LVU01ov5ub7l1yFw7PUblXRW9UetSSWPWo+rHq9+JLmhSkUjaGrjx1pG1QAHTsAAAAAAAAAAHxVpxrJxkk4tYNNYprrRTL92EjXxdnaWOtKecXrpJ44djLsAOfL82SlZpYODpT5SXRfPday9zwK7abprWbWDa5xzXwz4nUNehC0LdnGMovVSSafcyuXjsRZ7Vi6blSl/LnHh6L4djWpBfT0t/Ctk0tLc9OdGt3U8Ny3n4PazWSp1VnyUs+W9o+8rNs2HlS3t6z1Y4ZNpNpcMmsU/iQTpbfaVa2it9pUAFntOyypYdKcP6469mh+P7tr+L/ALf+xH9Pk+EX0mX4V4Fh/dtfxf8Ab/2P2s2yyqt9Kc+qEc126j6fJ8H0mX4Vgal+sWw86m7u2erLHRyTSfDN5JFmu3we1ks40qSyx0csue7q+8kjS2+8pa6K09y1TZrprWnSDS5yyXxz4FkuTZGVpkkoSqy5JYRWmreXHi1qbbuzYqz2TOpjVl/NlHuivq2WKhQjZ4qMIxjFaRikkuxInpp6V/lZx6Wlee1MuPYONHB12mlpShlHT0pfRYaal0pU40UoxSUUsEksEl1I+wTrIAAAAAAAAAAAAAAAAAAAAAAADCt2q7DHAAGRYdX2AAZoAAAAAAAAAAAAAAAP/9k="/>
          <p:cNvSpPr>
            <a:spLocks noChangeAspect="1" noChangeArrowheads="1"/>
          </p:cNvSpPr>
          <p:nvPr/>
        </p:nvSpPr>
        <p:spPr bwMode="auto">
          <a:xfrm>
            <a:off x="84138" y="-1952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6805" name="AutoShape 4" descr="data:image/jpeg;base64,/9j/4AAQSkZJRgABAQAAAQABAAD/2wCEAAkGBxIHERUUExMWFhMWFxgWFRUXGBsYGxcVGhYXGBgbFBcaHCggHRomJxUaJTEiJikrLi4uGCAzODQsQygtLisBCgoKDg0OGhAQGzIkHyQ1Ly80NjUsLyw2NywsLCwsLCwsLCwsLCw0LCwsNywsLCwsLCwsNCwsLCwsLyw0NCwsLP/AABEIAOEA4AMBIgACEQEDEQH/xAAcAAEAAgMBAQEAAAAAAAAAAAAABQYEBwgBAgP/xABCEAACAQEFBAQLBQYHAQAAAAAAAQIDBAURITEGEkFRImFxgQcTMjNCUoKRobLBFCM0sdEVFlNicuEkNZKis+LwdP/EABkBAQADAQEAAAAAAAAAAAAAAAADBAUCAf/EACoRAQACAQQBAwMDBQAAAAAAAAABAgMEESExEjIzURRBcRMiYSOBkaHR/9oADAMBAAIRAxEAPwDeIAAAAAAAABB33tRQujotudT1I8NfKei0016gJwwLwvmz3d5yrGL9XWXD0VnxRq3aLb2rLHGpuLRU6WvPN449+XYUm1bSTqY7kVHHi+k/058yO+ale5Q5M9Kdy3NbNvqUfNUpyfOWEVr1YvAgrZ4Qq63ljRp/GUVrxlg33GpLReFW0eVN4Z5aLPXJcDFIJ1XxCtbXR9obMtfhAqyabtX+hL47sTyy7bVrXLdhaZt4Y6YZd6NaEtsz5/2X9Dymota0Q8x6u9rxG0NsWGF62+nGpCpJwlo9+C0bWj7D99y+LHnjKWOWGMJ/Asmxv4Kj2S+eRNFxoKBLai8LB52gsI4b0pU5LFP+dPdWuGOBnWPb+lPzlKUeuLUlr14PAuJgWu5rPbHjOjBvPPdWOL1eK4ge3de9C8/NVFJ64aNLri8zOKjb9g6NTOjOVN6pPpJaaelz48SNnbbx2Z8597SXpPGUc8PT8qL7efEDYAIK5dqqF6tRxcKjyUJcf6ZaP8+onQAAAAAAAAAAAAAAY1vt1O74OdSSjFcXxfJLi8tDD2hvynclPGWc35EOLfN8ormah2q2plXm51HvSfk008oLs4LTrZ5a0VjeXNrRWN5WPaXbudWLUX4mnmuc5actO7nqa0t9+zr5U+hH4v8ATuI612qdrlvTeL+CXJH4FDJqJtxXiGbm1VrcV4h63ieAFdUAAAJbZnz/ALL+hEktsz5/2X9CTF64S4Pcq6D2N/BUeyXzyJohdjfwVHsl88iaNRtAAAHjWJ6AKvfuxlG34ypYUp544Loy7Y8O7nxIeybQ2rZ2firVCU48G9cEvQnpLVas2AYt43fTvKDhUipR4c08MMYvg8wPbBbqd4QU6clKL4rg+TXB56GSa1ttgtOyFTxlKTlTfpYPdeeCVWKeuaz68uRddnr8hfdPGOU15cOKfNc4vgwJUAAAAAAAAitob8hclPGWc35EOLfN8orizMvK3Qu2nKpUeEY8tW9El1s0ntdtFOvJ1Jv7ySwgksoxWncse9s8taKxvLm1orG8sLajaSdSo3vb1V6y1UFwST/IqE5ubbbxbzbE5uo228W9Wz5MzJkm88sfNmnJO89AAI0QAAAAAEtsz5/2X9CJJbZnz/sv6EmL1wlwe5V0Hsb+Co9kvnkTRC7G/gqPZL55E0ajaAAAAAAAAfNSmqqcZJNNYNPNNPgyh37cVTZ2atNlxUI+VHN7vPHHWD48vyvx81Kaqpxkk01g08011oCM2evyF908Y5TXlw4p81zi+DJU1te1jqbI2lVaOHi5YqGLxyycqcuPDXs5GwLtt0LypxqU3jGXPVPRp9aAyQAAAK/tpfH7LobsX95UxjHPOKw6Uvp3gUvwh7RKtNrH7qljFLHy6mabX5LvNTWu0ytc3KTzfwXBIkNoLd9pnuLyYZdsuL+hEmfqMnlO0dQytVm87eMdQAArqoAAAAAAAAS2zPn/AGX9CJJbZnz/ALL+hJi9cJcHuVdB7G/gqPZL55E0Quxv4Kj2S+eRNGo2gAAAAAAAAAAY142GF405U5rGMl7nwa60UbZ+vPZi2Oz1cdyo0k9Fi3hCaT4PDB9nUbCK3tvc37So78UvGU03/VDDpRx+K/uBZAV7Yu+P2pQ3ZP7ynhGWeclh0ZfTuLCANL+EHaDx9SpNPJY06S6lq1hlzePYbT2nvD9mWapNPCWG7D+qWSwz4a9xzztNaPGVFBaQXxeb+nxIs1/Gm6HUZPCkzCHABmMYAAAAAAAAAAAltmfP+y/oRJLbM+f9l/QkxeuEuD3Kug9jfwVHsl88iaIXY38FR7JfPImjUbQAAAAAAAAAAAAA19ufuteSz3aFXujuSenLov3LDmbBKv4QrD9psymlnTli/wCmXRfDsfYmSmzV4/tOzQn6WG7PPF70cnj2696ArfhKtfmqWPObWPsrFd7z7TRVrrfaJylzbfdwNpeE20uVetmnuU1FaZLdxay65P3mpynqp6hn663VQAFNQAAAAAAAAAAAJbZnz/sv6ESS2zPn/Zf0JMXrhLg9yroPY38FR7JfPImiF2N/BUeyXzyJo1G0AAAAAAAAAAAAAMa8rL9tpVKfrxcc8Vm1ljhmU/wa2vztJ9U0sfZlgu5Y9xeTX90P7Fe84p4KUqieOGe8t/DPrS9wFK8IlpVSdd4Yb1XdXbGXH/R8Sgl12/8AKqf/AET/ADqFKM/U+tlayf6gACuqgAAAAAAAAAAEtsz5/wBl/QiSW2Z8/wCy/oSYvXCXB7lXQexv4Kj2S+eRNELsY/8ABUeyXzyJo1G0AAAAAAAAAAAAABQL+xsd7UpvPedJpdT+7z702X8oO2H+ZWfso/8ANMDXu3sVF1MFpaJpdmMymF68IVnlCVZP0a7k+xuWHzIopn6n1srWe4AArqoAAAAAAAAepYmfd90VLbw3Y+s1+S4kp4yz3MujhOr73jjxekfzyJa4pmN54hNTBMx5W4hh2G4pVFvVXuRWeeuHXjp3mW74p3TgrOk5LPf61mn/ADflkRNvvOpbvKeEfVWnfzMI6/UivFP8upy1pxjj+66bPbaVLHPe3vFyxxfqTfHejov/AGmBtS4ttqNvSVVqnLLCWOMJJ8VLh3+853M2wXnUsPkvGPqvTu5EmPUzHFk2LWTHF3Uqe9mtD00tsrt3OyNJTy0dGby5Lclw7vcbPuTaWheyST3Kn8OTWOOGL3X6S168tEXK2i0bwv1tFo3iU0AD10AAAAAAAAFB2w/zKz9lH/mmX4oO03+KvShGOsfFJ8M1OU38GgK34TLKvHWhJPNRn37sX7sUauN6eEyxpzp1OEoum8+TxWXtM0dVp+Kk4vVNr3PApaqOYlna6vMS+AAVFEAAAH3RpSrtRim2+CJ2yXFGit+vJJLPBPLvf6HdMdr9JMeK1+kPY7FO2PCCx5vgu1k5Tu6hdaUqzUpcFw7o8e1n5Wy/VSW5QikksFL9F9WQdSo6rxk23zbxJN6U65lLvjxdfun/AEk7wv2dpyj0I9Tza62RLzAIrXm07yhvkted7SAA5cAAALIlrvv2dlwUunFdea7GRIOq3ms7w7pktSd6y3Fsz4QJJYTk60FrwqR9+vHX3mxLrvWjesd6lNPmvSj/AFR1Why5TqOk8Ytp808CxXPtROzTi5NxktKkcnj1ru/sXcepieLcNDFq624tw6OBRNntvVVSVfBppYVYL54r6e5F2s1ohaoqcJKUWsU0WVx+oAAAAAUCzyVuvlt5qMng4/yQwWPesy92iqqEJSekU5PDXBLHIo/g6pO0Va1eTxlhut83OW9LFL+lAT22th+22SeC6VPCou7XTqbOftorP4ms3wkt5duj/L4nTzWJofbu43ZZzhhnSbceONN5rPsw9zIc9PKivqaeeOdvsooBIXfdNS28N2PrNfkuJnVrNp2hlVpNp2iGAliTF33DOvnUxhHl6T7uHeZ6jZ7kWfSqe+XdwSIe8L3qW3LyY+qvq+JP4Up6+Z+Fj9OmP18z8f8AUrWvKjdS3KMVKWjf6y4sgrXbJ2x4zlj1cF2IxwR3yzbj7Isma1+Oo+AAEaIAAAAAAAAAAAAAZFktk7G8YSw6uD7UXDZvbCVkknGXi5Y6Y4wnw6S/X3lHBLjy2p0mxZ74+unRVybaUbZlWwpT4NvoNc95+T3+8tCeJy7d971LFl5UfVf0fAv+y2287M0oTcorWjN8P5Xw14ZdRdx5q3/LSxaimT8tyAhrk2loXukk9yp/Dk1jjh6PrL/2CJkmTq/txb/sVkkk+lUagux5yevJPvaPvYu7/sFlhj5U/vH7WG78EviV6/6v7xW+Fni/u4PCWHNZ1H3YbvVn2F9SwA9Kh4Qrp+001XisZQ6M8Fm6b49zfubLefM4Kommk01g08009U0Bzv8Asyz3djOo01j0U9EuCS9JmDeN/wAquMafRj63pPs5Fw282a+zVJU0snjOi+rPot4cNH3M1tODptp5NPBrrKWaZpxXiGfqJtj/AG0jaJeN72p4AVFAAAAAAAAAAAAAAAAAAAAAAD1Pd0PABN3df8qOCqdJet6S/U2Lcu3lZU5LeVVNNRlLyoSy8rLpYcnz1NQwg6jSWbbwS6zZOwezX2mpGm1ksJ1pdWXRTw46LvZd09724npo6TJktxPS8+D66nQpyrzXTqZRxWe5ji3i/Wf5JlvPmEFTSSSSSwSWSSWiSPotrwAAIvaK5o31ScHgprOE8PJf6PR/2NF7T3LJOUt1xqQynFrN4fVfFHRBWNrdmVeidWkkqyWa4VElo+UuT7uzm9ItG0uMlIvXxlzmCev+55UZSnCLwx6ccM4yxweX/sCBMy9JpO0sbJjmltpAAcOAAAAAAAAAAAAAAAAAAAACf2fuaVeUZyi9ehDDFyfDLl+Z3Sk3naHePHOS20MzZi5ZNxluuVSeUIpZrH6v4I3ps7c0blpKCwc3nOeHlP8ARaL+5GbJbMq60qtVJ1mslwpprRc5c33dtnNOlIrG0NnHSKV8YAAdOwAAAABWNrNl1ea8ZSSVZarRVFyfKXJ9z6tO39s64Slux3Kib34PLPq5P4PE6JIi/tnqN9LpLdqLSpFLHqUvWj1e7A5vSLxtLjJjreNrOZJRcXg1g1qmeGxNqdkJ2d/ex3XpGrHOL019+jwZRrdd9SwvpLLhJZpmfkw2p+GVm09sfPcMQAEKAAAAAAAAAAAAAAD2MXJ4JYt6JGVYbvqW59FZcZPJIvOy2yE7Q/uo7z0lVllFa6e7RYsmx4bX/CfDp7ZOeoQlx7PNyTlFzqN9GCWPDHRav9DceyWzCutKrVSdZ6LVU01ov5ub7l1yFw7PUblXRW9UetSSWPWo+rHq9+JLmhSkUjaGrjx1pG1QAHTsAAAAAAAAAAHxVpxrJxkk4tYNNYprrRTL92EjXxdnaWOtKecXrpJ44djLsAOfL82SlZpYODpT5SXRfPday9zwK7abprWbWDa5xzXwz4nUNehC0LdnGMovVSSafcyuXjsRZ7Vi6blSl/LnHh6L4djWpBfT0t/Ctk0tLc9OdGt3U8Ny3n4PazWSp1VnyUs+W9o+8rNs2HlS3t6z1Y4ZNpNpcMmsU/iQTpbfaVa2it9pUAFntOyypYdKcP6469mh+P7tr+L/ALf+xH9Pk+EX0mX4V4Fh/dtfxf8Ab/2P2s2yyqt9Kc+qEc126j6fJ8H0mX4Vgal+sWw86m7u2erLHRyTSfDN5JFmu3we1ks40qSyx0csue7q+8kjS2+8pa6K09y1TZrprWnSDS5yyXxz4FkuTZGVpkkoSqy5JYRWmreXHi1qbbuzYqz2TOpjVl/NlHuivq2WKhQjZ4qMIxjFaRikkuxInpp6V/lZx6Wlee1MuPYONHB12mlpShlHT0pfRYaal0pU40UoxSUUsEksEl1I+wTrIAAAAAAAAAAAAAAAAAAAAAAADCt2q7DHAAGRYdX2AAZoAAAAAAAAAAAAAAAP/9k="/>
          <p:cNvSpPr>
            <a:spLocks noChangeAspect="1" noChangeArrowheads="1"/>
          </p:cNvSpPr>
          <p:nvPr/>
        </p:nvSpPr>
        <p:spPr bwMode="auto">
          <a:xfrm>
            <a:off x="236538" y="-428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95963" y="2420938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solidFill>
                  <a:srgbClr val="000000"/>
                </a:solidFill>
                <a:latin typeface="Corbel" pitchFamily="34" charset="0"/>
              </a:rPr>
              <a:t>¼ of ½ 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013325" y="3005138"/>
            <a:ext cx="2663825" cy="266541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003800" y="3013075"/>
            <a:ext cx="1341438" cy="2663825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cxnSp>
        <p:nvCxnSpPr>
          <p:cNvPr id="36" name="Straight Connector 35"/>
          <p:cNvCxnSpPr>
            <a:cxnSpLocks noChangeShapeType="1"/>
            <a:stCxn id="34" idx="1"/>
          </p:cNvCxnSpPr>
          <p:nvPr/>
        </p:nvCxnSpPr>
        <p:spPr bwMode="auto">
          <a:xfrm>
            <a:off x="5003800" y="4344988"/>
            <a:ext cx="13414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>
            <a:off x="5003800" y="3686175"/>
            <a:ext cx="13414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>
            <a:off x="5003800" y="5045075"/>
            <a:ext cx="13414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38"/>
          <p:cNvCxnSpPr>
            <a:cxnSpLocks noChangeShapeType="1"/>
          </p:cNvCxnSpPr>
          <p:nvPr/>
        </p:nvCxnSpPr>
        <p:spPr bwMode="auto">
          <a:xfrm>
            <a:off x="6343650" y="4354513"/>
            <a:ext cx="13398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>
            <a:off x="6343650" y="3694113"/>
            <a:ext cx="13398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6343650" y="5037138"/>
            <a:ext cx="13398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013325" y="3013075"/>
            <a:ext cx="1330325" cy="673100"/>
          </a:xfrm>
          <a:prstGeom prst="rect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16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3" grpId="0" animBg="1"/>
      <p:bldP spid="34" grpId="0" animBg="1"/>
      <p:bldP spid="34" grpId="1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043" y="457200"/>
            <a:ext cx="8455914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2049" y="521208"/>
            <a:ext cx="8359902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8FFB63-9B9B-4B43-B782-D5308E05B1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799314"/>
            <a:ext cx="5346646" cy="525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7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043" y="457200"/>
            <a:ext cx="8455914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2049" y="521208"/>
            <a:ext cx="8359902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F85BF0-1927-4707-84FC-6D624E42564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07517" y="920992"/>
            <a:ext cx="7752969" cy="500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927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849B0B-FA3D-4A41-A493-30586B71528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195736" y="800100"/>
            <a:ext cx="4452714" cy="54372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379A90-ED2E-4836-91CC-221FDD85E7CD}"/>
              </a:ext>
            </a:extLst>
          </p:cNvPr>
          <p:cNvSpPr txBox="1"/>
          <p:nvPr/>
        </p:nvSpPr>
        <p:spPr>
          <a:xfrm>
            <a:off x="6648450" y="1700808"/>
            <a:ext cx="180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/>
              <a:t>7</a:t>
            </a:r>
          </a:p>
          <a:p>
            <a:r>
              <a:rPr lang="en-GB" sz="2400" dirty="0"/>
              <a:t>8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788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1714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01B174-4735-4D61-8577-7160CAEA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89216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Learning Objective: </a:t>
            </a:r>
            <a:br>
              <a:rPr lang="en-US" sz="5400" b="1" dirty="0">
                <a:solidFill>
                  <a:schemeClr val="bg1"/>
                </a:solidFill>
              </a:rPr>
            </a:b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To recognise mixed numbers and improper fractions and convert from one form to the other.</a:t>
            </a:r>
          </a:p>
        </p:txBody>
      </p:sp>
    </p:spTree>
    <p:extLst>
      <p:ext uri="{BB962C8B-B14F-4D97-AF65-F5344CB8AC3E}">
        <p14:creationId xmlns:p14="http://schemas.microsoft.com/office/powerpoint/2010/main" val="1034730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9D8741-AEFF-49B4-B931-D21AD6D17317}"/>
              </a:ext>
            </a:extLst>
          </p:cNvPr>
          <p:cNvSpPr txBox="1"/>
          <p:nvPr/>
        </p:nvSpPr>
        <p:spPr>
          <a:xfrm>
            <a:off x="467544" y="1844824"/>
            <a:ext cx="8352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/>
              <a:t>concrete – pictorial – abstract</a:t>
            </a:r>
          </a:p>
        </p:txBody>
      </p:sp>
      <p:pic>
        <p:nvPicPr>
          <p:cNvPr id="1026" name="Picture 2" descr="Image result for pizza">
            <a:extLst>
              <a:ext uri="{FF2B5EF4-FFF2-40B4-BE49-F238E27FC236}">
                <a16:creationId xmlns:a16="http://schemas.microsoft.com/office/drawing/2014/main" id="{512220B9-026F-4F66-A90B-0786A66E0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9695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artial Circle 2">
            <a:extLst>
              <a:ext uri="{FF2B5EF4-FFF2-40B4-BE49-F238E27FC236}">
                <a16:creationId xmlns:a16="http://schemas.microsoft.com/office/drawing/2014/main" id="{396BE9C4-8AAE-4588-8989-1E5670C80E1F}"/>
              </a:ext>
            </a:extLst>
          </p:cNvPr>
          <p:cNvSpPr/>
          <p:nvPr/>
        </p:nvSpPr>
        <p:spPr>
          <a:xfrm>
            <a:off x="4572000" y="3212976"/>
            <a:ext cx="1584176" cy="1442482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6E090-C67A-4ABE-A975-80FBABB3D426}"/>
              </a:ext>
            </a:extLst>
          </p:cNvPr>
          <p:cNvSpPr txBox="1"/>
          <p:nvPr/>
        </p:nvSpPr>
        <p:spPr>
          <a:xfrm>
            <a:off x="6588224" y="321297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   </a:t>
            </a:r>
            <a:r>
              <a:rPr lang="en-GB" u="sng" dirty="0"/>
              <a:t>3</a:t>
            </a:r>
          </a:p>
          <a:p>
            <a:r>
              <a:rPr lang="en-GB" dirty="0"/>
              <a:t>     4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20DE3C0F-A5B5-4C04-8A7A-89D859BC8178}"/>
              </a:ext>
            </a:extLst>
          </p:cNvPr>
          <p:cNvSpPr/>
          <p:nvPr/>
        </p:nvSpPr>
        <p:spPr>
          <a:xfrm>
            <a:off x="2843808" y="3140968"/>
            <a:ext cx="1512168" cy="1584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D6A868-4125-4F7C-820B-FEF4C069C2D6}"/>
              </a:ext>
            </a:extLst>
          </p:cNvPr>
          <p:cNvSpPr txBox="1"/>
          <p:nvPr/>
        </p:nvSpPr>
        <p:spPr>
          <a:xfrm>
            <a:off x="7092280" y="3108731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 =</a:t>
            </a:r>
          </a:p>
        </p:txBody>
      </p:sp>
    </p:spTree>
    <p:extLst>
      <p:ext uri="{BB962C8B-B14F-4D97-AF65-F5344CB8AC3E}">
        <p14:creationId xmlns:p14="http://schemas.microsoft.com/office/powerpoint/2010/main" val="274376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1714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3F06D9-4C3B-4B3C-B788-C69832F21F64}"/>
              </a:ext>
            </a:extLst>
          </p:cNvPr>
          <p:cNvSpPr txBox="1"/>
          <p:nvPr/>
        </p:nvSpPr>
        <p:spPr>
          <a:xfrm>
            <a:off x="822960" y="758952"/>
            <a:ext cx="7543800" cy="389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spc="-5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Learning Objective:</a:t>
            </a: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000" b="1" spc="-5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spc="-5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To multiply mixed numbers and improper fractions by whole numbers.</a:t>
            </a:r>
          </a:p>
        </p:txBody>
      </p:sp>
    </p:spTree>
    <p:extLst>
      <p:ext uri="{BB962C8B-B14F-4D97-AF65-F5344CB8AC3E}">
        <p14:creationId xmlns:p14="http://schemas.microsoft.com/office/powerpoint/2010/main" val="3241223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7D48500-E19A-4BAD-9A4A-6ED83BB73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B5446F-434B-415E-B2CE-893A4BF4FA49}"/>
              </a:ext>
            </a:extLst>
          </p:cNvPr>
          <p:cNvSpPr txBox="1"/>
          <p:nvPr/>
        </p:nvSpPr>
        <p:spPr>
          <a:xfrm>
            <a:off x="3693745" y="-163633"/>
            <a:ext cx="4686312" cy="48805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Use the multilink cubes on your table to represent the equation 3 x 4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79263E-7781-443B-B383-34A6A6BD5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7899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0DE1BD-C9C5-48F0-960E-9E9EB2CE6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8992" y="0"/>
            <a:ext cx="2411730" cy="6858000"/>
          </a:xfrm>
          <a:prstGeom prst="rect">
            <a:avLst/>
          </a:prstGeom>
          <a:solidFill>
            <a:schemeClr val="bg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39DF63-33B2-450A-97D8-7E5597BEAA4C}"/>
              </a:ext>
            </a:extLst>
          </p:cNvPr>
          <p:cNvSpPr txBox="1"/>
          <p:nvPr/>
        </p:nvSpPr>
        <p:spPr>
          <a:xfrm>
            <a:off x="1252241" y="4463771"/>
            <a:ext cx="4401039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000" dirty="0"/>
              <a:t>What does x mean?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E8D1CA-62BD-4ABB-91BB-9D8B9192B6B6}"/>
              </a:ext>
            </a:extLst>
          </p:cNvPr>
          <p:cNvSpPr txBox="1"/>
          <p:nvPr/>
        </p:nvSpPr>
        <p:spPr>
          <a:xfrm>
            <a:off x="3078684" y="5488320"/>
            <a:ext cx="4986324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000" dirty="0"/>
              <a:t>What is x the same as?</a:t>
            </a:r>
          </a:p>
        </p:txBody>
      </p:sp>
    </p:spTree>
    <p:extLst>
      <p:ext uri="{BB962C8B-B14F-4D97-AF65-F5344CB8AC3E}">
        <p14:creationId xmlns:p14="http://schemas.microsoft.com/office/powerpoint/2010/main" val="344754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19923D-55F2-4B2B-A171-9C982792CBC1}"/>
              </a:ext>
            </a:extLst>
          </p:cNvPr>
          <p:cNvSpPr txBox="1"/>
          <p:nvPr/>
        </p:nvSpPr>
        <p:spPr>
          <a:xfrm>
            <a:off x="2987824" y="1408422"/>
            <a:ext cx="70567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u="sng" dirty="0"/>
              <a:t>1</a:t>
            </a:r>
          </a:p>
          <a:p>
            <a:r>
              <a:rPr lang="en-GB" sz="4400" dirty="0"/>
              <a:t>4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3C0EA-38A6-4CA8-A419-82D92DF80CF2}"/>
              </a:ext>
            </a:extLst>
          </p:cNvPr>
          <p:cNvSpPr txBox="1"/>
          <p:nvPr/>
        </p:nvSpPr>
        <p:spPr>
          <a:xfrm>
            <a:off x="1475656" y="1746977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   3 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2F893-5552-4E29-8127-B93CA36AF8E5}"/>
              </a:ext>
            </a:extLst>
          </p:cNvPr>
          <p:cNvSpPr txBox="1"/>
          <p:nvPr/>
        </p:nvSpPr>
        <p:spPr>
          <a:xfrm>
            <a:off x="2411760" y="4437112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x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E38E2F-1054-4F89-89C2-E10AA5634F49}"/>
              </a:ext>
            </a:extLst>
          </p:cNvPr>
          <p:cNvSpPr txBox="1"/>
          <p:nvPr/>
        </p:nvSpPr>
        <p:spPr>
          <a:xfrm>
            <a:off x="1835696" y="4321476"/>
            <a:ext cx="1944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u="sng" dirty="0"/>
              <a:t>1</a:t>
            </a:r>
          </a:p>
          <a:p>
            <a:r>
              <a:rPr lang="en-GB" sz="4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9506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0" y="-171400"/>
            <a:ext cx="8588375" cy="950913"/>
          </a:xfrm>
        </p:spPr>
        <p:txBody>
          <a:bodyPr/>
          <a:lstStyle/>
          <a:p>
            <a:pPr algn="l"/>
            <a:r>
              <a:rPr lang="en-GB" altLang="en-US" sz="3600" dirty="0"/>
              <a:t>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8111" y="915867"/>
                <a:ext cx="8610600" cy="935757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buFontTx/>
                  <a:buNone/>
                </a:pPr>
                <a:r>
                  <a:rPr lang="en-US" altLang="en-US" sz="11200" dirty="0"/>
                  <a:t>Multiply proper fractions and mixed numbers by whole numbers, supported by materials and diagrams.</a:t>
                </a:r>
              </a:p>
              <a:p>
                <a:pPr marL="0" indent="0">
                  <a:buFontTx/>
                  <a:buNone/>
                </a:pPr>
                <a:endParaRPr lang="en-US" altLang="en-US" sz="7200" dirty="0"/>
              </a:p>
              <a:p>
                <a:pPr marL="0" indent="0">
                  <a:buFontTx/>
                  <a:buNone/>
                </a:pPr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sz="14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14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sz="1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sz="14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altLang="en-US" sz="14400" dirty="0"/>
                  <a:t> x 7</a:t>
                </a:r>
              </a:p>
              <a:p>
                <a:pPr marL="0" indent="0">
                  <a:buFontTx/>
                  <a:buNone/>
                </a:pPr>
                <a:endParaRPr lang="en-GB" alt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8111" y="915867"/>
                <a:ext cx="8610600" cy="935757"/>
              </a:xfrm>
              <a:blipFill>
                <a:blip r:embed="rId3"/>
                <a:stretch>
                  <a:fillRect l="-2550" t="-17532" b="-101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780" name="AutoShape 2" descr="data:image/jpeg;base64,/9j/4AAQSkZJRgABAQAAAQABAAD/2wCEAAkGBxIHERUUExMWFhMWFxgWFRUXGBsYGxcVGhYXGBgbFBcaHCggHRomJxUaJTEiJikrLi4uGCAzODQsQygtLisBCgoKDg0OGhAQGzIkHyQ1Ly80NjUsLyw2NywsLCwsLCwsLCwsLCw0LCwsNywsLCwsLCwsNCwsLCwsLyw0NCwsLP/AABEIAOEA4AMBIgACEQEDEQH/xAAcAAEAAgMBAQEAAAAAAAAAAAAABQYEBwgBAgP/xABCEAACAQEFBAQLBQYHAQAAAAAAAQIDBAURITEGEkFRImFxgQcTMjNCUoKRobLBFCM0sdEVFlNicuEkNZKis+LwdP/EABkBAQADAQEAAAAAAAAAAAAAAAADBAUCAf/EACoRAQACAQQBAwMDBQAAAAAAAAABAgMEESExEjIzURRBcRMiYSOBkaHR/9oADAMBAAIRAxEAPwDeIAAAAAAAABB33tRQujotudT1I8NfKei0016gJwwLwvmz3d5yrGL9XWXD0VnxRq3aLb2rLHGpuLRU6WvPN449+XYUm1bSTqY7kVHHi+k/058yO+ale5Q5M9Kdy3NbNvqUfNUpyfOWEVr1YvAgrZ4Qq63ljRp/GUVrxlg33GpLReFW0eVN4Z5aLPXJcDFIJ1XxCtbXR9obMtfhAqyabtX+hL47sTyy7bVrXLdhaZt4Y6YZd6NaEtsz5/2X9Dymota0Q8x6u9rxG0NsWGF62+nGpCpJwlo9+C0bWj7D99y+LHnjKWOWGMJ/Asmxv4Kj2S+eRNFxoKBLai8LB52gsI4b0pU5LFP+dPdWuGOBnWPb+lPzlKUeuLUlr14PAuJgWu5rPbHjOjBvPPdWOL1eK4ge3de9C8/NVFJ64aNLri8zOKjb9g6NTOjOVN6pPpJaaelz48SNnbbx2Z8597SXpPGUc8PT8qL7efEDYAIK5dqqF6tRxcKjyUJcf6ZaP8+onQAAAAAAAAAAAAAAY1vt1O74OdSSjFcXxfJLi8tDD2hvynclPGWc35EOLfN8ormah2q2plXm51HvSfk008oLs4LTrZ5a0VjeXNrRWN5WPaXbudWLUX4mnmuc5actO7nqa0t9+zr5U+hH4v8ATuI612qdrlvTeL+CXJH4FDJqJtxXiGbm1VrcV4h63ieAFdUAAAJbZnz/ALL+hEktsz5/2X9CTF64S4Pcq6D2N/BUeyXzyJohdjfwVHsl88iaNRtAAAHjWJ6AKvfuxlG34ypYUp544Loy7Y8O7nxIeybQ2rZ2firVCU48G9cEvQnpLVas2AYt43fTvKDhUipR4c08MMYvg8wPbBbqd4QU6clKL4rg+TXB56GSa1ttgtOyFTxlKTlTfpYPdeeCVWKeuaz68uRddnr8hfdPGOU15cOKfNc4vgwJUAAAAAAAAitob8hclPGWc35EOLfN8orizMvK3Qu2nKpUeEY8tW9El1s0ntdtFOvJ1Jv7ySwgksoxWncse9s8taKxvLm1orG8sLajaSdSo3vb1V6y1UFwST/IqE5ubbbxbzbE5uo228W9Wz5MzJkm88sfNmnJO89AAI0QAAAAAEtsz5/2X9CJJbZnz/sv6EmL1wlwe5V0Hsb+Co9kvnkTRC7G/gqPZL55E0ajaAAAAAAAAfNSmqqcZJNNYNPNNPgyh37cVTZ2atNlxUI+VHN7vPHHWD48vyvx81Kaqpxkk01g08011oCM2evyF908Y5TXlw4p81zi+DJU1te1jqbI2lVaOHi5YqGLxyycqcuPDXs5GwLtt0LypxqU3jGXPVPRp9aAyQAAAK/tpfH7LobsX95UxjHPOKw6Uvp3gUvwh7RKtNrH7qljFLHy6mabX5LvNTWu0ytc3KTzfwXBIkNoLd9pnuLyYZdsuL+hEmfqMnlO0dQytVm87eMdQAArqoAAAAAAAAS2zPn/AGX9CJJbZnz/ALL+hJi9cJcHuVdB7G/gqPZL55E0Quxv4Kj2S+eRNGo2gAAAAAAAAAAY142GF405U5rGMl7nwa60UbZ+vPZi2Oz1cdyo0k9Fi3hCaT4PDB9nUbCK3tvc37So78UvGU03/VDDpRx+K/uBZAV7Yu+P2pQ3ZP7ynhGWeclh0ZfTuLCANL+EHaDx9SpNPJY06S6lq1hlzePYbT2nvD9mWapNPCWG7D+qWSwz4a9xzztNaPGVFBaQXxeb+nxIs1/Gm6HUZPCkzCHABmMYAAAAAAAAAAAltmfP+y/oRJLbM+f9l/QkxeuEuD3Kug9jfwVHsl88iaIXY38FR7JfPImjUbQAAAAAAAAAAAAA19ufuteSz3aFXujuSenLov3LDmbBKv4QrD9psymlnTli/wCmXRfDsfYmSmzV4/tOzQn6WG7PPF70cnj2696ArfhKtfmqWPObWPsrFd7z7TRVrrfaJylzbfdwNpeE20uVetmnuU1FaZLdxay65P3mpynqp6hn663VQAFNQAAAAAAAAAAAJbZnz/sv6ESS2zPn/Zf0JMXrhLg9yroPY38FR7JfPImiF2N/BUeyXzyJo1G0AAAAAAAAAAAAAMa8rL9tpVKfrxcc8Vm1ljhmU/wa2vztJ9U0sfZlgu5Y9xeTX90P7Fe84p4KUqieOGe8t/DPrS9wFK8IlpVSdd4Yb1XdXbGXH/R8Sgl12/8AKqf/AET/ADqFKM/U+tlayf6gACuqgAAAAAAAAAAEtsz5/wBl/QiSW2Z8/wCy/oSYvXCXB7lXQexv4Kj2S+eRNELsY/8ABUeyXzyJo1G0AAAAAAAAAAAAABQL+xsd7UpvPedJpdT+7z702X8oO2H+ZWfso/8ANMDXu3sVF1MFpaJpdmMymF68IVnlCVZP0a7k+xuWHzIopn6n1srWe4AArqoAAAAAAAAepYmfd90VLbw3Y+s1+S4kp4yz3MujhOr73jjxekfzyJa4pmN54hNTBMx5W4hh2G4pVFvVXuRWeeuHXjp3mW74p3TgrOk5LPf61mn/ADflkRNvvOpbvKeEfVWnfzMI6/UivFP8upy1pxjj+66bPbaVLHPe3vFyxxfqTfHejov/AGmBtS4ttqNvSVVqnLLCWOMJJ8VLh3+853M2wXnUsPkvGPqvTu5EmPUzHFk2LWTHF3Uqe9mtD00tsrt3OyNJTy0dGby5Lclw7vcbPuTaWheyST3Kn8OTWOOGL3X6S168tEXK2i0bwv1tFo3iU0AD10AAAAAAAAFB2w/zKz9lH/mmX4oO03+KvShGOsfFJ8M1OU38GgK34TLKvHWhJPNRn37sX7sUauN6eEyxpzp1OEoum8+TxWXtM0dVp+Kk4vVNr3PApaqOYlna6vMS+AAVFEAAAH3RpSrtRim2+CJ2yXFGit+vJJLPBPLvf6HdMdr9JMeK1+kPY7FO2PCCx5vgu1k5Tu6hdaUqzUpcFw7o8e1n5Wy/VSW5QikksFL9F9WQdSo6rxk23zbxJN6U65lLvjxdfun/AEk7wv2dpyj0I9Tza62RLzAIrXm07yhvkted7SAA5cAAALIlrvv2dlwUunFdea7GRIOq3ms7w7pktSd6y3Fsz4QJJYTk60FrwqR9+vHX3mxLrvWjesd6lNPmvSj/AFR1Why5TqOk8Ytp808CxXPtROzTi5NxktKkcnj1ru/sXcepieLcNDFq624tw6OBRNntvVVSVfBppYVYL54r6e5F2s1ohaoqcJKUWsU0WVx+oAAAAAUCzyVuvlt5qMng4/yQwWPesy92iqqEJSekU5PDXBLHIo/g6pO0Va1eTxlhut83OW9LFL+lAT22th+22SeC6VPCou7XTqbOftorP4ms3wkt5duj/L4nTzWJofbu43ZZzhhnSbceONN5rPsw9zIc9PKivqaeeOdvsooBIXfdNS28N2PrNfkuJnVrNp2hlVpNp2iGAliTF33DOvnUxhHl6T7uHeZ6jZ7kWfSqe+XdwSIe8L3qW3LyY+qvq+JP4Up6+Z+Fj9OmP18z8f8AUrWvKjdS3KMVKWjf6y4sgrXbJ2x4zlj1cF2IxwR3yzbj7Isma1+Oo+AAEaIAAAAAAAAAAAAAZFktk7G8YSw6uD7UXDZvbCVkknGXi5Y6Y4wnw6S/X3lHBLjy2p0mxZ74+unRVybaUbZlWwpT4NvoNc95+T3+8tCeJy7d971LFl5UfVf0fAv+y2287M0oTcorWjN8P5Xw14ZdRdx5q3/LSxaimT8tyAhrk2loXukk9yp/Dk1jjh6PrL/2CJkmTq/txb/sVkkk+lUagux5yevJPvaPvYu7/sFlhj5U/vH7WG78EviV6/6v7xW+Fni/u4PCWHNZ1H3YbvVn2F9SwA9Kh4Qrp+001XisZQ6M8Fm6b49zfubLefM4Kommk01g08009U0Bzv8Asyz3djOo01j0U9EuCS9JmDeN/wAquMafRj63pPs5Fw282a+zVJU0snjOi+rPot4cNH3M1tODptp5NPBrrKWaZpxXiGfqJtj/AG0jaJeN72p4AVFAAAAAAAAAAAAAAAAAAAAAAD1Pd0PABN3df8qOCqdJet6S/U2Lcu3lZU5LeVVNNRlLyoSy8rLpYcnz1NQwg6jSWbbwS6zZOwezX2mpGm1ksJ1pdWXRTw46LvZd09724npo6TJktxPS8+D66nQpyrzXTqZRxWe5ji3i/Wf5JlvPmEFTSSSSSwSWSSWiSPotrwAAIvaK5o31ScHgprOE8PJf6PR/2NF7T3LJOUt1xqQynFrN4fVfFHRBWNrdmVeidWkkqyWa4VElo+UuT7uzm9ItG0uMlIvXxlzmCev+55UZSnCLwx6ccM4yxweX/sCBMy9JpO0sbJjmltpAAcOAAAAAAAAAAAAAAAAAAAACf2fuaVeUZyi9ehDDFyfDLl+Z3Sk3naHePHOS20MzZi5ZNxluuVSeUIpZrH6v4I3ps7c0blpKCwc3nOeHlP8ARaL+5GbJbMq60qtVJ1mslwpprRc5c33dtnNOlIrG0NnHSKV8YAAdOwAAAABWNrNl1ea8ZSSVZarRVFyfKXJ9z6tO39s64Slux3Kib34PLPq5P4PE6JIi/tnqN9LpLdqLSpFLHqUvWj1e7A5vSLxtLjJjreNrOZJRcXg1g1qmeGxNqdkJ2d/ex3XpGrHOL019+jwZRrdd9SwvpLLhJZpmfkw2p+GVm09sfPcMQAEKAAAAAAAAAAAAAAD2MXJ4JYt6JGVYbvqW59FZcZPJIvOy2yE7Q/uo7z0lVllFa6e7RYsmx4bX/CfDp7ZOeoQlx7PNyTlFzqN9GCWPDHRav9DceyWzCutKrVSdZ6LVU01ov5ub7l1yFw7PUblXRW9UetSSWPWo+rHq9+JLmhSkUjaGrjx1pG1QAHTsAAAAAAAAAAHxVpxrJxkk4tYNNYprrRTL92EjXxdnaWOtKecXrpJ44djLsAOfL82SlZpYODpT5SXRfPday9zwK7abprWbWDa5xzXwz4nUNehC0LdnGMovVSSafcyuXjsRZ7Vi6blSl/LnHh6L4djWpBfT0t/Ctk0tLc9OdGt3U8Ny3n4PazWSp1VnyUs+W9o+8rNs2HlS3t6z1Y4ZNpNpcMmsU/iQTpbfaVa2it9pUAFntOyypYdKcP6469mh+P7tr+L/ALf+xH9Pk+EX0mX4V4Fh/dtfxf8Ab/2P2s2yyqt9Kc+qEc126j6fJ8H0mX4Vgal+sWw86m7u2erLHRyTSfDN5JFmu3we1ks40qSyx0csue7q+8kjS2+8pa6K09y1TZrprWnSDS5yyXxz4FkuTZGVpkkoSqy5JYRWmreXHi1qbbuzYqz2TOpjVl/NlHuivq2WKhQjZ4qMIxjFaRikkuxInpp6V/lZx6Wlee1MuPYONHB12mlpShlHT0pfRYaal0pU40UoxSUUsEksEl1I+wTrIAAAAAAAAAAAAAAAAAAAAAAADCt2q7DHAAGRYdX2AAZoAAAAAAAAAAAAAAAP/9k="/>
          <p:cNvSpPr>
            <a:spLocks noChangeAspect="1" noChangeArrowheads="1"/>
          </p:cNvSpPr>
          <p:nvPr/>
        </p:nvSpPr>
        <p:spPr bwMode="auto">
          <a:xfrm>
            <a:off x="84138" y="-1952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5781" name="AutoShape 4" descr="data:image/jpeg;base64,/9j/4AAQSkZJRgABAQAAAQABAAD/2wCEAAkGBxIHERUUExMWFhMWFxgWFRUXGBsYGxcVGhYXGBgbFBcaHCggHRomJxUaJTEiJikrLi4uGCAzODQsQygtLisBCgoKDg0OGhAQGzIkHyQ1Ly80NjUsLyw2NywsLCwsLCwsLCwsLCw0LCwsNywsLCwsLCwsNCwsLCwsLyw0NCwsLP/AABEIAOEA4AMBIgACEQEDEQH/xAAcAAEAAgMBAQEAAAAAAAAAAAAABQYEBwgBAgP/xABCEAACAQEFBAQLBQYHAQAAAAAAAQIDBAURITEGEkFRImFxgQcTMjNCUoKRobLBFCM0sdEVFlNicuEkNZKis+LwdP/EABkBAQADAQEAAAAAAAAAAAAAAAADBAUCAf/EACoRAQACAQQBAwMDBQAAAAAAAAABAgMEESExEjIzURRBcRMiYSOBkaHR/9oADAMBAAIRAxEAPwDeIAAAAAAAABB33tRQujotudT1I8NfKei0016gJwwLwvmz3d5yrGL9XWXD0VnxRq3aLb2rLHGpuLRU6WvPN449+XYUm1bSTqY7kVHHi+k/058yO+ale5Q5M9Kdy3NbNvqUfNUpyfOWEVr1YvAgrZ4Qq63ljRp/GUVrxlg33GpLReFW0eVN4Z5aLPXJcDFIJ1XxCtbXR9obMtfhAqyabtX+hL47sTyy7bVrXLdhaZt4Y6YZd6NaEtsz5/2X9Dymota0Q8x6u9rxG0NsWGF62+nGpCpJwlo9+C0bWj7D99y+LHnjKWOWGMJ/Asmxv4Kj2S+eRNFxoKBLai8LB52gsI4b0pU5LFP+dPdWuGOBnWPb+lPzlKUeuLUlr14PAuJgWu5rPbHjOjBvPPdWOL1eK4ge3de9C8/NVFJ64aNLri8zOKjb9g6NTOjOVN6pPpJaaelz48SNnbbx2Z8597SXpPGUc8PT8qL7efEDYAIK5dqqF6tRxcKjyUJcf6ZaP8+onQAAAAAAAAAAAAAAY1vt1O74OdSSjFcXxfJLi8tDD2hvynclPGWc35EOLfN8ormah2q2plXm51HvSfk008oLs4LTrZ5a0VjeXNrRWN5WPaXbudWLUX4mnmuc5actO7nqa0t9+zr5U+hH4v8ATuI612qdrlvTeL+CXJH4FDJqJtxXiGbm1VrcV4h63ieAFdUAAAJbZnz/ALL+hEktsz5/2X9CTF64S4Pcq6D2N/BUeyXzyJohdjfwVHsl88iaNRtAAAHjWJ6AKvfuxlG34ypYUp544Loy7Y8O7nxIeybQ2rZ2firVCU48G9cEvQnpLVas2AYt43fTvKDhUipR4c08MMYvg8wPbBbqd4QU6clKL4rg+TXB56GSa1ttgtOyFTxlKTlTfpYPdeeCVWKeuaz68uRddnr8hfdPGOU15cOKfNc4vgwJUAAAAAAAAitob8hclPGWc35EOLfN8orizMvK3Qu2nKpUeEY8tW9El1s0ntdtFOvJ1Jv7ySwgksoxWncse9s8taKxvLm1orG8sLajaSdSo3vb1V6y1UFwST/IqE5ubbbxbzbE5uo228W9Wz5MzJkm88sfNmnJO89AAI0QAAAAAEtsz5/2X9CJJbZnz/sv6EmL1wlwe5V0Hsb+Co9kvnkTRC7G/gqPZL55E0ajaAAAAAAAAfNSmqqcZJNNYNPNNPgyh37cVTZ2atNlxUI+VHN7vPHHWD48vyvx81Kaqpxkk01g08011oCM2evyF908Y5TXlw4p81zi+DJU1te1jqbI2lVaOHi5YqGLxyycqcuPDXs5GwLtt0LypxqU3jGXPVPRp9aAyQAAAK/tpfH7LobsX95UxjHPOKw6Uvp3gUvwh7RKtNrH7qljFLHy6mabX5LvNTWu0ytc3KTzfwXBIkNoLd9pnuLyYZdsuL+hEmfqMnlO0dQytVm87eMdQAArqoAAAAAAAAS2zPn/AGX9CJJbZnz/ALL+hJi9cJcHuVdB7G/gqPZL55E0Quxv4Kj2S+eRNGo2gAAAAAAAAAAY142GF405U5rGMl7nwa60UbZ+vPZi2Oz1cdyo0k9Fi3hCaT4PDB9nUbCK3tvc37So78UvGU03/VDDpRx+K/uBZAV7Yu+P2pQ3ZP7ynhGWeclh0ZfTuLCANL+EHaDx9SpNPJY06S6lq1hlzePYbT2nvD9mWapNPCWG7D+qWSwz4a9xzztNaPGVFBaQXxeb+nxIs1/Gm6HUZPCkzCHABmMYAAAAAAAAAAAltmfP+y/oRJLbM+f9l/QkxeuEuD3Kug9jfwVHsl88iaIXY38FR7JfPImjUbQAAAAAAAAAAAAA19ufuteSz3aFXujuSenLov3LDmbBKv4QrD9psymlnTli/wCmXRfDsfYmSmzV4/tOzQn6WG7PPF70cnj2696ArfhKtfmqWPObWPsrFd7z7TRVrrfaJylzbfdwNpeE20uVetmnuU1FaZLdxay65P3mpynqp6hn663VQAFNQAAAAAAAAAAAJbZnz/sv6ESS2zPn/Zf0JMXrhLg9yroPY38FR7JfPImiF2N/BUeyXzyJo1G0AAAAAAAAAAAAAMa8rL9tpVKfrxcc8Vm1ljhmU/wa2vztJ9U0sfZlgu5Y9xeTX90P7Fe84p4KUqieOGe8t/DPrS9wFK8IlpVSdd4Yb1XdXbGXH/R8Sgl12/8AKqf/AET/ADqFKM/U+tlayf6gACuqgAAAAAAAAAAEtsz5/wBl/QiSW2Z8/wCy/oSYvXCXB7lXQexv4Kj2S+eRNELsY/8ABUeyXzyJo1G0AAAAAAAAAAAAABQL+xsd7UpvPedJpdT+7z702X8oO2H+ZWfso/8ANMDXu3sVF1MFpaJpdmMymF68IVnlCVZP0a7k+xuWHzIopn6n1srWe4AArqoAAAAAAAAepYmfd90VLbw3Y+s1+S4kp4yz3MujhOr73jjxekfzyJa4pmN54hNTBMx5W4hh2G4pVFvVXuRWeeuHXjp3mW74p3TgrOk5LPf61mn/ADflkRNvvOpbvKeEfVWnfzMI6/UivFP8upy1pxjj+66bPbaVLHPe3vFyxxfqTfHejov/AGmBtS4ttqNvSVVqnLLCWOMJJ8VLh3+853M2wXnUsPkvGPqvTu5EmPUzHFk2LWTHF3Uqe9mtD00tsrt3OyNJTy0dGby5Lclw7vcbPuTaWheyST3Kn8OTWOOGL3X6S168tEXK2i0bwv1tFo3iU0AD10AAAAAAAAFB2w/zKz9lH/mmX4oO03+KvShGOsfFJ8M1OU38GgK34TLKvHWhJPNRn37sX7sUauN6eEyxpzp1OEoum8+TxWXtM0dVp+Kk4vVNr3PApaqOYlna6vMS+AAVFEAAAH3RpSrtRim2+CJ2yXFGit+vJJLPBPLvf6HdMdr9JMeK1+kPY7FO2PCCx5vgu1k5Tu6hdaUqzUpcFw7o8e1n5Wy/VSW5QikksFL9F9WQdSo6rxk23zbxJN6U65lLvjxdfun/AEk7wv2dpyj0I9Tza62RLzAIrXm07yhvkted7SAA5cAAALIlrvv2dlwUunFdea7GRIOq3ms7w7pktSd6y3Fsz4QJJYTk60FrwqR9+vHX3mxLrvWjesd6lNPmvSj/AFR1Why5TqOk8Ytp808CxXPtROzTi5NxktKkcnj1ru/sXcepieLcNDFq624tw6OBRNntvVVSVfBppYVYL54r6e5F2s1ohaoqcJKUWsU0WVx+oAAAAAUCzyVuvlt5qMng4/yQwWPesy92iqqEJSekU5PDXBLHIo/g6pO0Va1eTxlhut83OW9LFL+lAT22th+22SeC6VPCou7XTqbOftorP4ms3wkt5duj/L4nTzWJofbu43ZZzhhnSbceONN5rPsw9zIc9PKivqaeeOdvsooBIXfdNS28N2PrNfkuJnVrNp2hlVpNp2iGAliTF33DOvnUxhHl6T7uHeZ6jZ7kWfSqe+XdwSIe8L3qW3LyY+qvq+JP4Up6+Z+Fj9OmP18z8f8AUrWvKjdS3KMVKWjf6y4sgrXbJ2x4zlj1cF2IxwR3yzbj7Isma1+Oo+AAEaIAAAAAAAAAAAAAZFktk7G8YSw6uD7UXDZvbCVkknGXi5Y6Y4wnw6S/X3lHBLjy2p0mxZ74+unRVybaUbZlWwpT4NvoNc95+T3+8tCeJy7d971LFl5UfVf0fAv+y2287M0oTcorWjN8P5Xw14ZdRdx5q3/LSxaimT8tyAhrk2loXukk9yp/Dk1jjh6PrL/2CJkmTq/txb/sVkkk+lUagux5yevJPvaPvYu7/sFlhj5U/vH7WG78EviV6/6v7xW+Fni/u4PCWHNZ1H3YbvVn2F9SwA9Kh4Qrp+001XisZQ6M8Fm6b49zfubLefM4Kommk01g08009U0Bzv8Asyz3djOo01j0U9EuCS9JmDeN/wAquMafRj63pPs5Fw282a+zVJU0snjOi+rPot4cNH3M1tODptp5NPBrrKWaZpxXiGfqJtj/AG0jaJeN72p4AVFAAAAAAAAAAAAAAAAAAAAAAD1Pd0PABN3df8qOCqdJet6S/U2Lcu3lZU5LeVVNNRlLyoSy8rLpYcnz1NQwg6jSWbbwS6zZOwezX2mpGm1ksJ1pdWXRTw46LvZd09724npo6TJktxPS8+D66nQpyrzXTqZRxWe5ji3i/Wf5JlvPmEFTSSSSSwSWSSWiSPotrwAAIvaK5o31ScHgprOE8PJf6PR/2NF7T3LJOUt1xqQynFrN4fVfFHRBWNrdmVeidWkkqyWa4VElo+UuT7uzm9ItG0uMlIvXxlzmCev+55UZSnCLwx6ccM4yxweX/sCBMy9JpO0sbJjmltpAAcOAAAAAAAAAAAAAAAAAAAACf2fuaVeUZyi9ehDDFyfDLl+Z3Sk3naHePHOS20MzZi5ZNxluuVSeUIpZrH6v4I3ps7c0blpKCwc3nOeHlP8ARaL+5GbJbMq60qtVJ1mslwpprRc5c33dtnNOlIrG0NnHSKV8YAAdOwAAAABWNrNl1ea8ZSSVZarRVFyfKXJ9z6tO39s64Slux3Kib34PLPq5P4PE6JIi/tnqN9LpLdqLSpFLHqUvWj1e7A5vSLxtLjJjreNrOZJRcXg1g1qmeGxNqdkJ2d/ex3XpGrHOL019+jwZRrdd9SwvpLLhJZpmfkw2p+GVm09sfPcMQAEKAAAAAAAAAAAAAAD2MXJ4JYt6JGVYbvqW59FZcZPJIvOy2yE7Q/uo7z0lVllFa6e7RYsmx4bX/CfDp7ZOeoQlx7PNyTlFzqN9GCWPDHRav9DceyWzCutKrVSdZ6LVU01ov5ub7l1yFw7PUblXRW9UetSSWPWo+rHq9+JLmhSkUjaGrjx1pG1QAHTsAAAAAAAAAAHxVpxrJxkk4tYNNYprrRTL92EjXxdnaWOtKecXrpJ44djLsAOfL82SlZpYODpT5SXRfPday9zwK7abprWbWDa5xzXwz4nUNehC0LdnGMovVSSafcyuXjsRZ7Vi6blSl/LnHh6L4djWpBfT0t/Ctk0tLc9OdGt3U8Ny3n4PazWSp1VnyUs+W9o+8rNs2HlS3t6z1Y4ZNpNpcMmsU/iQTpbfaVa2it9pUAFntOyypYdKcP6469mh+P7tr+L/ALf+xH9Pk+EX0mX4V4Fh/dtfxf8Ab/2P2s2yyqt9Kc+qEc126j6fJ8H0mX4Vgal+sWw86m7u2erLHRyTSfDN5JFmu3we1ks40qSyx0csue7q+8kjS2+8pa6K09y1TZrprWnSDS5yyXxz4FkuTZGVpkkoSqy5JYRWmreXHi1qbbuzYqz2TOpjVl/NlHuivq2WKhQjZ4qMIxjFaRikkuxInpp6V/lZx6Wlee1MuPYONHB12mlpShlHT0pfRYaal0pU40UoxSUUsEksEl1I+wTrIAAAAAAAAAAAAAAAAAAAAAAADCt2q7DHAAGRYdX2AAZoAAAAAAAAAAAAAAAP/9k="/>
          <p:cNvSpPr>
            <a:spLocks noChangeAspect="1" noChangeArrowheads="1"/>
          </p:cNvSpPr>
          <p:nvPr/>
        </p:nvSpPr>
        <p:spPr bwMode="auto">
          <a:xfrm>
            <a:off x="236538" y="-428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3138" y="2493764"/>
            <a:ext cx="862012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71550" y="3501826"/>
            <a:ext cx="862013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971550" y="2997001"/>
            <a:ext cx="862013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981200" y="2493764"/>
            <a:ext cx="862013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79613" y="3501826"/>
            <a:ext cx="862012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979613" y="2997001"/>
            <a:ext cx="862012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989263" y="2493764"/>
            <a:ext cx="862012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987675" y="3501826"/>
            <a:ext cx="862013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987675" y="2997001"/>
            <a:ext cx="862013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997325" y="2493764"/>
            <a:ext cx="862013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995738" y="3501826"/>
            <a:ext cx="862012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995738" y="2997001"/>
            <a:ext cx="862012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005388" y="2493764"/>
            <a:ext cx="862012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003800" y="3501826"/>
            <a:ext cx="862013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003800" y="2997001"/>
            <a:ext cx="862013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013450" y="2493764"/>
            <a:ext cx="862013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011863" y="3501826"/>
            <a:ext cx="862012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6011863" y="2997001"/>
            <a:ext cx="862012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021513" y="2493764"/>
            <a:ext cx="863600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019925" y="3501826"/>
            <a:ext cx="862013" cy="503238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7019925" y="2997001"/>
            <a:ext cx="862013" cy="504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endParaRPr lang="en-GB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1520" y="4504517"/>
                <a:ext cx="4752280" cy="979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sz="36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sz="36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altLang="en-US" sz="3600" dirty="0"/>
                  <a:t> </a:t>
                </a:r>
                <a:r>
                  <a:rPr lang="en-US" altLang="en-US" sz="3600" dirty="0">
                    <a:latin typeface="Corbel" panose="020B0503020204020204" pitchFamily="34" charset="0"/>
                  </a:rPr>
                  <a:t>x 7 = 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altLang="en-US" sz="36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alt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altLang="en-US" sz="36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endParaRPr lang="en-US" altLang="en-US" sz="3600" dirty="0">
                  <a:latin typeface="Corbel" panose="020B0503020204020204" pitchFamily="34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504517"/>
                <a:ext cx="4752280" cy="979820"/>
              </a:xfrm>
              <a:prstGeom prst="rect">
                <a:avLst/>
              </a:prstGeom>
              <a:blipFill>
                <a:blip r:embed="rId4"/>
                <a:stretch>
                  <a:fillRect t="-9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2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1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5" grpId="2" animBg="1"/>
      <p:bldP spid="16" grpId="0" animBg="1"/>
      <p:bldP spid="16" grpId="1" animBg="1"/>
      <p:bldP spid="17" grpId="0" animBg="1"/>
      <p:bldP spid="18" grpId="0" animBg="1"/>
      <p:bldP spid="18" grpId="1" animBg="1"/>
      <p:bldP spid="18" grpId="2" animBg="1"/>
      <p:bldP spid="19" grpId="0" animBg="1"/>
      <p:bldP spid="20" grpId="0" animBg="1"/>
      <p:bldP spid="21" grpId="0" animBg="1"/>
      <p:bldP spid="21" grpId="1" animBg="1"/>
      <p:bldP spid="22" grpId="0" animBg="1"/>
      <p:bldP spid="23" grpId="0" animBg="1"/>
      <p:bldP spid="24" grpId="0" animBg="1"/>
      <p:bldP spid="24" grpId="1" animBg="1"/>
      <p:bldP spid="25" grpId="0" animBg="1"/>
      <p:bldP spid="26" grpId="0" animBg="1"/>
      <p:bldP spid="27" grpId="0" animBg="1"/>
      <p:bldP spid="27" grpId="1" animBg="1"/>
      <p:bldP spid="28" grpId="0" animBg="1"/>
      <p:bldP spid="29" grpId="0" animBg="1"/>
      <p:bldP spid="30" grpId="0" animBg="1"/>
      <p:bldP spid="30" grpId="1" animBg="1"/>
      <p:bldP spid="31" grpId="0" animBg="1"/>
      <p:bldP spid="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299</Words>
  <Application>Microsoft Macintosh PowerPoint</Application>
  <PresentationFormat>On-screen Show (4:3)</PresentationFormat>
  <Paragraphs>47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Corbel</vt:lpstr>
      <vt:lpstr>Retrospect</vt:lpstr>
      <vt:lpstr>Learning Objective:  To identify, name and write equivalent fractions of a given fraction</vt:lpstr>
      <vt:lpstr>PowerPoint Presentation</vt:lpstr>
      <vt:lpstr>PowerPoint Presentation</vt:lpstr>
      <vt:lpstr>Learning Objective:   To recognise mixed numbers and improper fractions and convert from one form to the other.</vt:lpstr>
      <vt:lpstr>PowerPoint Presentation</vt:lpstr>
      <vt:lpstr>PowerPoint Presentation</vt:lpstr>
      <vt:lpstr>PowerPoint Presentation</vt:lpstr>
      <vt:lpstr>PowerPoint Presentation</vt:lpstr>
      <vt:lpstr>Multiplying Fractions</vt:lpstr>
      <vt:lpstr>PowerPoint Presentation</vt:lpstr>
      <vt:lpstr>PowerPoint Presentation</vt:lpstr>
      <vt:lpstr>PowerPoint Presentation</vt:lpstr>
      <vt:lpstr>PowerPoint Presentation</vt:lpstr>
      <vt:lpstr>Multiplying Fractions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Objective:  To identify, name and write equivalent fractions of a given fraction</dc:title>
  <dc:creator>Helen Wood</dc:creator>
  <cp:lastModifiedBy>Clare, Chris</cp:lastModifiedBy>
  <cp:revision>1</cp:revision>
  <dcterms:created xsi:type="dcterms:W3CDTF">2019-10-13T18:56:06Z</dcterms:created>
  <dcterms:modified xsi:type="dcterms:W3CDTF">2019-10-18T15:56:37Z</dcterms:modified>
</cp:coreProperties>
</file>