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74" r:id="rId2"/>
    <p:sldId id="275" r:id="rId3"/>
    <p:sldId id="276" r:id="rId4"/>
    <p:sldId id="279" r:id="rId5"/>
    <p:sldId id="277" r:id="rId6"/>
    <p:sldId id="278" r:id="rId7"/>
    <p:sldId id="289" r:id="rId8"/>
    <p:sldId id="282" r:id="rId9"/>
    <p:sldId id="280" r:id="rId10"/>
    <p:sldId id="284" r:id="rId11"/>
    <p:sldId id="285" r:id="rId12"/>
    <p:sldId id="286" r:id="rId13"/>
    <p:sldId id="287" r:id="rId14"/>
    <p:sldId id="288" r:id="rId15"/>
    <p:sldId id="281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re, Chris" initials="CC" lastIdx="1" clrIdx="0">
    <p:extLst>
      <p:ext uri="{19B8F6BF-5375-455C-9EA6-DF929625EA0E}">
        <p15:presenceInfo xmlns:p15="http://schemas.microsoft.com/office/powerpoint/2012/main" userId="S::c.clare@aughton-st-michaels.lancs.sch.uk::a6c37d0a-ddaa-4eb1-af3f-a3b6de8fdfd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54"/>
    <p:restoredTop sz="94694"/>
  </p:normalViewPr>
  <p:slideViewPr>
    <p:cSldViewPr snapToGrid="0" snapToObjects="1">
      <p:cViewPr>
        <p:scale>
          <a:sx n="79" d="100"/>
          <a:sy n="79" d="100"/>
        </p:scale>
        <p:origin x="28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E8E01-CD3E-CD4D-AD34-FF75FB47E940}" type="datetimeFigureOut">
              <a:rPr lang="en-GB" smtClean="0"/>
              <a:t>14/10/2019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CF139-A517-5448-A8ED-4F5581C3F9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9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675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572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419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6851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13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783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469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656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015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01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19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62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316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221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797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CF139-A517-5448-A8ED-4F5581C3F9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741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7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15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8328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62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7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8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7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3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0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F2D7-8B15-8046-AD41-0AECD597D7EA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ublicdomainpictures.net/view-image.php?image=8795&amp;picture=potatoes&amp;large=1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flickr.com/photos/eatmorechips/6212113541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hyperlink" Target="http://www.publicdomainpictures.net/view-image.php?image=8795&amp;picture=potatoes&amp;large=1" TargetMode="Externa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hyperlink" Target="http://www.flickr.com/photos/eatmorechips/6212113541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hyperlink" Target="http://www.publicdomainpictures.net/view-image.php?image=8795&amp;picture=potatoes&amp;large=1" TargetMode="External"/><Relationship Id="rId4" Type="http://schemas.openxmlformats.org/officeDocument/2006/relationships/image" Target="../media/image2.jpg"/><Relationship Id="rId9" Type="http://schemas.openxmlformats.org/officeDocument/2006/relationships/hyperlink" Target="http://thimic.deviantart.com/art/3d-carrot-one-year-later-11782511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A65C-BA07-B347-B933-2903C5248F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is a fraction?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5FD7F-9CE3-5E40-90AC-B8B2B94B0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223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250" y="-23226"/>
            <a:ext cx="3803750" cy="218620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CC7532-9E31-F041-8DEF-645EEC966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223679"/>
              </p:ext>
            </p:extLst>
          </p:nvPr>
        </p:nvGraphicFramePr>
        <p:xfrm>
          <a:off x="1163781" y="2330257"/>
          <a:ext cx="7905172" cy="40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6293">
                  <a:extLst>
                    <a:ext uri="{9D8B030D-6E8A-4147-A177-3AD203B41FA5}">
                      <a16:colId xmlns:a16="http://schemas.microsoft.com/office/drawing/2014/main" val="1950629437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147562512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2861825686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738905604"/>
                    </a:ext>
                  </a:extLst>
                </a:gridCol>
              </a:tblGrid>
              <a:tr h="134992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8477699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358171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985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885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250" y="-23226"/>
            <a:ext cx="3803750" cy="218620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CC7532-9E31-F041-8DEF-645EEC96694D}"/>
              </a:ext>
            </a:extLst>
          </p:cNvPr>
          <p:cNvGraphicFramePr>
            <a:graphicFrameLocks noGrp="1"/>
          </p:cNvGraphicFramePr>
          <p:nvPr/>
        </p:nvGraphicFramePr>
        <p:xfrm>
          <a:off x="1163781" y="2330257"/>
          <a:ext cx="7905172" cy="40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6293">
                  <a:extLst>
                    <a:ext uri="{9D8B030D-6E8A-4147-A177-3AD203B41FA5}">
                      <a16:colId xmlns:a16="http://schemas.microsoft.com/office/drawing/2014/main" val="1950629437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147562512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2861825686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738905604"/>
                    </a:ext>
                  </a:extLst>
                </a:gridCol>
              </a:tblGrid>
              <a:tr h="134992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8477699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358171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985299"/>
                  </a:ext>
                </a:extLst>
              </a:tr>
            </a:tbl>
          </a:graphicData>
        </a:graphic>
      </p:graphicFrame>
      <p:pic>
        <p:nvPicPr>
          <p:cNvPr id="7" name="Picture 6" descr="Food on a plate&#10;&#10;Description automatically generated">
            <a:extLst>
              <a:ext uri="{FF2B5EF4-FFF2-40B4-BE49-F238E27FC236}">
                <a16:creationId xmlns:a16="http://schemas.microsoft.com/office/drawing/2014/main" id="{532819AB-3323-E44B-8E63-5F86B185CF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2532807"/>
            <a:ext cx="1506381" cy="1003862"/>
          </a:xfrm>
          <a:prstGeom prst="rect">
            <a:avLst/>
          </a:prstGeom>
        </p:spPr>
      </p:pic>
      <p:pic>
        <p:nvPicPr>
          <p:cNvPr id="8" name="Picture 7" descr="Food on a plate&#10;&#10;Description automatically generated">
            <a:extLst>
              <a:ext uri="{FF2B5EF4-FFF2-40B4-BE49-F238E27FC236}">
                <a16:creationId xmlns:a16="http://schemas.microsoft.com/office/drawing/2014/main" id="{1A0C4E8E-6737-4A4E-B499-E7889EC1EE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3886200"/>
            <a:ext cx="1506381" cy="1003862"/>
          </a:xfrm>
          <a:prstGeom prst="rect">
            <a:avLst/>
          </a:prstGeom>
        </p:spPr>
      </p:pic>
      <p:pic>
        <p:nvPicPr>
          <p:cNvPr id="9" name="Picture 8" descr="Food on a plate&#10;&#10;Description automatically generated">
            <a:extLst>
              <a:ext uri="{FF2B5EF4-FFF2-40B4-BE49-F238E27FC236}">
                <a16:creationId xmlns:a16="http://schemas.microsoft.com/office/drawing/2014/main" id="{E0B6FAD8-ADFE-9F45-876D-F94E3972C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6" y="3886200"/>
            <a:ext cx="1506381" cy="1003862"/>
          </a:xfrm>
          <a:prstGeom prst="rect">
            <a:avLst/>
          </a:prstGeom>
        </p:spPr>
      </p:pic>
      <p:pic>
        <p:nvPicPr>
          <p:cNvPr id="10" name="Picture 9" descr="Food on a plate&#10;&#10;Description automatically generated">
            <a:extLst>
              <a:ext uri="{FF2B5EF4-FFF2-40B4-BE49-F238E27FC236}">
                <a16:creationId xmlns:a16="http://schemas.microsoft.com/office/drawing/2014/main" id="{5DC71E01-769E-474A-B6A9-EE71450B6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8" y="3886200"/>
            <a:ext cx="1506381" cy="1003862"/>
          </a:xfrm>
          <a:prstGeom prst="rect">
            <a:avLst/>
          </a:prstGeom>
        </p:spPr>
      </p:pic>
      <p:pic>
        <p:nvPicPr>
          <p:cNvPr id="11" name="Picture 10" descr="Food on a plate&#10;&#10;Description automatically generated">
            <a:extLst>
              <a:ext uri="{FF2B5EF4-FFF2-40B4-BE49-F238E27FC236}">
                <a16:creationId xmlns:a16="http://schemas.microsoft.com/office/drawing/2014/main" id="{ABDE1B03-DAE5-A346-BF4E-2224EC803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498" y="3886200"/>
            <a:ext cx="1506381" cy="1003862"/>
          </a:xfrm>
          <a:prstGeom prst="rect">
            <a:avLst/>
          </a:prstGeom>
        </p:spPr>
      </p:pic>
      <p:pic>
        <p:nvPicPr>
          <p:cNvPr id="12" name="Picture 11" descr="Food on a plate&#10;&#10;Description automatically generated">
            <a:extLst>
              <a:ext uri="{FF2B5EF4-FFF2-40B4-BE49-F238E27FC236}">
                <a16:creationId xmlns:a16="http://schemas.microsoft.com/office/drawing/2014/main" id="{C417A375-9358-E84B-A9AB-2264FF07D1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7" y="2532807"/>
            <a:ext cx="1506381" cy="1003862"/>
          </a:xfrm>
          <a:prstGeom prst="rect">
            <a:avLst/>
          </a:prstGeom>
        </p:spPr>
      </p:pic>
      <p:pic>
        <p:nvPicPr>
          <p:cNvPr id="13" name="Picture 12" descr="Food on a plate&#10;&#10;Description automatically generated">
            <a:extLst>
              <a:ext uri="{FF2B5EF4-FFF2-40B4-BE49-F238E27FC236}">
                <a16:creationId xmlns:a16="http://schemas.microsoft.com/office/drawing/2014/main" id="{C68A3C0D-ABA0-E848-B305-C94D9E4D04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9" y="2532807"/>
            <a:ext cx="1506381" cy="1003862"/>
          </a:xfrm>
          <a:prstGeom prst="rect">
            <a:avLst/>
          </a:prstGeom>
        </p:spPr>
      </p:pic>
      <p:pic>
        <p:nvPicPr>
          <p:cNvPr id="14" name="Picture 13" descr="Food on a plate&#10;&#10;Description automatically generated">
            <a:extLst>
              <a:ext uri="{FF2B5EF4-FFF2-40B4-BE49-F238E27FC236}">
                <a16:creationId xmlns:a16="http://schemas.microsoft.com/office/drawing/2014/main" id="{024C2B70-F0E4-D94E-A565-61282DA2D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62694" y="2532807"/>
            <a:ext cx="1506381" cy="100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277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250" y="-23226"/>
            <a:ext cx="3803750" cy="218620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CC7532-9E31-F041-8DEF-645EEC966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384922"/>
              </p:ext>
            </p:extLst>
          </p:nvPr>
        </p:nvGraphicFramePr>
        <p:xfrm>
          <a:off x="1163781" y="2330257"/>
          <a:ext cx="7905172" cy="40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6293">
                  <a:extLst>
                    <a:ext uri="{9D8B030D-6E8A-4147-A177-3AD203B41FA5}">
                      <a16:colId xmlns:a16="http://schemas.microsoft.com/office/drawing/2014/main" val="1950629437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147562512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2861825686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738905604"/>
                    </a:ext>
                  </a:extLst>
                </a:gridCol>
              </a:tblGrid>
              <a:tr h="134992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477699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58171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52985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27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250" y="-23226"/>
            <a:ext cx="3803750" cy="218620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CC7532-9E31-F041-8DEF-645EEC96694D}"/>
              </a:ext>
            </a:extLst>
          </p:cNvPr>
          <p:cNvGraphicFramePr>
            <a:graphicFrameLocks noGrp="1"/>
          </p:cNvGraphicFramePr>
          <p:nvPr/>
        </p:nvGraphicFramePr>
        <p:xfrm>
          <a:off x="1163781" y="2330257"/>
          <a:ext cx="7905172" cy="40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6293">
                  <a:extLst>
                    <a:ext uri="{9D8B030D-6E8A-4147-A177-3AD203B41FA5}">
                      <a16:colId xmlns:a16="http://schemas.microsoft.com/office/drawing/2014/main" val="1950629437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147562512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2861825686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738905604"/>
                    </a:ext>
                  </a:extLst>
                </a:gridCol>
              </a:tblGrid>
              <a:tr h="134992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8477699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358171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985299"/>
                  </a:ext>
                </a:extLst>
              </a:tr>
            </a:tbl>
          </a:graphicData>
        </a:graphic>
      </p:graphicFrame>
      <p:pic>
        <p:nvPicPr>
          <p:cNvPr id="7" name="Picture 6" descr="Food on a plate&#10;&#10;Description automatically generated">
            <a:extLst>
              <a:ext uri="{FF2B5EF4-FFF2-40B4-BE49-F238E27FC236}">
                <a16:creationId xmlns:a16="http://schemas.microsoft.com/office/drawing/2014/main" id="{532819AB-3323-E44B-8E63-5F86B185CF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2532807"/>
            <a:ext cx="1506381" cy="1003862"/>
          </a:xfrm>
          <a:prstGeom prst="rect">
            <a:avLst/>
          </a:prstGeom>
        </p:spPr>
      </p:pic>
      <p:pic>
        <p:nvPicPr>
          <p:cNvPr id="8" name="Picture 7" descr="Food on a plate&#10;&#10;Description automatically generated">
            <a:extLst>
              <a:ext uri="{FF2B5EF4-FFF2-40B4-BE49-F238E27FC236}">
                <a16:creationId xmlns:a16="http://schemas.microsoft.com/office/drawing/2014/main" id="{1A0C4E8E-6737-4A4E-B499-E7889EC1EE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3886200"/>
            <a:ext cx="1506381" cy="1003862"/>
          </a:xfrm>
          <a:prstGeom prst="rect">
            <a:avLst/>
          </a:prstGeom>
        </p:spPr>
      </p:pic>
      <p:pic>
        <p:nvPicPr>
          <p:cNvPr id="9" name="Picture 8" descr="Food on a plate&#10;&#10;Description automatically generated">
            <a:extLst>
              <a:ext uri="{FF2B5EF4-FFF2-40B4-BE49-F238E27FC236}">
                <a16:creationId xmlns:a16="http://schemas.microsoft.com/office/drawing/2014/main" id="{E0B6FAD8-ADFE-9F45-876D-F94E3972C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6" y="3886200"/>
            <a:ext cx="1506381" cy="1003862"/>
          </a:xfrm>
          <a:prstGeom prst="rect">
            <a:avLst/>
          </a:prstGeom>
        </p:spPr>
      </p:pic>
      <p:pic>
        <p:nvPicPr>
          <p:cNvPr id="10" name="Picture 9" descr="Food on a plate&#10;&#10;Description automatically generated">
            <a:extLst>
              <a:ext uri="{FF2B5EF4-FFF2-40B4-BE49-F238E27FC236}">
                <a16:creationId xmlns:a16="http://schemas.microsoft.com/office/drawing/2014/main" id="{5DC71E01-769E-474A-B6A9-EE71450B6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8" y="3886200"/>
            <a:ext cx="1506381" cy="1003862"/>
          </a:xfrm>
          <a:prstGeom prst="rect">
            <a:avLst/>
          </a:prstGeom>
        </p:spPr>
      </p:pic>
      <p:pic>
        <p:nvPicPr>
          <p:cNvPr id="11" name="Picture 10" descr="Food on a plate&#10;&#10;Description automatically generated">
            <a:extLst>
              <a:ext uri="{FF2B5EF4-FFF2-40B4-BE49-F238E27FC236}">
                <a16:creationId xmlns:a16="http://schemas.microsoft.com/office/drawing/2014/main" id="{ABDE1B03-DAE5-A346-BF4E-2224EC803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498" y="3886200"/>
            <a:ext cx="1506381" cy="1003862"/>
          </a:xfrm>
          <a:prstGeom prst="rect">
            <a:avLst/>
          </a:prstGeom>
        </p:spPr>
      </p:pic>
      <p:pic>
        <p:nvPicPr>
          <p:cNvPr id="12" name="Picture 11" descr="Food on a plate&#10;&#10;Description automatically generated">
            <a:extLst>
              <a:ext uri="{FF2B5EF4-FFF2-40B4-BE49-F238E27FC236}">
                <a16:creationId xmlns:a16="http://schemas.microsoft.com/office/drawing/2014/main" id="{C417A375-9358-E84B-A9AB-2264FF07D1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7" y="2532807"/>
            <a:ext cx="1506381" cy="1003862"/>
          </a:xfrm>
          <a:prstGeom prst="rect">
            <a:avLst/>
          </a:prstGeom>
        </p:spPr>
      </p:pic>
      <p:pic>
        <p:nvPicPr>
          <p:cNvPr id="13" name="Picture 12" descr="Food on a plate&#10;&#10;Description automatically generated">
            <a:extLst>
              <a:ext uri="{FF2B5EF4-FFF2-40B4-BE49-F238E27FC236}">
                <a16:creationId xmlns:a16="http://schemas.microsoft.com/office/drawing/2014/main" id="{C68A3C0D-ABA0-E848-B305-C94D9E4D04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9" y="2532807"/>
            <a:ext cx="1506381" cy="1003862"/>
          </a:xfrm>
          <a:prstGeom prst="rect">
            <a:avLst/>
          </a:prstGeom>
        </p:spPr>
      </p:pic>
      <p:pic>
        <p:nvPicPr>
          <p:cNvPr id="14" name="Picture 13" descr="Food on a plate&#10;&#10;Description automatically generated">
            <a:extLst>
              <a:ext uri="{FF2B5EF4-FFF2-40B4-BE49-F238E27FC236}">
                <a16:creationId xmlns:a16="http://schemas.microsoft.com/office/drawing/2014/main" id="{024C2B70-F0E4-D94E-A565-61282DA2D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62694" y="2532807"/>
            <a:ext cx="1506381" cy="1003862"/>
          </a:xfrm>
          <a:prstGeom prst="rect">
            <a:avLst/>
          </a:prstGeom>
        </p:spPr>
      </p:pic>
      <p:pic>
        <p:nvPicPr>
          <p:cNvPr id="17" name="Picture 16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44EE3C2C-9FE7-E94E-A26D-93EC413169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512076" y="5175208"/>
            <a:ext cx="1040797" cy="1040797"/>
          </a:xfrm>
          <a:prstGeom prst="rect">
            <a:avLst/>
          </a:prstGeom>
        </p:spPr>
      </p:pic>
      <p:pic>
        <p:nvPicPr>
          <p:cNvPr id="21" name="Picture 20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8B04CC85-53F1-684D-8EDB-4D78D576A9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575599" y="5239387"/>
            <a:ext cx="1040797" cy="1040797"/>
          </a:xfrm>
          <a:prstGeom prst="rect">
            <a:avLst/>
          </a:prstGeom>
        </p:spPr>
      </p:pic>
      <p:pic>
        <p:nvPicPr>
          <p:cNvPr id="22" name="Picture 21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B92F14C8-5650-764A-84C2-996776C0A9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3557667" y="5239386"/>
            <a:ext cx="1040797" cy="104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132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250" y="1475"/>
            <a:ext cx="3803750" cy="218620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CC7532-9E31-F041-8DEF-645EEC966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432572"/>
              </p:ext>
            </p:extLst>
          </p:nvPr>
        </p:nvGraphicFramePr>
        <p:xfrm>
          <a:off x="1163781" y="2330257"/>
          <a:ext cx="7905172" cy="40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6293">
                  <a:extLst>
                    <a:ext uri="{9D8B030D-6E8A-4147-A177-3AD203B41FA5}">
                      <a16:colId xmlns:a16="http://schemas.microsoft.com/office/drawing/2014/main" val="1950629437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147562512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2861825686"/>
                    </a:ext>
                  </a:extLst>
                </a:gridCol>
                <a:gridCol w="1976293">
                  <a:extLst>
                    <a:ext uri="{9D8B030D-6E8A-4147-A177-3AD203B41FA5}">
                      <a16:colId xmlns:a16="http://schemas.microsoft.com/office/drawing/2014/main" val="3738905604"/>
                    </a:ext>
                  </a:extLst>
                </a:gridCol>
              </a:tblGrid>
              <a:tr h="134992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8477699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358171"/>
                  </a:ext>
                </a:extLst>
              </a:tr>
              <a:tr h="1349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985299"/>
                  </a:ext>
                </a:extLst>
              </a:tr>
            </a:tbl>
          </a:graphicData>
        </a:graphic>
      </p:graphicFrame>
      <p:pic>
        <p:nvPicPr>
          <p:cNvPr id="7" name="Picture 6" descr="Food on a plate&#10;&#10;Description automatically generated">
            <a:extLst>
              <a:ext uri="{FF2B5EF4-FFF2-40B4-BE49-F238E27FC236}">
                <a16:creationId xmlns:a16="http://schemas.microsoft.com/office/drawing/2014/main" id="{532819AB-3323-E44B-8E63-5F86B185CF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2532807"/>
            <a:ext cx="1506381" cy="1003862"/>
          </a:xfrm>
          <a:prstGeom prst="rect">
            <a:avLst/>
          </a:prstGeom>
        </p:spPr>
      </p:pic>
      <p:pic>
        <p:nvPicPr>
          <p:cNvPr id="8" name="Picture 7" descr="Food on a plate&#10;&#10;Description automatically generated">
            <a:extLst>
              <a:ext uri="{FF2B5EF4-FFF2-40B4-BE49-F238E27FC236}">
                <a16:creationId xmlns:a16="http://schemas.microsoft.com/office/drawing/2014/main" id="{1A0C4E8E-6737-4A4E-B499-E7889EC1EE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59345" y="3886200"/>
            <a:ext cx="1506381" cy="1003862"/>
          </a:xfrm>
          <a:prstGeom prst="rect">
            <a:avLst/>
          </a:prstGeom>
        </p:spPr>
      </p:pic>
      <p:pic>
        <p:nvPicPr>
          <p:cNvPr id="9" name="Picture 8" descr="Food on a plate&#10;&#10;Description automatically generated">
            <a:extLst>
              <a:ext uri="{FF2B5EF4-FFF2-40B4-BE49-F238E27FC236}">
                <a16:creationId xmlns:a16="http://schemas.microsoft.com/office/drawing/2014/main" id="{E0B6FAD8-ADFE-9F45-876D-F94E3972C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6" y="3886200"/>
            <a:ext cx="1506381" cy="1003862"/>
          </a:xfrm>
          <a:prstGeom prst="rect">
            <a:avLst/>
          </a:prstGeom>
        </p:spPr>
      </p:pic>
      <p:pic>
        <p:nvPicPr>
          <p:cNvPr id="10" name="Picture 9" descr="Food on a plate&#10;&#10;Description automatically generated">
            <a:extLst>
              <a:ext uri="{FF2B5EF4-FFF2-40B4-BE49-F238E27FC236}">
                <a16:creationId xmlns:a16="http://schemas.microsoft.com/office/drawing/2014/main" id="{5DC71E01-769E-474A-B6A9-EE71450B6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8" y="3886200"/>
            <a:ext cx="1506381" cy="1003862"/>
          </a:xfrm>
          <a:prstGeom prst="rect">
            <a:avLst/>
          </a:prstGeom>
        </p:spPr>
      </p:pic>
      <p:pic>
        <p:nvPicPr>
          <p:cNvPr id="11" name="Picture 10" descr="Food on a plate&#10;&#10;Description automatically generated">
            <a:extLst>
              <a:ext uri="{FF2B5EF4-FFF2-40B4-BE49-F238E27FC236}">
                <a16:creationId xmlns:a16="http://schemas.microsoft.com/office/drawing/2014/main" id="{ABDE1B03-DAE5-A346-BF4E-2224EC803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498" y="3886200"/>
            <a:ext cx="1506381" cy="1003862"/>
          </a:xfrm>
          <a:prstGeom prst="rect">
            <a:avLst/>
          </a:prstGeom>
        </p:spPr>
      </p:pic>
      <p:pic>
        <p:nvPicPr>
          <p:cNvPr id="12" name="Picture 11" descr="Food on a plate&#10;&#10;Description automatically generated">
            <a:extLst>
              <a:ext uri="{FF2B5EF4-FFF2-40B4-BE49-F238E27FC236}">
                <a16:creationId xmlns:a16="http://schemas.microsoft.com/office/drawing/2014/main" id="{C417A375-9358-E84B-A9AB-2264FF07D1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24877" y="2532807"/>
            <a:ext cx="1506381" cy="1003862"/>
          </a:xfrm>
          <a:prstGeom prst="rect">
            <a:avLst/>
          </a:prstGeom>
        </p:spPr>
      </p:pic>
      <p:pic>
        <p:nvPicPr>
          <p:cNvPr id="13" name="Picture 12" descr="Food on a plate&#10;&#10;Description automatically generated">
            <a:extLst>
              <a:ext uri="{FF2B5EF4-FFF2-40B4-BE49-F238E27FC236}">
                <a16:creationId xmlns:a16="http://schemas.microsoft.com/office/drawing/2014/main" id="{C68A3C0D-ABA0-E848-B305-C94D9E4D04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42809" y="2532807"/>
            <a:ext cx="1506381" cy="1003862"/>
          </a:xfrm>
          <a:prstGeom prst="rect">
            <a:avLst/>
          </a:prstGeom>
        </p:spPr>
      </p:pic>
      <p:pic>
        <p:nvPicPr>
          <p:cNvPr id="14" name="Picture 13" descr="Food on a plate&#10;&#10;Description automatically generated">
            <a:extLst>
              <a:ext uri="{FF2B5EF4-FFF2-40B4-BE49-F238E27FC236}">
                <a16:creationId xmlns:a16="http://schemas.microsoft.com/office/drawing/2014/main" id="{024C2B70-F0E4-D94E-A565-61282DA2D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62694" y="2532807"/>
            <a:ext cx="1506381" cy="1003862"/>
          </a:xfrm>
          <a:prstGeom prst="rect">
            <a:avLst/>
          </a:prstGeom>
        </p:spPr>
      </p:pic>
      <p:pic>
        <p:nvPicPr>
          <p:cNvPr id="17" name="Picture 16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44EE3C2C-9FE7-E94E-A26D-93EC413169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512076" y="5175208"/>
            <a:ext cx="1040797" cy="1040797"/>
          </a:xfrm>
          <a:prstGeom prst="rect">
            <a:avLst/>
          </a:prstGeom>
        </p:spPr>
      </p:pic>
      <p:pic>
        <p:nvPicPr>
          <p:cNvPr id="21" name="Picture 20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8B04CC85-53F1-684D-8EDB-4D78D576A9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575599" y="5239387"/>
            <a:ext cx="1040797" cy="1040797"/>
          </a:xfrm>
          <a:prstGeom prst="rect">
            <a:avLst/>
          </a:prstGeom>
        </p:spPr>
      </p:pic>
      <p:pic>
        <p:nvPicPr>
          <p:cNvPr id="22" name="Picture 21" descr="A close up of a piece of broccoli&#10;&#10;Description automatically generated">
            <a:extLst>
              <a:ext uri="{FF2B5EF4-FFF2-40B4-BE49-F238E27FC236}">
                <a16:creationId xmlns:a16="http://schemas.microsoft.com/office/drawing/2014/main" id="{B92F14C8-5650-764A-84C2-996776C0A9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3557667" y="5239386"/>
            <a:ext cx="1040797" cy="1040797"/>
          </a:xfrm>
          <a:prstGeom prst="rect">
            <a:avLst/>
          </a:prstGeom>
        </p:spPr>
      </p:pic>
      <p:pic>
        <p:nvPicPr>
          <p:cNvPr id="16" name="Picture 15" descr="A close up of food&#10;&#10;Description automatically generated">
            <a:extLst>
              <a:ext uri="{FF2B5EF4-FFF2-40B4-BE49-F238E27FC236}">
                <a16:creationId xmlns:a16="http://schemas.microsoft.com/office/drawing/2014/main" id="{618DFBDD-E74B-DC47-B5AA-70A3705DF7E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l="13113" t="21944" r="22420" b="16930"/>
          <a:stretch/>
        </p:blipFill>
        <p:spPr>
          <a:xfrm>
            <a:off x="1459345" y="5289919"/>
            <a:ext cx="1444207" cy="85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2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31061ACB-14F6-4959-A54A-4B3D47D3A8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013" r="2" b="2"/>
          <a:stretch/>
        </p:blipFill>
        <p:spPr>
          <a:xfrm>
            <a:off x="20" y="-1"/>
            <a:ext cx="5394940" cy="6858001"/>
          </a:xfrm>
          <a:custGeom>
            <a:avLst/>
            <a:gdLst>
              <a:gd name="connsiteX0" fmla="*/ 842596 w 5394960"/>
              <a:gd name="connsiteY0" fmla="*/ 0 h 6858000"/>
              <a:gd name="connsiteX1" fmla="*/ 5394960 w 5394960"/>
              <a:gd name="connsiteY1" fmla="*/ 0 h 6858000"/>
              <a:gd name="connsiteX2" fmla="*/ 5394960 w 5394960"/>
              <a:gd name="connsiteY2" fmla="*/ 21851 h 6858000"/>
              <a:gd name="connsiteX3" fmla="*/ 4365943 w 5394960"/>
              <a:gd name="connsiteY3" fmla="*/ 6858000 h 6858000"/>
              <a:gd name="connsiteX4" fmla="*/ 0 w 5394960"/>
              <a:gd name="connsiteY4" fmla="*/ 6858000 h 6858000"/>
              <a:gd name="connsiteX5" fmla="*/ 0 w 5394960"/>
              <a:gd name="connsiteY5" fmla="*/ 566615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1E5DDB-3DAD-0346-AE7A-BFAF817E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563" y="1678665"/>
            <a:ext cx="3887839" cy="237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Any Questions</a:t>
            </a:r>
          </a:p>
        </p:txBody>
      </p:sp>
    </p:spTree>
    <p:extLst>
      <p:ext uri="{BB962C8B-B14F-4D97-AF65-F5344CB8AC3E}">
        <p14:creationId xmlns:p14="http://schemas.microsoft.com/office/powerpoint/2010/main" val="164006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4235E-E810-704C-9781-A65D0F6C1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IMPACT we will see?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59410-B88F-1248-9E58-A02B37597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0283"/>
            <a:ext cx="8423635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i="1" dirty="0"/>
              <a:t>Happier, more confident children who can talk knowledgeably about their learning and the world around them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280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59903-E405-5E4A-81DB-CA6BD61A8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fraction?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08079-6EF2-0D4F-95BB-2C27C0C4F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6578"/>
            <a:ext cx="9427366" cy="3880773"/>
          </a:xfrm>
        </p:spPr>
        <p:txBody>
          <a:bodyPr>
            <a:normAutofit/>
          </a:bodyPr>
          <a:lstStyle/>
          <a:p>
            <a:r>
              <a:rPr lang="en-GB" sz="3200" dirty="0"/>
              <a:t>A whole split into </a:t>
            </a:r>
            <a:r>
              <a:rPr lang="en-GB" sz="3200" b="1" dirty="0">
                <a:solidFill>
                  <a:schemeClr val="tx1"/>
                </a:solidFill>
              </a:rPr>
              <a:t>EQUAL</a:t>
            </a:r>
            <a:r>
              <a:rPr lang="en-GB" sz="3200" dirty="0"/>
              <a:t> parts</a:t>
            </a:r>
          </a:p>
          <a:p>
            <a:r>
              <a:rPr lang="en-GB" sz="3200" dirty="0"/>
              <a:t>So ½ is a whole ‘thing’ split into 2 </a:t>
            </a:r>
            <a:r>
              <a:rPr lang="en-GB" sz="3200" b="1" dirty="0">
                <a:solidFill>
                  <a:schemeClr val="tx1"/>
                </a:solidFill>
              </a:rPr>
              <a:t>EQUAL</a:t>
            </a:r>
            <a:r>
              <a:rPr lang="en-GB" sz="3200" dirty="0"/>
              <a:t> parts.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103761-9101-314E-A2DD-1CCF6E34A859}"/>
              </a:ext>
            </a:extLst>
          </p:cNvPr>
          <p:cNvSpPr/>
          <p:nvPr/>
        </p:nvSpPr>
        <p:spPr>
          <a:xfrm>
            <a:off x="2087300" y="3263437"/>
            <a:ext cx="1261641" cy="2233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AED457-B643-EA41-BEA1-4E9A78BB4C69}"/>
              </a:ext>
            </a:extLst>
          </p:cNvPr>
          <p:cNvSpPr/>
          <p:nvPr/>
        </p:nvSpPr>
        <p:spPr>
          <a:xfrm>
            <a:off x="3348941" y="3263437"/>
            <a:ext cx="1261641" cy="22339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B5C9C8-7225-0641-8906-6B362AAB3F9E}"/>
              </a:ext>
            </a:extLst>
          </p:cNvPr>
          <p:cNvSpPr/>
          <p:nvPr/>
        </p:nvSpPr>
        <p:spPr>
          <a:xfrm>
            <a:off x="7540905" y="3263437"/>
            <a:ext cx="1261641" cy="22339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A5A3BA-6FC6-D242-9F19-E66F4DB34C6F}"/>
              </a:ext>
            </a:extLst>
          </p:cNvPr>
          <p:cNvSpPr/>
          <p:nvPr/>
        </p:nvSpPr>
        <p:spPr>
          <a:xfrm>
            <a:off x="6279264" y="3263437"/>
            <a:ext cx="1768998" cy="2233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ysClr val="windowText" lastClr="000000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365361A-4138-5040-8119-AF137838415E}"/>
              </a:ext>
            </a:extLst>
          </p:cNvPr>
          <p:cNvCxnSpPr>
            <a:cxnSpLocks/>
          </p:cNvCxnSpPr>
          <p:nvPr/>
        </p:nvCxnSpPr>
        <p:spPr>
          <a:xfrm>
            <a:off x="2858947" y="6111433"/>
            <a:ext cx="208718" cy="206776"/>
          </a:xfrm>
          <a:prstGeom prst="line">
            <a:avLst/>
          </a:prstGeom>
          <a:ln w="6032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41FC6-A63E-FF40-B6BF-4408F4FA2595}"/>
              </a:ext>
            </a:extLst>
          </p:cNvPr>
          <p:cNvCxnSpPr>
            <a:cxnSpLocks/>
          </p:cNvCxnSpPr>
          <p:nvPr/>
        </p:nvCxnSpPr>
        <p:spPr>
          <a:xfrm flipV="1">
            <a:off x="3067665" y="5810865"/>
            <a:ext cx="702023" cy="507345"/>
          </a:xfrm>
          <a:prstGeom prst="line">
            <a:avLst/>
          </a:prstGeom>
          <a:ln w="6032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F88BA48-FA9F-3340-9A87-0B5CBE0547D3}"/>
              </a:ext>
            </a:extLst>
          </p:cNvPr>
          <p:cNvGrpSpPr/>
          <p:nvPr/>
        </p:nvGrpSpPr>
        <p:grpSpPr>
          <a:xfrm>
            <a:off x="7540905" y="5850096"/>
            <a:ext cx="507357" cy="507346"/>
            <a:chOff x="6448524" y="5684930"/>
            <a:chExt cx="766831" cy="672512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6C63590-70E4-9F4C-A7A7-B9EA8EDAB7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8524" y="5684930"/>
              <a:ext cx="766831" cy="672512"/>
            </a:xfrm>
            <a:prstGeom prst="line">
              <a:avLst/>
            </a:prstGeom>
            <a:ln w="603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3E1B5CA-6D3C-C145-B732-429769E4F00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83559" y="5684930"/>
              <a:ext cx="680204" cy="662581"/>
            </a:xfrm>
            <a:prstGeom prst="line">
              <a:avLst/>
            </a:prstGeom>
            <a:ln w="603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370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9E7A-C05A-EB4B-9282-3281DC00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1: what is a fraction?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67DE-85E1-AE46-928D-62FD13E40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Practically experiencing the idea of a fraction. </a:t>
            </a:r>
          </a:p>
          <a:p>
            <a:r>
              <a:rPr lang="en-GB" sz="3200" dirty="0"/>
              <a:t>First splitting things into piece</a:t>
            </a:r>
          </a:p>
          <a:p>
            <a:r>
              <a:rPr lang="en-GB" sz="3200" dirty="0"/>
              <a:t>Then EQUAL pieces.</a:t>
            </a:r>
          </a:p>
          <a:p>
            <a:r>
              <a:rPr lang="en-GB" sz="3200" dirty="0"/>
              <a:t>Then accurately drawing halves, (maybe quarters) on simple pictures (circles, squares, rectangle, equilateral triangles)</a:t>
            </a:r>
          </a:p>
        </p:txBody>
      </p:sp>
    </p:spTree>
    <p:extLst>
      <p:ext uri="{BB962C8B-B14F-4D97-AF65-F5344CB8AC3E}">
        <p14:creationId xmlns:p14="http://schemas.microsoft.com/office/powerpoint/2010/main" val="650136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74F0947-2ABC-9742-8692-ACF7E4F2041D}"/>
              </a:ext>
            </a:extLst>
          </p:cNvPr>
          <p:cNvSpPr txBox="1">
            <a:spLocks/>
          </p:cNvSpPr>
          <p:nvPr/>
        </p:nvSpPr>
        <p:spPr>
          <a:xfrm>
            <a:off x="957750" y="2193544"/>
            <a:ext cx="8820234" cy="24709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0" indent="0" algn="ctr">
              <a:buNone/>
            </a:pPr>
            <a:r>
              <a:rPr lang="en-GB" sz="4800" dirty="0">
                <a:latin typeface="MV Boli" panose="02000500030200090000" pitchFamily="2" charset="0"/>
                <a:cs typeface="MV Boli" panose="02000500030200090000" pitchFamily="2" charset="0"/>
              </a:rPr>
              <a:t>How many different ways can you fold your shape in half?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3332CF-69C5-3544-A057-893F06DD83CB}"/>
              </a:ext>
            </a:extLst>
          </p:cNvPr>
          <p:cNvSpPr txBox="1"/>
          <p:nvPr/>
        </p:nvSpPr>
        <p:spPr>
          <a:xfrm>
            <a:off x="957750" y="695444"/>
            <a:ext cx="89252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REASONING and ENQUIRY as the starting point of a lesson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36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9E7A-C05A-EB4B-9282-3281DC00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2: learning that a shape can be split into fractions in more than 1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67DE-85E1-AE46-928D-62FD13E40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16109"/>
            <a:ext cx="8596668" cy="3880773"/>
          </a:xfrm>
        </p:spPr>
        <p:txBody>
          <a:bodyPr/>
          <a:lstStyle/>
          <a:p>
            <a:r>
              <a:rPr lang="en-GB" dirty="0"/>
              <a:t>Practically experiencing the idea of a fraction on more complex shapes. </a:t>
            </a:r>
          </a:p>
          <a:p>
            <a:r>
              <a:rPr lang="en-GB" dirty="0"/>
              <a:t>Finding as many different fractions to ensure they understand the concept fully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02FE5E3-7290-094C-A387-248617D31282}"/>
              </a:ext>
            </a:extLst>
          </p:cNvPr>
          <p:cNvSpPr txBox="1">
            <a:spLocks/>
          </p:cNvSpPr>
          <p:nvPr/>
        </p:nvSpPr>
        <p:spPr>
          <a:xfrm>
            <a:off x="677334" y="1792711"/>
            <a:ext cx="8820234" cy="24709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0" indent="0" algn="ctr">
              <a:buNone/>
            </a:pPr>
            <a:r>
              <a:rPr lang="en-GB" sz="4800" dirty="0">
                <a:latin typeface="MV Boli" panose="02000500030200090000" pitchFamily="2" charset="0"/>
                <a:cs typeface="MV Boli" panose="02000500030200090000" pitchFamily="2" charset="0"/>
              </a:rPr>
              <a:t>How many different ways can you fold your shape in half? </a:t>
            </a:r>
          </a:p>
        </p:txBody>
      </p:sp>
    </p:spTree>
    <p:extLst>
      <p:ext uri="{BB962C8B-B14F-4D97-AF65-F5344CB8AC3E}">
        <p14:creationId xmlns:p14="http://schemas.microsoft.com/office/powerpoint/2010/main" val="1006723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21344-AC00-A248-9A37-7D911331F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n-GB" dirty="0"/>
              <a:t>Step 3: extending understanding in preparation for equivalent fractions and calculating with fractions.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21F1BD-D20D-C549-8B23-A0997F05DF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388113"/>
              </p:ext>
            </p:extLst>
          </p:nvPr>
        </p:nvGraphicFramePr>
        <p:xfrm>
          <a:off x="3618608" y="3243580"/>
          <a:ext cx="764944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889">
                  <a:extLst>
                    <a:ext uri="{9D8B030D-6E8A-4147-A177-3AD203B41FA5}">
                      <a16:colId xmlns:a16="http://schemas.microsoft.com/office/drawing/2014/main" val="4099638880"/>
                    </a:ext>
                  </a:extLst>
                </a:gridCol>
                <a:gridCol w="1529889">
                  <a:extLst>
                    <a:ext uri="{9D8B030D-6E8A-4147-A177-3AD203B41FA5}">
                      <a16:colId xmlns:a16="http://schemas.microsoft.com/office/drawing/2014/main" val="4171569433"/>
                    </a:ext>
                  </a:extLst>
                </a:gridCol>
                <a:gridCol w="1529889">
                  <a:extLst>
                    <a:ext uri="{9D8B030D-6E8A-4147-A177-3AD203B41FA5}">
                      <a16:colId xmlns:a16="http://schemas.microsoft.com/office/drawing/2014/main" val="3336858878"/>
                    </a:ext>
                  </a:extLst>
                </a:gridCol>
                <a:gridCol w="1529889">
                  <a:extLst>
                    <a:ext uri="{9D8B030D-6E8A-4147-A177-3AD203B41FA5}">
                      <a16:colId xmlns:a16="http://schemas.microsoft.com/office/drawing/2014/main" val="3614537773"/>
                    </a:ext>
                  </a:extLst>
                </a:gridCol>
                <a:gridCol w="1529889">
                  <a:extLst>
                    <a:ext uri="{9D8B030D-6E8A-4147-A177-3AD203B41FA5}">
                      <a16:colId xmlns:a16="http://schemas.microsoft.com/office/drawing/2014/main" val="2810982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342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CACBEF-5646-3F44-9B80-5E87C345B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104788"/>
              </p:ext>
            </p:extLst>
          </p:nvPr>
        </p:nvGraphicFramePr>
        <p:xfrm>
          <a:off x="588722" y="3614420"/>
          <a:ext cx="1067415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418">
                  <a:extLst>
                    <a:ext uri="{9D8B030D-6E8A-4147-A177-3AD203B41FA5}">
                      <a16:colId xmlns:a16="http://schemas.microsoft.com/office/drawing/2014/main" val="3659994278"/>
                    </a:ext>
                  </a:extLst>
                </a:gridCol>
                <a:gridCol w="1522184">
                  <a:extLst>
                    <a:ext uri="{9D8B030D-6E8A-4147-A177-3AD203B41FA5}">
                      <a16:colId xmlns:a16="http://schemas.microsoft.com/office/drawing/2014/main" val="1710516335"/>
                    </a:ext>
                  </a:extLst>
                </a:gridCol>
                <a:gridCol w="1536970">
                  <a:extLst>
                    <a:ext uri="{9D8B030D-6E8A-4147-A177-3AD203B41FA5}">
                      <a16:colId xmlns:a16="http://schemas.microsoft.com/office/drawing/2014/main" val="2633526255"/>
                    </a:ext>
                  </a:extLst>
                </a:gridCol>
                <a:gridCol w="1532058">
                  <a:extLst>
                    <a:ext uri="{9D8B030D-6E8A-4147-A177-3AD203B41FA5}">
                      <a16:colId xmlns:a16="http://schemas.microsoft.com/office/drawing/2014/main" val="574993206"/>
                    </a:ext>
                  </a:extLst>
                </a:gridCol>
                <a:gridCol w="1505527">
                  <a:extLst>
                    <a:ext uri="{9D8B030D-6E8A-4147-A177-3AD203B41FA5}">
                      <a16:colId xmlns:a16="http://schemas.microsoft.com/office/drawing/2014/main" val="1845116853"/>
                    </a:ext>
                  </a:extLst>
                </a:gridCol>
                <a:gridCol w="1514764">
                  <a:extLst>
                    <a:ext uri="{9D8B030D-6E8A-4147-A177-3AD203B41FA5}">
                      <a16:colId xmlns:a16="http://schemas.microsoft.com/office/drawing/2014/main" val="1426943499"/>
                    </a:ext>
                  </a:extLst>
                </a:gridCol>
                <a:gridCol w="1533236">
                  <a:extLst>
                    <a:ext uri="{9D8B030D-6E8A-4147-A177-3AD203B41FA5}">
                      <a16:colId xmlns:a16="http://schemas.microsoft.com/office/drawing/2014/main" val="37314392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7748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017625-C284-544D-9255-672191496223}"/>
              </a:ext>
            </a:extLst>
          </p:cNvPr>
          <p:cNvSpPr txBox="1"/>
          <p:nvPr/>
        </p:nvSpPr>
        <p:spPr>
          <a:xfrm>
            <a:off x="10201522" y="2597249"/>
            <a:ext cx="1061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</a:t>
            </a:r>
          </a:p>
          <a:p>
            <a:r>
              <a:rPr lang="en-GB" dirty="0"/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2FE335-F032-054B-B679-5B4838E1FC35}"/>
              </a:ext>
            </a:extLst>
          </p:cNvPr>
          <p:cNvSpPr txBox="1"/>
          <p:nvPr/>
        </p:nvSpPr>
        <p:spPr>
          <a:xfrm>
            <a:off x="10201522" y="4051081"/>
            <a:ext cx="1061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</a:t>
            </a:r>
          </a:p>
          <a:p>
            <a:r>
              <a:rPr lang="en-GB" dirty="0"/>
              <a:t>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2D1816-CCC1-654F-A356-30748D94FA57}"/>
              </a:ext>
            </a:extLst>
          </p:cNvPr>
          <p:cNvSpPr/>
          <p:nvPr/>
        </p:nvSpPr>
        <p:spPr>
          <a:xfrm>
            <a:off x="483181" y="2597249"/>
            <a:ext cx="8698397" cy="19997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351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21344-AC00-A248-9A37-7D911331F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n-GB" dirty="0"/>
              <a:t>Step 3: extending understanding in preparation for equivalent fractions and calculating with fractions.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21F1BD-D20D-C549-8B23-A0997F05DF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76994"/>
              </p:ext>
            </p:extLst>
          </p:nvPr>
        </p:nvGraphicFramePr>
        <p:xfrm>
          <a:off x="3639814" y="3252076"/>
          <a:ext cx="762306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102">
                  <a:extLst>
                    <a:ext uri="{9D8B030D-6E8A-4147-A177-3AD203B41FA5}">
                      <a16:colId xmlns:a16="http://schemas.microsoft.com/office/drawing/2014/main" val="4099638880"/>
                    </a:ext>
                  </a:extLst>
                </a:gridCol>
                <a:gridCol w="1538714">
                  <a:extLst>
                    <a:ext uri="{9D8B030D-6E8A-4147-A177-3AD203B41FA5}">
                      <a16:colId xmlns:a16="http://schemas.microsoft.com/office/drawing/2014/main" val="4171569433"/>
                    </a:ext>
                  </a:extLst>
                </a:gridCol>
                <a:gridCol w="1509023">
                  <a:extLst>
                    <a:ext uri="{9D8B030D-6E8A-4147-A177-3AD203B41FA5}">
                      <a16:colId xmlns:a16="http://schemas.microsoft.com/office/drawing/2014/main" val="3336858878"/>
                    </a:ext>
                  </a:extLst>
                </a:gridCol>
                <a:gridCol w="1510518">
                  <a:extLst>
                    <a:ext uri="{9D8B030D-6E8A-4147-A177-3AD203B41FA5}">
                      <a16:colId xmlns:a16="http://schemas.microsoft.com/office/drawing/2014/main" val="3614537773"/>
                    </a:ext>
                  </a:extLst>
                </a:gridCol>
                <a:gridCol w="1538708">
                  <a:extLst>
                    <a:ext uri="{9D8B030D-6E8A-4147-A177-3AD203B41FA5}">
                      <a16:colId xmlns:a16="http://schemas.microsoft.com/office/drawing/2014/main" val="2810982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342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CACBEF-5646-3F44-9B80-5E87C345B376}"/>
              </a:ext>
            </a:extLst>
          </p:cNvPr>
          <p:cNvGraphicFramePr>
            <a:graphicFrameLocks noGrp="1"/>
          </p:cNvGraphicFramePr>
          <p:nvPr/>
        </p:nvGraphicFramePr>
        <p:xfrm>
          <a:off x="588722" y="3614420"/>
          <a:ext cx="1067415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418">
                  <a:extLst>
                    <a:ext uri="{9D8B030D-6E8A-4147-A177-3AD203B41FA5}">
                      <a16:colId xmlns:a16="http://schemas.microsoft.com/office/drawing/2014/main" val="3659994278"/>
                    </a:ext>
                  </a:extLst>
                </a:gridCol>
                <a:gridCol w="1522184">
                  <a:extLst>
                    <a:ext uri="{9D8B030D-6E8A-4147-A177-3AD203B41FA5}">
                      <a16:colId xmlns:a16="http://schemas.microsoft.com/office/drawing/2014/main" val="1710516335"/>
                    </a:ext>
                  </a:extLst>
                </a:gridCol>
                <a:gridCol w="1536970">
                  <a:extLst>
                    <a:ext uri="{9D8B030D-6E8A-4147-A177-3AD203B41FA5}">
                      <a16:colId xmlns:a16="http://schemas.microsoft.com/office/drawing/2014/main" val="2633526255"/>
                    </a:ext>
                  </a:extLst>
                </a:gridCol>
                <a:gridCol w="1532058">
                  <a:extLst>
                    <a:ext uri="{9D8B030D-6E8A-4147-A177-3AD203B41FA5}">
                      <a16:colId xmlns:a16="http://schemas.microsoft.com/office/drawing/2014/main" val="574993206"/>
                    </a:ext>
                  </a:extLst>
                </a:gridCol>
                <a:gridCol w="1505527">
                  <a:extLst>
                    <a:ext uri="{9D8B030D-6E8A-4147-A177-3AD203B41FA5}">
                      <a16:colId xmlns:a16="http://schemas.microsoft.com/office/drawing/2014/main" val="1845116853"/>
                    </a:ext>
                  </a:extLst>
                </a:gridCol>
                <a:gridCol w="1514764">
                  <a:extLst>
                    <a:ext uri="{9D8B030D-6E8A-4147-A177-3AD203B41FA5}">
                      <a16:colId xmlns:a16="http://schemas.microsoft.com/office/drawing/2014/main" val="1426943499"/>
                    </a:ext>
                  </a:extLst>
                </a:gridCol>
                <a:gridCol w="1533236">
                  <a:extLst>
                    <a:ext uri="{9D8B030D-6E8A-4147-A177-3AD203B41FA5}">
                      <a16:colId xmlns:a16="http://schemas.microsoft.com/office/drawing/2014/main" val="37314392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8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7748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017625-C284-544D-9255-672191496223}"/>
              </a:ext>
            </a:extLst>
          </p:cNvPr>
          <p:cNvSpPr txBox="1"/>
          <p:nvPr/>
        </p:nvSpPr>
        <p:spPr>
          <a:xfrm>
            <a:off x="10201522" y="2597249"/>
            <a:ext cx="1061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</a:t>
            </a:r>
          </a:p>
          <a:p>
            <a:r>
              <a:rPr lang="en-GB" dirty="0"/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2FE335-F032-054B-B679-5B4838E1FC35}"/>
              </a:ext>
            </a:extLst>
          </p:cNvPr>
          <p:cNvSpPr txBox="1"/>
          <p:nvPr/>
        </p:nvSpPr>
        <p:spPr>
          <a:xfrm>
            <a:off x="10201522" y="4051081"/>
            <a:ext cx="1061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</a:t>
            </a:r>
          </a:p>
          <a:p>
            <a:r>
              <a:rPr lang="en-GB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46411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C7D39-2F36-5F40-905E-3973E9AE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bit a calculating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EED01-6371-774E-806A-8ADCB0D0F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GB" dirty="0"/>
              <a:t>Fold your paper that you folded into ½ into quarters. How many ¼ make a ½?</a:t>
            </a:r>
          </a:p>
          <a:p>
            <a:r>
              <a:rPr lang="en-GB" dirty="0"/>
              <a:t>Repeat for </a:t>
            </a:r>
            <a:r>
              <a:rPr lang="en-GB" baseline="30000" dirty="0"/>
              <a:t>1</a:t>
            </a:r>
            <a:r>
              <a:rPr lang="en-GB" dirty="0"/>
              <a:t>/</a:t>
            </a:r>
            <a:r>
              <a:rPr lang="en-GB" baseline="-25000" dirty="0"/>
              <a:t>8 . </a:t>
            </a:r>
            <a:r>
              <a:rPr lang="en-GB" dirty="0"/>
              <a:t>How many </a:t>
            </a:r>
            <a:r>
              <a:rPr lang="en-GB" baseline="30000" dirty="0"/>
              <a:t>1</a:t>
            </a:r>
            <a:r>
              <a:rPr lang="en-GB" dirty="0"/>
              <a:t>/</a:t>
            </a:r>
            <a:r>
              <a:rPr lang="en-GB" baseline="-25000" dirty="0"/>
              <a:t>8  </a:t>
            </a:r>
            <a:r>
              <a:rPr lang="en-GB" dirty="0"/>
              <a:t>are there in ½? </a:t>
            </a:r>
          </a:p>
          <a:p>
            <a:r>
              <a:rPr lang="en-GB" dirty="0"/>
              <a:t>What do you notice about the numbers?</a:t>
            </a:r>
          </a:p>
          <a:p>
            <a:r>
              <a:rPr lang="en-GB" dirty="0"/>
              <a:t>Rule: Whatever you do to the numerator (top number) you do to the denominator (bottom number).</a:t>
            </a:r>
          </a:p>
          <a:p>
            <a:r>
              <a:rPr lang="en-GB" dirty="0" err="1"/>
              <a:t>E.g</a:t>
            </a:r>
            <a:r>
              <a:rPr lang="en-GB" dirty="0"/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798D91-C01C-3F40-ACC4-D667EDE25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863586"/>
              </p:ext>
            </p:extLst>
          </p:nvPr>
        </p:nvGraphicFramePr>
        <p:xfrm>
          <a:off x="2917998" y="4165601"/>
          <a:ext cx="4224207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8069">
                  <a:extLst>
                    <a:ext uri="{9D8B030D-6E8A-4147-A177-3AD203B41FA5}">
                      <a16:colId xmlns:a16="http://schemas.microsoft.com/office/drawing/2014/main" val="228154704"/>
                    </a:ext>
                  </a:extLst>
                </a:gridCol>
                <a:gridCol w="1408069">
                  <a:extLst>
                    <a:ext uri="{9D8B030D-6E8A-4147-A177-3AD203B41FA5}">
                      <a16:colId xmlns:a16="http://schemas.microsoft.com/office/drawing/2014/main" val="3941846474"/>
                    </a:ext>
                  </a:extLst>
                </a:gridCol>
                <a:gridCol w="1408069">
                  <a:extLst>
                    <a:ext uri="{9D8B030D-6E8A-4147-A177-3AD203B41FA5}">
                      <a16:colId xmlns:a16="http://schemas.microsoft.com/office/drawing/2014/main" val="2303698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4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/>
                        <a:t>16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28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4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/>
                        <a:t>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655111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8B44F14-F653-CF43-9551-45E4F28459FD}"/>
              </a:ext>
            </a:extLst>
          </p:cNvPr>
          <p:cNvSpPr txBox="1"/>
          <p:nvPr/>
        </p:nvSpPr>
        <p:spPr>
          <a:xfrm>
            <a:off x="4690290" y="3383721"/>
            <a:ext cx="679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x4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55D9C7-A2D8-7842-82BD-87C1473D4E22}"/>
              </a:ext>
            </a:extLst>
          </p:cNvPr>
          <p:cNvSpPr txBox="1"/>
          <p:nvPr/>
        </p:nvSpPr>
        <p:spPr>
          <a:xfrm>
            <a:off x="4753110" y="6050349"/>
            <a:ext cx="553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x4</a:t>
            </a:r>
          </a:p>
        </p:txBody>
      </p:sp>
      <p:sp>
        <p:nvSpPr>
          <p:cNvPr id="20" name="U-turn Arrow 19">
            <a:extLst>
              <a:ext uri="{FF2B5EF4-FFF2-40B4-BE49-F238E27FC236}">
                <a16:creationId xmlns:a16="http://schemas.microsoft.com/office/drawing/2014/main" id="{29519093-F38E-1E45-8422-AA004D9DA4D5}"/>
              </a:ext>
            </a:extLst>
          </p:cNvPr>
          <p:cNvSpPr/>
          <p:nvPr/>
        </p:nvSpPr>
        <p:spPr>
          <a:xfrm>
            <a:off x="3620530" y="3892209"/>
            <a:ext cx="2940907" cy="384604"/>
          </a:xfrm>
          <a:prstGeom prst="utur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U-turn Arrow 20">
            <a:extLst>
              <a:ext uri="{FF2B5EF4-FFF2-40B4-BE49-F238E27FC236}">
                <a16:creationId xmlns:a16="http://schemas.microsoft.com/office/drawing/2014/main" id="{F84A1271-1F10-1A44-8C5F-54E5A42844E2}"/>
              </a:ext>
            </a:extLst>
          </p:cNvPr>
          <p:cNvSpPr/>
          <p:nvPr/>
        </p:nvSpPr>
        <p:spPr>
          <a:xfrm flipV="1">
            <a:off x="3551415" y="5637517"/>
            <a:ext cx="3010022" cy="385606"/>
          </a:xfrm>
          <a:prstGeom prst="uturnArrow">
            <a:avLst>
              <a:gd name="adj1" fmla="val 25000"/>
              <a:gd name="adj2" fmla="val 25000"/>
              <a:gd name="adj3" fmla="val 24411"/>
              <a:gd name="adj4" fmla="val 43750"/>
              <a:gd name="adj5" fmla="val 8256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4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26A6-E47D-0D4E-9BE1-3D29AB70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point: example of an end of KS2 SATs question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1C11F8-BA49-C745-8C6F-7375BF865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871" y="1930399"/>
            <a:ext cx="8158152" cy="468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964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4681</TotalTime>
  <Words>369</Words>
  <Application>Microsoft Macintosh PowerPoint</Application>
  <PresentationFormat>Widescreen</PresentationFormat>
  <Paragraphs>65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MV Boli</vt:lpstr>
      <vt:lpstr>Trebuchet MS</vt:lpstr>
      <vt:lpstr>Wingdings 3</vt:lpstr>
      <vt:lpstr>Facet</vt:lpstr>
      <vt:lpstr>What is a fraction? </vt:lpstr>
      <vt:lpstr>What is a fraction?</vt:lpstr>
      <vt:lpstr>Step 1: what is a fraction?</vt:lpstr>
      <vt:lpstr>PowerPoint Presentation</vt:lpstr>
      <vt:lpstr>Step 2: learning that a shape can be split into fractions in more than 1 way</vt:lpstr>
      <vt:lpstr>Step 3: extending understanding in preparation for equivalent fractions and calculating with fractions.</vt:lpstr>
      <vt:lpstr>Step 3: extending understanding in preparation for equivalent fractions and calculating with fractions.</vt:lpstr>
      <vt:lpstr>A bit a calculating</vt:lpstr>
      <vt:lpstr>End point: example of an end of KS2 SATs question</vt:lpstr>
      <vt:lpstr>End point: example of an end of KS2 SATs question</vt:lpstr>
      <vt:lpstr>End point: example of an end of KS2 SATs question</vt:lpstr>
      <vt:lpstr>End point: example of an end of KS2 SATs question</vt:lpstr>
      <vt:lpstr>End point: example of an end of KS2 SATs question</vt:lpstr>
      <vt:lpstr>End point: example of an end of KS2 SATs question</vt:lpstr>
      <vt:lpstr>Any Questions</vt:lpstr>
      <vt:lpstr>What IMPACT we will see?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Aughton  St Michael’s   Maths Parent Workshop  Oct 2019</dc:title>
  <dc:creator>Clare, Chris</dc:creator>
  <cp:lastModifiedBy>Clare, Chris</cp:lastModifiedBy>
  <cp:revision>11</cp:revision>
  <cp:lastPrinted>2019-10-14T13:44:27Z</cp:lastPrinted>
  <dcterms:created xsi:type="dcterms:W3CDTF">2019-10-12T13:43:43Z</dcterms:created>
  <dcterms:modified xsi:type="dcterms:W3CDTF">2019-10-15T19:45:25Z</dcterms:modified>
</cp:coreProperties>
</file>