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63" r:id="rId6"/>
    <p:sldId id="265" r:id="rId7"/>
    <p:sldId id="268" r:id="rId8"/>
    <p:sldId id="269" r:id="rId9"/>
    <p:sldId id="266" r:id="rId10"/>
    <p:sldId id="267" r:id="rId11"/>
    <p:sldId id="270" r:id="rId12"/>
    <p:sldId id="271" r:id="rId13"/>
    <p:sldId id="272" r:id="rId14"/>
    <p:sldId id="273" r:id="rId15"/>
    <p:sldId id="264" r:id="rId16"/>
    <p:sldId id="290" r:id="rId17"/>
    <p:sldId id="29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, Chris" initials="CC" lastIdx="1" clrIdx="0">
    <p:extLst>
      <p:ext uri="{19B8F6BF-5375-455C-9EA6-DF929625EA0E}">
        <p15:presenceInfo xmlns:p15="http://schemas.microsoft.com/office/powerpoint/2012/main" userId="S::c.clare@aughton-st-michaels.lancs.sch.uk::a6c37d0a-ddaa-4eb1-af3f-a3b6de8fdf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4"/>
    <p:restoredTop sz="94694"/>
  </p:normalViewPr>
  <p:slideViewPr>
    <p:cSldViewPr snapToGrid="0" snapToObjects="1">
      <p:cViewPr>
        <p:scale>
          <a:sx n="79" d="100"/>
          <a:sy n="79" d="100"/>
        </p:scale>
        <p:origin x="28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8E01-CD3E-CD4D-AD34-FF75FB47E940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CF139-A517-5448-A8ED-4F5581C3F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9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F139-A517-5448-A8ED-4F5581C3F9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416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F139-A517-5448-A8ED-4F5581C3F9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991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F139-A517-5448-A8ED-4F5581C3F9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899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F139-A517-5448-A8ED-4F5581C3F9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167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F139-A517-5448-A8ED-4F5581C3F9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237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F139-A517-5448-A8ED-4F5581C3F9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080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F139-A517-5448-A8ED-4F5581C3F9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49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F139-A517-5448-A8ED-4F5581C3F9B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788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F139-A517-5448-A8ED-4F5581C3F9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86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F139-A517-5448-A8ED-4F5581C3F9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7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F139-A517-5448-A8ED-4F5581C3F9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0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F139-A517-5448-A8ED-4F5581C3F9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06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F139-A517-5448-A8ED-4F5581C3F9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13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F139-A517-5448-A8ED-4F5581C3F9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586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F139-A517-5448-A8ED-4F5581C3F9B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7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7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3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50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8328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6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7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7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6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3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8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0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3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3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2F2D7-8B15-8046-AD41-0AECD597D7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529E-063B-A94E-BA95-905449352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3204" y="284204"/>
            <a:ext cx="5819742" cy="6252519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7200" dirty="0"/>
              <a:t>Aughton </a:t>
            </a:r>
            <a:br>
              <a:rPr lang="en-US" sz="7200" dirty="0"/>
            </a:br>
            <a:r>
              <a:rPr lang="en-US" sz="7200" dirty="0"/>
              <a:t>St Michael’s</a:t>
            </a:r>
            <a:br>
              <a:rPr lang="en-US" sz="7200" dirty="0"/>
            </a:br>
            <a:r>
              <a:rPr lang="en-US" sz="7200" dirty="0"/>
              <a:t> </a:t>
            </a:r>
            <a:br>
              <a:rPr lang="en-US" sz="7200" dirty="0"/>
            </a:br>
            <a:r>
              <a:rPr lang="en-US" sz="7200" dirty="0"/>
              <a:t>Maths Parent Workshop</a:t>
            </a:r>
            <a:br>
              <a:rPr lang="en-US" sz="7200" dirty="0"/>
            </a:br>
            <a:br>
              <a:rPr lang="en-US" sz="7200" dirty="0"/>
            </a:br>
            <a:r>
              <a:rPr lang="en-US" sz="7200" dirty="0"/>
              <a:t>Oct 2019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5B7B4-0CCC-2B45-AF1F-962519365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71" y="1261330"/>
            <a:ext cx="3457433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1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F11F-FB0B-9E47-A37C-5B9534C1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examples of the types of questions we would ask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7F0D17-F7E9-9B47-9F99-39D19E979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29157"/>
              </p:ext>
            </p:extLst>
          </p:nvPr>
        </p:nvGraphicFramePr>
        <p:xfrm>
          <a:off x="3571061" y="2030199"/>
          <a:ext cx="5508820" cy="319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7205">
                  <a:extLst>
                    <a:ext uri="{9D8B030D-6E8A-4147-A177-3AD203B41FA5}">
                      <a16:colId xmlns:a16="http://schemas.microsoft.com/office/drawing/2014/main" val="960684956"/>
                    </a:ext>
                  </a:extLst>
                </a:gridCol>
                <a:gridCol w="1377205">
                  <a:extLst>
                    <a:ext uri="{9D8B030D-6E8A-4147-A177-3AD203B41FA5}">
                      <a16:colId xmlns:a16="http://schemas.microsoft.com/office/drawing/2014/main" val="2132771714"/>
                    </a:ext>
                  </a:extLst>
                </a:gridCol>
                <a:gridCol w="1377205">
                  <a:extLst>
                    <a:ext uri="{9D8B030D-6E8A-4147-A177-3AD203B41FA5}">
                      <a16:colId xmlns:a16="http://schemas.microsoft.com/office/drawing/2014/main" val="3557052042"/>
                    </a:ext>
                  </a:extLst>
                </a:gridCol>
                <a:gridCol w="1377205">
                  <a:extLst>
                    <a:ext uri="{9D8B030D-6E8A-4147-A177-3AD203B41FA5}">
                      <a16:colId xmlns:a16="http://schemas.microsoft.com/office/drawing/2014/main" val="2018872660"/>
                    </a:ext>
                  </a:extLst>
                </a:gridCol>
              </a:tblGrid>
              <a:tr h="79923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3928143"/>
                  </a:ext>
                </a:extLst>
              </a:tr>
              <a:tr h="79923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+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6005746"/>
                  </a:ext>
                </a:extLst>
              </a:tr>
              <a:tr h="799232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7569164"/>
                  </a:ext>
                </a:extLst>
              </a:tr>
              <a:tr h="79923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038756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3CCBC70-D6BA-5148-9F70-771C7D7EF193}"/>
              </a:ext>
            </a:extLst>
          </p:cNvPr>
          <p:cNvSpPr/>
          <p:nvPr/>
        </p:nvSpPr>
        <p:spPr>
          <a:xfrm>
            <a:off x="5364500" y="2951927"/>
            <a:ext cx="563395" cy="530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2E8B6-2D50-2F40-83C1-FEF3986820A8}"/>
              </a:ext>
            </a:extLst>
          </p:cNvPr>
          <p:cNvSpPr/>
          <p:nvPr/>
        </p:nvSpPr>
        <p:spPr>
          <a:xfrm>
            <a:off x="6730585" y="2145558"/>
            <a:ext cx="563395" cy="530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020476-2CA3-FE42-B07D-3ECA47A3AA8A}"/>
              </a:ext>
            </a:extLst>
          </p:cNvPr>
          <p:cNvSpPr/>
          <p:nvPr/>
        </p:nvSpPr>
        <p:spPr>
          <a:xfrm>
            <a:off x="3966164" y="3737079"/>
            <a:ext cx="563395" cy="530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8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7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97DE-22D5-6A46-9830-055F8984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examples of the types of questions we would ask 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6D4FCB9-29CE-DA4E-91BB-4CC3DEE3651B}"/>
              </a:ext>
            </a:extLst>
          </p:cNvPr>
          <p:cNvSpPr/>
          <p:nvPr/>
        </p:nvSpPr>
        <p:spPr>
          <a:xfrm>
            <a:off x="837718" y="1617562"/>
            <a:ext cx="9452176" cy="48526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Mr Clare thinks of two 2-digit numbers and add them together his answer is 203. </a:t>
            </a:r>
          </a:p>
          <a:p>
            <a:pPr algn="ctr"/>
            <a:r>
              <a:rPr lang="en-GB" sz="3600" dirty="0"/>
              <a:t>Explain how you know he has made a mistake.</a:t>
            </a:r>
          </a:p>
        </p:txBody>
      </p:sp>
    </p:spTree>
    <p:extLst>
      <p:ext uri="{BB962C8B-B14F-4D97-AF65-F5344CB8AC3E}">
        <p14:creationId xmlns:p14="http://schemas.microsoft.com/office/powerpoint/2010/main" val="34498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97DE-22D5-6A46-9830-055F8984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examples of the types of questions we would ask 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6D4FCB9-29CE-DA4E-91BB-4CC3DEE3651B}"/>
              </a:ext>
            </a:extLst>
          </p:cNvPr>
          <p:cNvSpPr/>
          <p:nvPr/>
        </p:nvSpPr>
        <p:spPr>
          <a:xfrm>
            <a:off x="324091" y="1617562"/>
            <a:ext cx="10347767" cy="48526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/>
              <a:t>The biggest 2-digit number is 99.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/>
              <a:t>99 + 99 = 198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/>
              <a:t>So the largest possible answer he could get is 198.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/>
              <a:t>His answer is 203 which is greater than 198, so he is incorrect</a:t>
            </a:r>
          </a:p>
        </p:txBody>
      </p:sp>
    </p:spTree>
    <p:extLst>
      <p:ext uri="{BB962C8B-B14F-4D97-AF65-F5344CB8AC3E}">
        <p14:creationId xmlns:p14="http://schemas.microsoft.com/office/powerpoint/2010/main" val="127418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B43E45-1401-CE44-AFD2-587D7872D9B3}"/>
              </a:ext>
            </a:extLst>
          </p:cNvPr>
          <p:cNvSpPr/>
          <p:nvPr/>
        </p:nvSpPr>
        <p:spPr>
          <a:xfrm>
            <a:off x="925975" y="3264061"/>
            <a:ext cx="8484243" cy="181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697DE-22D5-6A46-9830-055F8984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examples of the types of questions we would ask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68B87-B4D3-9841-8EBA-D60BADC06035}"/>
              </a:ext>
            </a:extLst>
          </p:cNvPr>
          <p:cNvSpPr txBox="1"/>
          <p:nvPr/>
        </p:nvSpPr>
        <p:spPr>
          <a:xfrm>
            <a:off x="677334" y="1997839"/>
            <a:ext cx="8657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Look at the following statement and decide if it is </a:t>
            </a:r>
            <a:r>
              <a:rPr lang="en-GB" sz="2800" b="1" i="1" dirty="0"/>
              <a:t>always</a:t>
            </a:r>
            <a:r>
              <a:rPr lang="en-GB" sz="2800" dirty="0"/>
              <a:t> true, </a:t>
            </a:r>
            <a:r>
              <a:rPr lang="en-GB" sz="2800" b="1" i="1" dirty="0"/>
              <a:t>sometimes</a:t>
            </a:r>
            <a:r>
              <a:rPr lang="en-GB" sz="2800" i="1" dirty="0"/>
              <a:t> </a:t>
            </a:r>
            <a:r>
              <a:rPr lang="en-GB" sz="2800" dirty="0"/>
              <a:t>true or </a:t>
            </a:r>
            <a:r>
              <a:rPr lang="en-GB" sz="2800" b="1" i="1" dirty="0"/>
              <a:t>never</a:t>
            </a:r>
            <a:r>
              <a:rPr lang="en-GB" sz="2800" dirty="0"/>
              <a:t> true</a:t>
            </a:r>
          </a:p>
          <a:p>
            <a:endParaRPr lang="en-GB" sz="2800" dirty="0"/>
          </a:p>
          <a:p>
            <a:pPr algn="ctr"/>
            <a:r>
              <a:rPr lang="en-GB" sz="4800" b="1" i="1" dirty="0">
                <a:solidFill>
                  <a:schemeClr val="accent2">
                    <a:lumMod val="50000"/>
                  </a:schemeClr>
                </a:solidFill>
              </a:rPr>
              <a:t>If I add 2 numbers the answer always gets bigger</a:t>
            </a:r>
          </a:p>
        </p:txBody>
      </p:sp>
    </p:spTree>
    <p:extLst>
      <p:ext uri="{BB962C8B-B14F-4D97-AF65-F5344CB8AC3E}">
        <p14:creationId xmlns:p14="http://schemas.microsoft.com/office/powerpoint/2010/main" val="86604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B43E45-1401-CE44-AFD2-587D7872D9B3}"/>
              </a:ext>
            </a:extLst>
          </p:cNvPr>
          <p:cNvSpPr/>
          <p:nvPr/>
        </p:nvSpPr>
        <p:spPr>
          <a:xfrm>
            <a:off x="850954" y="1874056"/>
            <a:ext cx="8484243" cy="181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697DE-22D5-6A46-9830-055F8984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examples of the types of questions we would ask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68B87-B4D3-9841-8EBA-D60BADC06035}"/>
              </a:ext>
            </a:extLst>
          </p:cNvPr>
          <p:cNvSpPr txBox="1"/>
          <p:nvPr/>
        </p:nvSpPr>
        <p:spPr>
          <a:xfrm>
            <a:off x="616139" y="1930400"/>
            <a:ext cx="865786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dirty="0">
                <a:solidFill>
                  <a:schemeClr val="accent2">
                    <a:lumMod val="50000"/>
                  </a:schemeClr>
                </a:solidFill>
              </a:rPr>
              <a:t>If I add 2 numbers the answer always gets bigger</a:t>
            </a:r>
          </a:p>
          <a:p>
            <a:pPr algn="ctr"/>
            <a:endParaRPr lang="en-GB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sz="4800" b="1" i="1" dirty="0">
                <a:solidFill>
                  <a:srgbClr val="FF0000"/>
                </a:solidFill>
              </a:rPr>
              <a:t>Sometimes</a:t>
            </a:r>
          </a:p>
          <a:p>
            <a:pPr algn="ctr"/>
            <a:endParaRPr lang="en-GB" sz="1000" b="1" i="1" dirty="0">
              <a:solidFill>
                <a:srgbClr val="FF0000"/>
              </a:solidFill>
            </a:endParaRPr>
          </a:p>
          <a:p>
            <a:r>
              <a:rPr lang="en-GB" sz="4000" b="1" i="1" dirty="0">
                <a:solidFill>
                  <a:srgbClr val="FF0000"/>
                </a:solidFill>
              </a:rPr>
              <a:t>4 + 2 = 6 so it’s got bigger.</a:t>
            </a:r>
          </a:p>
          <a:p>
            <a:r>
              <a:rPr lang="en-GB" sz="4000" b="1" i="1" dirty="0">
                <a:solidFill>
                  <a:srgbClr val="FF0000"/>
                </a:solidFill>
              </a:rPr>
              <a:t>4 + 0 = 4 so it’s stayed the same.</a:t>
            </a:r>
          </a:p>
          <a:p>
            <a:r>
              <a:rPr lang="en-GB" sz="4000" b="1" i="1" dirty="0">
                <a:solidFill>
                  <a:srgbClr val="FF0000"/>
                </a:solidFill>
              </a:rPr>
              <a:t>4 + -1 = 3 so it’s got smaller.</a:t>
            </a:r>
          </a:p>
        </p:txBody>
      </p:sp>
    </p:spTree>
    <p:extLst>
      <p:ext uri="{BB962C8B-B14F-4D97-AF65-F5344CB8AC3E}">
        <p14:creationId xmlns:p14="http://schemas.microsoft.com/office/powerpoint/2010/main" val="171494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8C5E-4DBB-804B-A066-D9ADC2E88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Today’s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63E1B-A338-8942-9DE3-6C4D86FD7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368" y="1442958"/>
            <a:ext cx="5432560" cy="5415041"/>
          </a:xfrm>
        </p:spPr>
        <p:txBody>
          <a:bodyPr>
            <a:normAutofit/>
          </a:bodyPr>
          <a:lstStyle/>
          <a:p>
            <a:r>
              <a:rPr lang="en-GB" sz="2800" dirty="0"/>
              <a:t>Early number</a:t>
            </a:r>
          </a:p>
          <a:p>
            <a:endParaRPr lang="en-GB" sz="2800" dirty="0"/>
          </a:p>
          <a:p>
            <a:r>
              <a:rPr lang="en-GB" sz="2800" dirty="0"/>
              <a:t>Part-Part-Whole/Bar Model</a:t>
            </a:r>
          </a:p>
          <a:p>
            <a:r>
              <a:rPr lang="en-GB" sz="2800" dirty="0"/>
              <a:t>Division: Arrays and Repeated subtraction</a:t>
            </a:r>
          </a:p>
          <a:p>
            <a:r>
              <a:rPr lang="en-GB" sz="2800" dirty="0"/>
              <a:t>Multiplication: Grid Method</a:t>
            </a:r>
          </a:p>
          <a:p>
            <a:r>
              <a:rPr lang="en-GB" sz="2800" dirty="0"/>
              <a:t>Calculating with Fractions</a:t>
            </a:r>
          </a:p>
          <a:p>
            <a:r>
              <a:rPr lang="en-GB" sz="2800" dirty="0"/>
              <a:t>What is a Fraction?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Y4 Times tables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EE62C-A4F7-D241-BB1D-7C16904E4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1928" y="1445045"/>
            <a:ext cx="4184034" cy="5415040"/>
          </a:xfrm>
        </p:spPr>
        <p:txBody>
          <a:bodyPr>
            <a:noAutofit/>
          </a:bodyPr>
          <a:lstStyle/>
          <a:p>
            <a:r>
              <a:rPr lang="en-GB" sz="2800" dirty="0"/>
              <a:t>Miss. </a:t>
            </a:r>
            <a:r>
              <a:rPr lang="en-GB" sz="2800" dirty="0" err="1"/>
              <a:t>McMenamy</a:t>
            </a:r>
            <a:r>
              <a:rPr lang="en-GB" sz="2800" dirty="0"/>
              <a:t> &amp; Mrs. Gordon</a:t>
            </a:r>
          </a:p>
          <a:p>
            <a:r>
              <a:rPr lang="en-GB" sz="2800" dirty="0"/>
              <a:t>Mrs. </a:t>
            </a:r>
            <a:r>
              <a:rPr lang="en-GB" sz="2800" dirty="0" err="1"/>
              <a:t>Preece</a:t>
            </a:r>
            <a:endParaRPr lang="en-GB" sz="2800" dirty="0"/>
          </a:p>
          <a:p>
            <a:r>
              <a:rPr lang="en-GB" sz="2800" dirty="0"/>
              <a:t>Mrs. McCormack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Miss. Stone</a:t>
            </a:r>
          </a:p>
          <a:p>
            <a:r>
              <a:rPr lang="en-GB" sz="2800" dirty="0"/>
              <a:t>Mrs. Wood</a:t>
            </a:r>
          </a:p>
          <a:p>
            <a:r>
              <a:rPr lang="en-GB" sz="2800" dirty="0"/>
              <a:t>Mr. Clare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Miss. Wainwright</a:t>
            </a:r>
          </a:p>
        </p:txBody>
      </p:sp>
    </p:spTree>
    <p:extLst>
      <p:ext uri="{BB962C8B-B14F-4D97-AF65-F5344CB8AC3E}">
        <p14:creationId xmlns:p14="http://schemas.microsoft.com/office/powerpoint/2010/main" val="35716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boy&#10;&#10;Description automatically generated">
            <a:extLst>
              <a:ext uri="{FF2B5EF4-FFF2-40B4-BE49-F238E27FC236}">
                <a16:creationId xmlns:a16="http://schemas.microsoft.com/office/drawing/2014/main" id="{AF029C1B-0000-C44A-A9B2-22F8F1331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46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007C56-ABB9-4A42-959B-59D4AD684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1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C332-1CE7-924E-9074-7924A671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curriculum INTENT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AFCDE-6928-3B43-A0CA-118573979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i="1" dirty="0"/>
              <a:t>To create independent and resilient learners who enquire into the world around them.</a:t>
            </a:r>
          </a:p>
        </p:txBody>
      </p:sp>
    </p:spTree>
    <p:extLst>
      <p:ext uri="{BB962C8B-B14F-4D97-AF65-F5344CB8AC3E}">
        <p14:creationId xmlns:p14="http://schemas.microsoft.com/office/powerpoint/2010/main" val="70907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C332-1CE7-924E-9074-7924A671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Maths curriculum INTENT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AFCDE-6928-3B43-A0CA-118573979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i="1" dirty="0"/>
              <a:t>To create independent and resilient mathematicians who can use reasoning to enquire into problems and </a:t>
            </a:r>
            <a:r>
              <a:rPr lang="en-US" sz="4800" i="1"/>
              <a:t>use </a:t>
            </a:r>
            <a:r>
              <a:rPr lang="en-US" sz="4800" i="1" dirty="0"/>
              <a:t>M</a:t>
            </a:r>
            <a:r>
              <a:rPr lang="en-US" sz="4800" i="1"/>
              <a:t>aths </a:t>
            </a:r>
            <a:r>
              <a:rPr lang="en-US" sz="4800" i="1" dirty="0"/>
              <a:t>to better understand the world around them.</a:t>
            </a:r>
          </a:p>
        </p:txBody>
      </p:sp>
    </p:spTree>
    <p:extLst>
      <p:ext uri="{BB962C8B-B14F-4D97-AF65-F5344CB8AC3E}">
        <p14:creationId xmlns:p14="http://schemas.microsoft.com/office/powerpoint/2010/main" val="197437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66FB-F571-AE4C-8B91-9D44D8CF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0945"/>
            <a:ext cx="9725891" cy="1524000"/>
          </a:xfrm>
        </p:spPr>
        <p:txBody>
          <a:bodyPr>
            <a:normAutofit fontScale="90000"/>
          </a:bodyPr>
          <a:lstStyle/>
          <a:p>
            <a:r>
              <a:rPr lang="en-GB" dirty="0"/>
              <a:t>I’ve parked my car at the Trafford Centre and can’t work out the number of the space I’ve parked in. Can you help me out?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0CBAB7-9BB2-9A4D-83CD-AF85D9E24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800" y="1814945"/>
            <a:ext cx="11715406" cy="4752110"/>
          </a:xfrm>
        </p:spPr>
      </p:pic>
    </p:spTree>
    <p:extLst>
      <p:ext uri="{BB962C8B-B14F-4D97-AF65-F5344CB8AC3E}">
        <p14:creationId xmlns:p14="http://schemas.microsoft.com/office/powerpoint/2010/main" val="360383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66FB-F571-AE4C-8B91-9D44D8CF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0945"/>
            <a:ext cx="9725891" cy="1524000"/>
          </a:xfrm>
        </p:spPr>
        <p:txBody>
          <a:bodyPr>
            <a:normAutofit fontScale="90000"/>
          </a:bodyPr>
          <a:lstStyle/>
          <a:p>
            <a:r>
              <a:rPr lang="en-GB" dirty="0"/>
              <a:t>I’ve parked my car at the Trafford Centre and can’t work out the number of the space I’ve parked in. Can you help me out?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0CBAB7-9BB2-9A4D-83CD-AF85D9E24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0800000">
            <a:off x="170800" y="1814945"/>
            <a:ext cx="11715406" cy="4752110"/>
          </a:xfrm>
        </p:spPr>
      </p:pic>
    </p:spTree>
    <p:extLst>
      <p:ext uri="{BB962C8B-B14F-4D97-AF65-F5344CB8AC3E}">
        <p14:creationId xmlns:p14="http://schemas.microsoft.com/office/powerpoint/2010/main" val="352066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516F31-A6BC-984E-9821-85334BC05FFD}"/>
              </a:ext>
            </a:extLst>
          </p:cNvPr>
          <p:cNvSpPr/>
          <p:nvPr/>
        </p:nvSpPr>
        <p:spPr>
          <a:xfrm>
            <a:off x="2918564" y="3192535"/>
            <a:ext cx="1615858" cy="3496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9 thousand + 1 thousand = 10 thousand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68E7F-D103-E444-9CE5-EA30899FE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this mean on a day-to-day basis?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38D32-7685-4F48-B2F7-30ED55C41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Key focus is to develop problem solving – termed REASONING</a:t>
            </a:r>
          </a:p>
          <a:p>
            <a:r>
              <a:rPr lang="en-GB" dirty="0"/>
              <a:t>Still need to have secure methods for calculating but learners need to know why they are doing what they are doing.</a:t>
            </a:r>
          </a:p>
          <a:p>
            <a:r>
              <a:rPr lang="en-GB" dirty="0"/>
              <a:t>E.g.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93181A-4D2E-E84E-9EF6-7138D4C01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959428"/>
              </p:ext>
            </p:extLst>
          </p:nvPr>
        </p:nvGraphicFramePr>
        <p:xfrm>
          <a:off x="3052118" y="3346622"/>
          <a:ext cx="4312512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752">
                  <a:extLst>
                    <a:ext uri="{9D8B030D-6E8A-4147-A177-3AD203B41FA5}">
                      <a16:colId xmlns:a16="http://schemas.microsoft.com/office/drawing/2014/main" val="2165285203"/>
                    </a:ext>
                  </a:extLst>
                </a:gridCol>
                <a:gridCol w="718752">
                  <a:extLst>
                    <a:ext uri="{9D8B030D-6E8A-4147-A177-3AD203B41FA5}">
                      <a16:colId xmlns:a16="http://schemas.microsoft.com/office/drawing/2014/main" val="4077967077"/>
                    </a:ext>
                  </a:extLst>
                </a:gridCol>
                <a:gridCol w="718752">
                  <a:extLst>
                    <a:ext uri="{9D8B030D-6E8A-4147-A177-3AD203B41FA5}">
                      <a16:colId xmlns:a16="http://schemas.microsoft.com/office/drawing/2014/main" val="960684956"/>
                    </a:ext>
                  </a:extLst>
                </a:gridCol>
                <a:gridCol w="718752">
                  <a:extLst>
                    <a:ext uri="{9D8B030D-6E8A-4147-A177-3AD203B41FA5}">
                      <a16:colId xmlns:a16="http://schemas.microsoft.com/office/drawing/2014/main" val="2132771714"/>
                    </a:ext>
                  </a:extLst>
                </a:gridCol>
                <a:gridCol w="718752">
                  <a:extLst>
                    <a:ext uri="{9D8B030D-6E8A-4147-A177-3AD203B41FA5}">
                      <a16:colId xmlns:a16="http://schemas.microsoft.com/office/drawing/2014/main" val="3557052042"/>
                    </a:ext>
                  </a:extLst>
                </a:gridCol>
                <a:gridCol w="718752">
                  <a:extLst>
                    <a:ext uri="{9D8B030D-6E8A-4147-A177-3AD203B41FA5}">
                      <a16:colId xmlns:a16="http://schemas.microsoft.com/office/drawing/2014/main" val="2018872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3928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600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115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770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756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03875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46CEB6C-98D1-6F46-96C3-72830E88A9AA}"/>
              </a:ext>
            </a:extLst>
          </p:cNvPr>
          <p:cNvSpPr txBox="1"/>
          <p:nvPr/>
        </p:nvSpPr>
        <p:spPr>
          <a:xfrm>
            <a:off x="7416801" y="4119418"/>
            <a:ext cx="960582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563"/>
            <a:r>
              <a:rPr lang="en-GB" dirty="0">
                <a:solidFill>
                  <a:schemeClr val="bg1"/>
                </a:solidFill>
              </a:rPr>
              <a:t>x 30</a:t>
            </a:r>
          </a:p>
          <a:p>
            <a:pPr marL="182563"/>
            <a:r>
              <a:rPr lang="en-GB" dirty="0">
                <a:solidFill>
                  <a:schemeClr val="bg1"/>
                </a:solidFill>
              </a:rPr>
              <a:t>x   2 </a:t>
            </a:r>
          </a:p>
        </p:txBody>
      </p:sp>
    </p:spTree>
    <p:extLst>
      <p:ext uri="{BB962C8B-B14F-4D97-AF65-F5344CB8AC3E}">
        <p14:creationId xmlns:p14="http://schemas.microsoft.com/office/powerpoint/2010/main" val="14345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28718-EE30-DF45-8585-F31682C2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examples of the types of questions we would ask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BB049A-24CF-C346-B8ED-7ECC4A0D8931}"/>
              </a:ext>
            </a:extLst>
          </p:cNvPr>
          <p:cNvSpPr/>
          <p:nvPr/>
        </p:nvSpPr>
        <p:spPr>
          <a:xfrm>
            <a:off x="1941693" y="3429000"/>
            <a:ext cx="7106856" cy="847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ysClr val="windowText" lastClr="000000"/>
                </a:solidFill>
              </a:rPr>
              <a:t>10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E13E5E-5AAF-4646-9670-C7E8118C3D19}"/>
              </a:ext>
            </a:extLst>
          </p:cNvPr>
          <p:cNvSpPr/>
          <p:nvPr/>
        </p:nvSpPr>
        <p:spPr>
          <a:xfrm>
            <a:off x="1941693" y="4276846"/>
            <a:ext cx="4116729" cy="847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ysClr val="windowText" lastClr="000000"/>
                </a:solidFill>
              </a:rPr>
              <a:t>6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DB933D-EAA9-4C4F-8DB8-0D62189B3D75}"/>
              </a:ext>
            </a:extLst>
          </p:cNvPr>
          <p:cNvSpPr/>
          <p:nvPr/>
        </p:nvSpPr>
        <p:spPr>
          <a:xfrm>
            <a:off x="6058422" y="4276846"/>
            <a:ext cx="2990127" cy="8478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081FF5-DD25-2C4E-9485-0A74244C59E8}"/>
              </a:ext>
            </a:extLst>
          </p:cNvPr>
          <p:cNvSpPr txBox="1"/>
          <p:nvPr/>
        </p:nvSpPr>
        <p:spPr>
          <a:xfrm>
            <a:off x="1941693" y="1930400"/>
            <a:ext cx="6989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10 – 6 = </a:t>
            </a:r>
          </a:p>
        </p:txBody>
      </p:sp>
    </p:spTree>
    <p:extLst>
      <p:ext uri="{BB962C8B-B14F-4D97-AF65-F5344CB8AC3E}">
        <p14:creationId xmlns:p14="http://schemas.microsoft.com/office/powerpoint/2010/main" val="383689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28718-EE30-DF45-8585-F31682C2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examples of the types of questions we would ask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BB049A-24CF-C346-B8ED-7ECC4A0D8931}"/>
              </a:ext>
            </a:extLst>
          </p:cNvPr>
          <p:cNvSpPr/>
          <p:nvPr/>
        </p:nvSpPr>
        <p:spPr>
          <a:xfrm>
            <a:off x="1979271" y="2581154"/>
            <a:ext cx="7106856" cy="847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ysClr val="windowText" lastClr="000000"/>
                </a:solidFill>
              </a:rPr>
              <a:t>10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E13E5E-5AAF-4646-9670-C7E8118C3D19}"/>
              </a:ext>
            </a:extLst>
          </p:cNvPr>
          <p:cNvSpPr/>
          <p:nvPr/>
        </p:nvSpPr>
        <p:spPr>
          <a:xfrm>
            <a:off x="1979271" y="3429000"/>
            <a:ext cx="4116729" cy="847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ysClr val="windowText" lastClr="000000"/>
                </a:solidFill>
              </a:rPr>
              <a:t>6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DB933D-EAA9-4C4F-8DB8-0D62189B3D75}"/>
              </a:ext>
            </a:extLst>
          </p:cNvPr>
          <p:cNvSpPr/>
          <p:nvPr/>
        </p:nvSpPr>
        <p:spPr>
          <a:xfrm>
            <a:off x="6096000" y="3429000"/>
            <a:ext cx="2990127" cy="8478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FF0000"/>
                </a:solidFill>
              </a:rPr>
              <a:t>4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5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F11F-FB0B-9E47-A37C-5B9534C1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examples of the types of questions we would ask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7F0D17-F7E9-9B47-9F99-39D19E979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638707"/>
              </p:ext>
            </p:extLst>
          </p:nvPr>
        </p:nvGraphicFramePr>
        <p:xfrm>
          <a:off x="3571061" y="2030199"/>
          <a:ext cx="5508820" cy="319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7205">
                  <a:extLst>
                    <a:ext uri="{9D8B030D-6E8A-4147-A177-3AD203B41FA5}">
                      <a16:colId xmlns:a16="http://schemas.microsoft.com/office/drawing/2014/main" val="960684956"/>
                    </a:ext>
                  </a:extLst>
                </a:gridCol>
                <a:gridCol w="1377205">
                  <a:extLst>
                    <a:ext uri="{9D8B030D-6E8A-4147-A177-3AD203B41FA5}">
                      <a16:colId xmlns:a16="http://schemas.microsoft.com/office/drawing/2014/main" val="2132771714"/>
                    </a:ext>
                  </a:extLst>
                </a:gridCol>
                <a:gridCol w="1377205">
                  <a:extLst>
                    <a:ext uri="{9D8B030D-6E8A-4147-A177-3AD203B41FA5}">
                      <a16:colId xmlns:a16="http://schemas.microsoft.com/office/drawing/2014/main" val="3557052042"/>
                    </a:ext>
                  </a:extLst>
                </a:gridCol>
                <a:gridCol w="1377205">
                  <a:extLst>
                    <a:ext uri="{9D8B030D-6E8A-4147-A177-3AD203B41FA5}">
                      <a16:colId xmlns:a16="http://schemas.microsoft.com/office/drawing/2014/main" val="2018872660"/>
                    </a:ext>
                  </a:extLst>
                </a:gridCol>
              </a:tblGrid>
              <a:tr h="79923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3928143"/>
                  </a:ext>
                </a:extLst>
              </a:tr>
              <a:tr h="79923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+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6005746"/>
                  </a:ext>
                </a:extLst>
              </a:tr>
              <a:tr h="799232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7569164"/>
                  </a:ext>
                </a:extLst>
              </a:tr>
              <a:tr h="799232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038756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3CCBC70-D6BA-5148-9F70-771C7D7EF193}"/>
              </a:ext>
            </a:extLst>
          </p:cNvPr>
          <p:cNvSpPr/>
          <p:nvPr/>
        </p:nvSpPr>
        <p:spPr>
          <a:xfrm>
            <a:off x="5364500" y="2951927"/>
            <a:ext cx="563395" cy="530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2E8B6-2D50-2F40-83C1-FEF3986820A8}"/>
              </a:ext>
            </a:extLst>
          </p:cNvPr>
          <p:cNvSpPr/>
          <p:nvPr/>
        </p:nvSpPr>
        <p:spPr>
          <a:xfrm>
            <a:off x="6730585" y="2145558"/>
            <a:ext cx="563395" cy="530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020476-2CA3-FE42-B07D-3ECA47A3AA8A}"/>
              </a:ext>
            </a:extLst>
          </p:cNvPr>
          <p:cNvSpPr/>
          <p:nvPr/>
        </p:nvSpPr>
        <p:spPr>
          <a:xfrm>
            <a:off x="3966164" y="3737079"/>
            <a:ext cx="563395" cy="530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765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4681</TotalTime>
  <Words>492</Words>
  <Application>Microsoft Macintosh PowerPoint</Application>
  <PresentationFormat>Widescreen</PresentationFormat>
  <Paragraphs>129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</vt:lpstr>
      <vt:lpstr>Aughton  St Michael’s   Maths Parent Workshop  Oct 2019</vt:lpstr>
      <vt:lpstr>Overall curriculum INTENT</vt:lpstr>
      <vt:lpstr>Maths curriculum INTENT</vt:lpstr>
      <vt:lpstr>I’ve parked my car at the Trafford Centre and can’t work out the number of the space I’ve parked in. Can you help me out?</vt:lpstr>
      <vt:lpstr>I’ve parked my car at the Trafford Centre and can’t work out the number of the space I’ve parked in. Can you help me out?</vt:lpstr>
      <vt:lpstr>What does this mean on a day-to-day basis?</vt:lpstr>
      <vt:lpstr>Some examples of the types of questions we would ask</vt:lpstr>
      <vt:lpstr>Some examples of the types of questions we would ask</vt:lpstr>
      <vt:lpstr>Some examples of the types of questions we would ask</vt:lpstr>
      <vt:lpstr>Some examples of the types of questions we would ask</vt:lpstr>
      <vt:lpstr>Some examples of the types of questions we would ask </vt:lpstr>
      <vt:lpstr>Some examples of the types of questions we would ask </vt:lpstr>
      <vt:lpstr>Some examples of the types of questions we would ask </vt:lpstr>
      <vt:lpstr>Some examples of the types of questions we would ask </vt:lpstr>
      <vt:lpstr>Today’s Workshops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Aughton  St Michael’s   Maths Parent Workshop  Oct 2019</dc:title>
  <dc:creator>Clare, Chris</dc:creator>
  <cp:lastModifiedBy>Clare, Chris</cp:lastModifiedBy>
  <cp:revision>10</cp:revision>
  <cp:lastPrinted>2019-10-14T13:44:27Z</cp:lastPrinted>
  <dcterms:created xsi:type="dcterms:W3CDTF">2019-10-12T13:43:43Z</dcterms:created>
  <dcterms:modified xsi:type="dcterms:W3CDTF">2019-10-15T19:44:45Z</dcterms:modified>
</cp:coreProperties>
</file>