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8" r:id="rId4"/>
    <p:sldId id="272" r:id="rId5"/>
    <p:sldId id="279" r:id="rId6"/>
    <p:sldId id="284" r:id="rId7"/>
    <p:sldId id="273" r:id="rId8"/>
    <p:sldId id="274" r:id="rId9"/>
    <p:sldId id="278" r:id="rId10"/>
    <p:sldId id="270" r:id="rId11"/>
    <p:sldId id="285" r:id="rId12"/>
    <p:sldId id="283" r:id="rId13"/>
    <p:sldId id="276" r:id="rId14"/>
    <p:sldId id="282" r:id="rId15"/>
    <p:sldId id="263" r:id="rId16"/>
    <p:sldId id="271" r:id="rId17"/>
    <p:sldId id="262" r:id="rId18"/>
    <p:sldId id="266" r:id="rId19"/>
    <p:sldId id="277" r:id="rId20"/>
    <p:sldId id="267" r:id="rId21"/>
    <p:sldId id="2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740A7-77A7-4465-B34A-335BBA6AD64E}" type="datetimeFigureOut">
              <a:rPr lang="en-US" smtClean="0"/>
              <a:pPr/>
              <a:t>9/8/2026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FD03D-3698-4E9A-B8CC-3F1ABF49148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bursar@aughton-stmichaels.lancs.sch.uk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ughtonstmichaels.co.uk/class/year-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14348" y="5072050"/>
            <a:ext cx="7772400" cy="1357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Welcome!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662554-C91B-5E2E-EA88-B3EA5A024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60" y="692696"/>
            <a:ext cx="4981575" cy="404812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56DD-3581-F7E4-032E-C9A1B094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DAF0-9939-0CF0-D3BA-751EC7FDC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/>
          </a:bodyPr>
          <a:lstStyle/>
          <a:p>
            <a:r>
              <a:rPr lang="en-GB" dirty="0"/>
              <a:t>Set every Monday</a:t>
            </a:r>
          </a:p>
          <a:p>
            <a:r>
              <a:rPr lang="en-GB" dirty="0"/>
              <a:t>Maths – Questions on the school website.</a:t>
            </a:r>
          </a:p>
          <a:p>
            <a:r>
              <a:rPr lang="en-GB" dirty="0"/>
              <a:t>Write, Calculate and Answer</a:t>
            </a:r>
          </a:p>
          <a:p>
            <a:r>
              <a:rPr lang="en-GB" dirty="0"/>
              <a:t>Some print and stick in the book)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10262C-42BF-4393-9124-EF3D69B303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749428"/>
            <a:ext cx="3970784" cy="234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5F0223-DBFA-424C-A06A-E17E505F6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983402"/>
            <a:ext cx="1457528" cy="14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221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56DD-3581-F7E4-032E-C9A1B094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DAF0-9939-0CF0-D3BA-751EC7FDC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Guided Reading – read to reflect the task on the reading card</a:t>
            </a:r>
          </a:p>
          <a:p>
            <a:r>
              <a:rPr lang="en-GB" dirty="0"/>
              <a:t>Spelling Frame (5-10)words</a:t>
            </a:r>
          </a:p>
          <a:p>
            <a:r>
              <a:rPr lang="en-GB" dirty="0"/>
              <a:t>Grammar Task</a:t>
            </a:r>
          </a:p>
          <a:p>
            <a:r>
              <a:rPr lang="en-GB" dirty="0" err="1"/>
              <a:t>TTrockstars</a:t>
            </a:r>
            <a:r>
              <a:rPr lang="en-GB" dirty="0"/>
              <a:t> – available for revision</a:t>
            </a:r>
          </a:p>
          <a:p>
            <a:endParaRPr lang="en-GB" dirty="0"/>
          </a:p>
          <a:p>
            <a:r>
              <a:rPr lang="en-GB" dirty="0"/>
              <a:t>Logins will be stuck in </a:t>
            </a:r>
          </a:p>
          <a:p>
            <a:pPr marL="0" indent="0">
              <a:buNone/>
            </a:pPr>
            <a:r>
              <a:rPr lang="en-GB" dirty="0"/>
              <a:t>the their homework book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8602B6-F1BF-C599-868D-54D64BDE4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1" t="10876" r="3537" b="16384"/>
          <a:stretch/>
        </p:blipFill>
        <p:spPr>
          <a:xfrm>
            <a:off x="5292080" y="1157574"/>
            <a:ext cx="3532035" cy="15793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9E4CA6-2E2C-4A2F-8B55-1AA893239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817" y="5484354"/>
            <a:ext cx="3834183" cy="1373646"/>
          </a:xfrm>
          <a:prstGeom prst="rect">
            <a:avLst/>
          </a:prstGeom>
        </p:spPr>
      </p:pic>
      <p:pic>
        <p:nvPicPr>
          <p:cNvPr id="1026" name="Picture 2" descr="KS2 English: Grammar, Punctuation and Spelling Workbook - Ages 7-11 (CGP KS2 English) : CGP Books, CGP Books: Amazon.co.uk: Books">
            <a:extLst>
              <a:ext uri="{FF2B5EF4-FFF2-40B4-BE49-F238E27FC236}">
                <a16:creationId xmlns:a16="http://schemas.microsoft.com/office/drawing/2014/main" id="{9ADBF0B4-AAA7-4ECD-97BE-14A38049F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46" y="2693640"/>
            <a:ext cx="2006724" cy="28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A38254-0FC8-4DF0-90A5-271BBE19F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171251"/>
            <a:ext cx="1143001" cy="1143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C522C4-AE0D-433C-B3A3-086209DA32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1267" y="495494"/>
            <a:ext cx="1362265" cy="13241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E991EB-8D0D-46C9-9063-E1D3771714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2080" y="3697998"/>
            <a:ext cx="1419423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901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A802F-F693-2D60-4754-750B8B3B4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Curriculum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D8976-6C31-EDF0-09E1-BCBD2AD53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Harvest – Friday 2</a:t>
            </a:r>
            <a:r>
              <a:rPr lang="en-GB" baseline="30000" dirty="0"/>
              <a:t>nd</a:t>
            </a:r>
            <a:r>
              <a:rPr lang="en-GB" dirty="0"/>
              <a:t> October</a:t>
            </a:r>
          </a:p>
          <a:p>
            <a:r>
              <a:rPr lang="en-GB" dirty="0"/>
              <a:t>Christmas Production – Y5 &amp; Y6</a:t>
            </a:r>
          </a:p>
          <a:p>
            <a:r>
              <a:rPr lang="en-GB" dirty="0"/>
              <a:t>Safer Cycling – Sports Partnership – 9</a:t>
            </a:r>
            <a:r>
              <a:rPr lang="en-GB" baseline="30000" dirty="0"/>
              <a:t>th</a:t>
            </a:r>
            <a:r>
              <a:rPr lang="en-GB" dirty="0"/>
              <a:t> – 13</a:t>
            </a:r>
            <a:r>
              <a:rPr lang="en-GB" baseline="30000" dirty="0"/>
              <a:t>th</a:t>
            </a:r>
            <a:r>
              <a:rPr lang="en-GB" dirty="0"/>
              <a:t> March</a:t>
            </a:r>
          </a:p>
        </p:txBody>
      </p:sp>
    </p:spTree>
    <p:extLst>
      <p:ext uri="{BB962C8B-B14F-4D97-AF65-F5344CB8AC3E}">
        <p14:creationId xmlns:p14="http://schemas.microsoft.com/office/powerpoint/2010/main" val="175811034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A5824-E08D-714F-B794-9865E229F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31782-F0AD-61B7-1544-0ACFF57AD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Monday and Wednesday</a:t>
            </a:r>
          </a:p>
          <a:p>
            <a:r>
              <a:rPr lang="en-GB" dirty="0"/>
              <a:t>PE kit (cold weather jumper and  black tracksuit pants) – sent home Friday</a:t>
            </a:r>
          </a:p>
          <a:p>
            <a:r>
              <a:rPr lang="en-GB" dirty="0"/>
              <a:t>Earrings – </a:t>
            </a:r>
            <a:r>
              <a:rPr lang="en-GB" u="sng" dirty="0"/>
              <a:t>remove for the lesson </a:t>
            </a:r>
          </a:p>
          <a:p>
            <a:r>
              <a:rPr lang="en-GB" dirty="0"/>
              <a:t>Daily Mile – fitness, stamina, comfort break</a:t>
            </a:r>
          </a:p>
          <a:p>
            <a:r>
              <a:rPr lang="en-GB" dirty="0"/>
              <a:t>Swimming – 2 sessions (Friday 9</a:t>
            </a:r>
            <a:r>
              <a:rPr lang="en-GB" baseline="30000" dirty="0"/>
              <a:t>th</a:t>
            </a:r>
            <a:r>
              <a:rPr lang="en-GB" dirty="0"/>
              <a:t> &amp; 16</a:t>
            </a:r>
            <a:r>
              <a:rPr lang="en-GB" baseline="30000" dirty="0"/>
              <a:t>th</a:t>
            </a:r>
            <a:r>
              <a:rPr lang="en-GB" dirty="0"/>
              <a:t> March)</a:t>
            </a:r>
          </a:p>
          <a:p>
            <a:r>
              <a:rPr lang="en-GB" dirty="0"/>
              <a:t>Boxercise – Wednesday 8</a:t>
            </a:r>
            <a:r>
              <a:rPr lang="en-GB" baseline="30000" dirty="0"/>
              <a:t>th</a:t>
            </a:r>
            <a:r>
              <a:rPr lang="en-GB" dirty="0"/>
              <a:t> -17</a:t>
            </a:r>
            <a:r>
              <a:rPr lang="en-GB" baseline="30000" dirty="0"/>
              <a:t>th</a:t>
            </a:r>
            <a:r>
              <a:rPr lang="en-GB" dirty="0"/>
              <a:t> June</a:t>
            </a:r>
          </a:p>
          <a:p>
            <a:endParaRPr lang="en-GB" dirty="0"/>
          </a:p>
          <a:p>
            <a:r>
              <a:rPr lang="en-GB" dirty="0"/>
              <a:t>Extra Curricular Club – register via ‘Spider’</a:t>
            </a:r>
          </a:p>
          <a:p>
            <a:r>
              <a:rPr lang="en-GB" dirty="0"/>
              <a:t>Events – Competition or Inclusion</a:t>
            </a:r>
          </a:p>
          <a:p>
            <a:r>
              <a:rPr lang="en-GB" dirty="0"/>
              <a:t>Inter-House Competition</a:t>
            </a:r>
          </a:p>
          <a:p>
            <a:r>
              <a:rPr lang="en-GB" dirty="0"/>
              <a:t>Sports Day</a:t>
            </a:r>
          </a:p>
        </p:txBody>
      </p:sp>
    </p:spTree>
    <p:extLst>
      <p:ext uri="{BB962C8B-B14F-4D97-AF65-F5344CB8AC3E}">
        <p14:creationId xmlns:p14="http://schemas.microsoft.com/office/powerpoint/2010/main" val="77065849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F9DE8-E12B-D82B-51D8-E4205C480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Music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16B9D-1CEB-B633-4A81-B455A795F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Recorders to be returned to school as part of the curriculum</a:t>
            </a:r>
          </a:p>
          <a:p>
            <a:endParaRPr lang="en-GB" dirty="0"/>
          </a:p>
          <a:p>
            <a:r>
              <a:rPr lang="en-GB" dirty="0"/>
              <a:t>Mrs Jones – Music</a:t>
            </a:r>
          </a:p>
          <a:p>
            <a:r>
              <a:rPr lang="en-GB" dirty="0"/>
              <a:t>Ukuleles - begin before Christmas and continue in Spring</a:t>
            </a:r>
          </a:p>
        </p:txBody>
      </p:sp>
    </p:spTree>
    <p:extLst>
      <p:ext uri="{BB962C8B-B14F-4D97-AF65-F5344CB8AC3E}">
        <p14:creationId xmlns:p14="http://schemas.microsoft.com/office/powerpoint/2010/main" val="16727181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4482B-407A-4781-CBBD-D64E73F83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Equipment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D6EFB-007F-BE7A-E551-6C9977C0B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PE Kit in school every day – home on Friday</a:t>
            </a:r>
          </a:p>
          <a:p>
            <a:r>
              <a:rPr lang="en-GB" dirty="0"/>
              <a:t>Book bag – include Guided Reading Book</a:t>
            </a:r>
          </a:p>
          <a:p>
            <a:r>
              <a:rPr lang="en-GB" dirty="0"/>
              <a:t>School Water Bottles – Water only </a:t>
            </a:r>
          </a:p>
          <a:p>
            <a:r>
              <a:rPr lang="en-GB" dirty="0"/>
              <a:t>Deodorant – NO aerosol cans – roll on</a:t>
            </a:r>
          </a:p>
          <a:p>
            <a:endParaRPr lang="en-GB" dirty="0"/>
          </a:p>
          <a:p>
            <a:r>
              <a:rPr lang="en-GB" dirty="0"/>
              <a:t>No Fidgets – these will be provided by school according to SEND or Care Plans or Personal Provision.</a:t>
            </a:r>
          </a:p>
          <a:p>
            <a:r>
              <a:rPr lang="en-GB" dirty="0"/>
              <a:t>No additional equipment to be brought , </a:t>
            </a:r>
            <a:r>
              <a:rPr lang="en-GB"/>
              <a:t>unless requested.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083345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5DA58-A65D-BA5B-0E5C-E38AA66D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Educational Visits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EDD80-F879-87CA-C364-4359CFB21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Shakespeare North Playhouse – 23</a:t>
            </a:r>
            <a:r>
              <a:rPr lang="en-GB" baseline="30000" dirty="0"/>
              <a:t>rd</a:t>
            </a:r>
            <a:r>
              <a:rPr lang="en-GB" dirty="0"/>
              <a:t> September</a:t>
            </a:r>
          </a:p>
          <a:p>
            <a:r>
              <a:rPr lang="en-GB" dirty="0"/>
              <a:t>Cost approx. £20</a:t>
            </a:r>
          </a:p>
          <a:p>
            <a:pPr marL="457200" lvl="1" indent="0">
              <a:buNone/>
            </a:pPr>
            <a:endParaRPr lang="en-GB" dirty="0"/>
          </a:p>
          <a:p>
            <a:pPr lvl="1"/>
            <a:r>
              <a:rPr lang="en-GB" dirty="0"/>
              <a:t>Tower Wood Outdoor Education Centre</a:t>
            </a:r>
          </a:p>
          <a:p>
            <a:r>
              <a:rPr lang="en-GB" dirty="0"/>
              <a:t>February 9</a:t>
            </a:r>
            <a:r>
              <a:rPr lang="en-GB" baseline="30000" dirty="0"/>
              <a:t>th</a:t>
            </a:r>
            <a:r>
              <a:rPr lang="en-GB" dirty="0"/>
              <a:t>-11</a:t>
            </a:r>
            <a:r>
              <a:rPr lang="en-GB" baseline="30000" dirty="0"/>
              <a:t>th</a:t>
            </a:r>
            <a:r>
              <a:rPr lang="en-GB" dirty="0"/>
              <a:t> February</a:t>
            </a:r>
          </a:p>
          <a:p>
            <a:r>
              <a:rPr lang="en-GB" dirty="0" err="1"/>
              <a:t>Depost</a:t>
            </a:r>
            <a:r>
              <a:rPr lang="en-GB" dirty="0"/>
              <a:t> of £75</a:t>
            </a:r>
          </a:p>
          <a:p>
            <a:endParaRPr lang="en-GB" dirty="0"/>
          </a:p>
          <a:p>
            <a:r>
              <a:rPr lang="en-GB" dirty="0"/>
              <a:t>Mosque and Curling TBC</a:t>
            </a:r>
          </a:p>
          <a:p>
            <a:endParaRPr lang="en-GB" dirty="0"/>
          </a:p>
        </p:txBody>
      </p:sp>
      <p:pic>
        <p:nvPicPr>
          <p:cNvPr id="1028" name="Picture 4" descr="Tower Wood">
            <a:extLst>
              <a:ext uri="{FF2B5EF4-FFF2-40B4-BE49-F238E27FC236}">
                <a16:creationId xmlns:a16="http://schemas.microsoft.com/office/drawing/2014/main" id="{5948486B-B0EB-F7E8-42DD-3888D0C38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252079"/>
            <a:ext cx="2736304" cy="156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isit Us | Shakespeare North Playhouse">
            <a:extLst>
              <a:ext uri="{FF2B5EF4-FFF2-40B4-BE49-F238E27FC236}">
                <a16:creationId xmlns:a16="http://schemas.microsoft.com/office/drawing/2014/main" id="{97D9AE81-B05F-4F28-B598-31A66F2D9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17638"/>
            <a:ext cx="2184834" cy="145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he Flower Bowl Entertainment Centre - Preston, Lancashire">
            <a:extLst>
              <a:ext uri="{FF2B5EF4-FFF2-40B4-BE49-F238E27FC236}">
                <a16:creationId xmlns:a16="http://schemas.microsoft.com/office/drawing/2014/main" id="{52E717F7-57E8-457D-910E-F0CCBD513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005" y="5221912"/>
            <a:ext cx="2650629" cy="148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882223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E572B-3A55-80F9-13C7-E477A022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Behaviour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BD021-5855-52D9-6855-66823B20E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Rewards – House Points, Stickers, Capture the Rainbow</a:t>
            </a:r>
          </a:p>
          <a:p>
            <a:r>
              <a:rPr lang="en-GB" dirty="0"/>
              <a:t>Sanctions</a:t>
            </a:r>
          </a:p>
          <a:p>
            <a:pPr lvl="1"/>
            <a:r>
              <a:rPr lang="en-GB" dirty="0"/>
              <a:t>1	Warning</a:t>
            </a:r>
          </a:p>
          <a:p>
            <a:pPr lvl="1"/>
            <a:r>
              <a:rPr lang="en-GB" dirty="0"/>
              <a:t>2	</a:t>
            </a:r>
          </a:p>
          <a:p>
            <a:pPr lvl="2"/>
            <a:r>
              <a:rPr lang="en-GB" dirty="0"/>
              <a:t>Loss of 5 minutes of morning breaktime (am)</a:t>
            </a:r>
          </a:p>
          <a:p>
            <a:pPr lvl="2"/>
            <a:r>
              <a:rPr lang="en-GB" dirty="0"/>
              <a:t>Complete a reflection sheet (pm)</a:t>
            </a:r>
          </a:p>
          <a:p>
            <a:pPr lvl="1"/>
            <a:r>
              <a:rPr lang="en-GB" dirty="0"/>
              <a:t>3	Speak to SLT</a:t>
            </a:r>
          </a:p>
          <a:p>
            <a:pPr lvl="1"/>
            <a:r>
              <a:rPr lang="en-GB" dirty="0"/>
              <a:t>4	Speak to Headteacher</a:t>
            </a:r>
          </a:p>
        </p:txBody>
      </p:sp>
    </p:spTree>
    <p:extLst>
      <p:ext uri="{BB962C8B-B14F-4D97-AF65-F5344CB8AC3E}">
        <p14:creationId xmlns:p14="http://schemas.microsoft.com/office/powerpoint/2010/main" val="420383358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DCFB3-65F9-A23B-95FD-B0B03752E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 &amp; End of the School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F301F-566A-2692-5DF3-F8CAE67B4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Start</a:t>
            </a:r>
          </a:p>
          <a:p>
            <a:pPr lvl="1"/>
            <a:r>
              <a:rPr lang="en-GB" dirty="0"/>
              <a:t>All children walk round to the back and enter school</a:t>
            </a:r>
          </a:p>
          <a:p>
            <a:endParaRPr lang="en-GB" dirty="0"/>
          </a:p>
          <a:p>
            <a:r>
              <a:rPr lang="en-GB" dirty="0"/>
              <a:t>End </a:t>
            </a:r>
          </a:p>
          <a:p>
            <a:pPr lvl="1"/>
            <a:r>
              <a:rPr lang="en-GB" dirty="0"/>
              <a:t>From TOMORROW (Wednesday 9</a:t>
            </a:r>
            <a:r>
              <a:rPr lang="en-GB" baseline="30000" dirty="0"/>
              <a:t>th</a:t>
            </a:r>
            <a:r>
              <a:rPr lang="en-GB" dirty="0"/>
              <a:t> September)</a:t>
            </a:r>
          </a:p>
          <a:p>
            <a:pPr marL="457200" lvl="1" indent="0">
              <a:buNone/>
            </a:pPr>
            <a:r>
              <a:rPr lang="en-GB" dirty="0"/>
              <a:t>Year 5 to exit from Hall at the back of school</a:t>
            </a:r>
          </a:p>
        </p:txBody>
      </p:sp>
    </p:spTree>
    <p:extLst>
      <p:ext uri="{BB962C8B-B14F-4D97-AF65-F5344CB8AC3E}">
        <p14:creationId xmlns:p14="http://schemas.microsoft.com/office/powerpoint/2010/main" val="3084902699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667FF-F7AB-9956-1B07-8C9B3DD58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11464-D3F9-4E96-FDA7-B9185C6B5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4 key behaviour expectations</a:t>
            </a:r>
          </a:p>
          <a:p>
            <a:pPr lvl="1"/>
            <a:r>
              <a:rPr lang="en-GB" dirty="0"/>
              <a:t>Listen to instructions</a:t>
            </a:r>
          </a:p>
          <a:p>
            <a:pPr lvl="1"/>
            <a:r>
              <a:rPr lang="en-GB" dirty="0"/>
              <a:t>Show respect to one another</a:t>
            </a:r>
          </a:p>
          <a:p>
            <a:pPr lvl="1"/>
            <a:r>
              <a:rPr lang="en-GB" dirty="0"/>
              <a:t>Show respect of property</a:t>
            </a:r>
          </a:p>
          <a:p>
            <a:pPr lvl="1"/>
            <a:r>
              <a:rPr lang="en-GB" dirty="0"/>
              <a:t>Be ready to learn.</a:t>
            </a:r>
          </a:p>
          <a:p>
            <a:r>
              <a:rPr lang="en-GB" dirty="0"/>
              <a:t>Manage themselves</a:t>
            </a:r>
          </a:p>
          <a:p>
            <a:r>
              <a:rPr lang="en-GB" dirty="0"/>
              <a:t>Manage time – toileting </a:t>
            </a:r>
          </a:p>
          <a:p>
            <a:r>
              <a:rPr lang="en-GB" dirty="0"/>
              <a:t>Maximise learning time</a:t>
            </a:r>
          </a:p>
          <a:p>
            <a:r>
              <a:rPr lang="en-GB" dirty="0"/>
              <a:t>Develop as a person: spiritually, socially and academically</a:t>
            </a:r>
          </a:p>
          <a:p>
            <a:endParaRPr lang="en-GB" dirty="0"/>
          </a:p>
          <a:p>
            <a:r>
              <a:rPr lang="en-GB" dirty="0"/>
              <a:t>Give it a go, try your best and be the best person they can be.</a:t>
            </a:r>
          </a:p>
        </p:txBody>
      </p:sp>
    </p:spTree>
    <p:extLst>
      <p:ext uri="{BB962C8B-B14F-4D97-AF65-F5344CB8AC3E}">
        <p14:creationId xmlns:p14="http://schemas.microsoft.com/office/powerpoint/2010/main" val="374810850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B314C-248E-DC7F-9FA4-ECE92A11F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Year 5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1A533-1210-DA85-EAD7-BCD8990BF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Mr Quirk</a:t>
            </a:r>
          </a:p>
          <a:p>
            <a:r>
              <a:rPr lang="en-GB" dirty="0"/>
              <a:t>Mrs Whitby</a:t>
            </a:r>
          </a:p>
          <a:p>
            <a:r>
              <a:rPr lang="en-GB" dirty="0"/>
              <a:t>Mrs Ira</a:t>
            </a:r>
          </a:p>
          <a:p>
            <a:r>
              <a:rPr lang="en-GB" dirty="0"/>
              <a:t>Mr. Clare(PPA cover Wednesday morning)</a:t>
            </a:r>
          </a:p>
          <a:p>
            <a:endParaRPr lang="en-GB" dirty="0"/>
          </a:p>
          <a:p>
            <a:r>
              <a:rPr lang="en-GB" dirty="0"/>
              <a:t>Firm		</a:t>
            </a:r>
          </a:p>
          <a:p>
            <a:r>
              <a:rPr lang="en-GB" dirty="0"/>
              <a:t>Fair</a:t>
            </a:r>
          </a:p>
          <a:p>
            <a:r>
              <a:rPr lang="en-GB" dirty="0"/>
              <a:t>Fun</a:t>
            </a:r>
          </a:p>
        </p:txBody>
      </p:sp>
    </p:spTree>
    <p:extLst>
      <p:ext uri="{BB962C8B-B14F-4D97-AF65-F5344CB8AC3E}">
        <p14:creationId xmlns:p14="http://schemas.microsoft.com/office/powerpoint/2010/main" val="719951043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10CB4-8749-3D7C-F768-DFB5C1F1D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Correspondence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D9B80-298B-EED9-571F-EF26C78E5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>
                <a:hlinkClick r:id="rId2"/>
              </a:rPr>
              <a:t>bursar@aughton-st-michaels.lancs.sch.uk</a:t>
            </a:r>
            <a:endParaRPr lang="pt-BR" dirty="0"/>
          </a:p>
          <a:p>
            <a:r>
              <a:rPr lang="pt-BR" dirty="0"/>
              <a:t>Messages for:</a:t>
            </a:r>
          </a:p>
          <a:p>
            <a:pPr lvl="1"/>
            <a:r>
              <a:rPr lang="pt-BR" dirty="0"/>
              <a:t>Absence</a:t>
            </a:r>
          </a:p>
          <a:p>
            <a:pPr lvl="1"/>
            <a:r>
              <a:rPr lang="pt-BR" dirty="0"/>
              <a:t>Medical/Dental</a:t>
            </a:r>
          </a:p>
          <a:p>
            <a:pPr lvl="1"/>
            <a:r>
              <a:rPr lang="pt-BR" dirty="0"/>
              <a:t>Concerns</a:t>
            </a:r>
          </a:p>
          <a:p>
            <a:r>
              <a:rPr lang="pt-BR" dirty="0"/>
              <a:t>Always welcome to catch me at the end of the school day to speak to me.</a:t>
            </a:r>
          </a:p>
          <a:p>
            <a:r>
              <a:rPr lang="pt-BR" dirty="0"/>
              <a:t>Personal Details (School Survey)</a:t>
            </a:r>
          </a:p>
          <a:p>
            <a:pPr lvl="1"/>
            <a:r>
              <a:rPr lang="en-GB" dirty="0"/>
              <a:t>Medical details (update medicines)</a:t>
            </a:r>
          </a:p>
          <a:p>
            <a:pPr lvl="1"/>
            <a:r>
              <a:rPr lang="en-GB" dirty="0"/>
              <a:t>Contact details</a:t>
            </a:r>
          </a:p>
          <a:p>
            <a:pPr lvl="1"/>
            <a:r>
              <a:rPr lang="en-GB" dirty="0"/>
              <a:t>Drop off and Collect</a:t>
            </a:r>
          </a:p>
          <a:p>
            <a:pPr lvl="1"/>
            <a:r>
              <a:rPr lang="en-GB" dirty="0"/>
              <a:t>Lunch</a:t>
            </a:r>
          </a:p>
          <a:p>
            <a:pPr lvl="1"/>
            <a:r>
              <a:rPr lang="en-GB" dirty="0"/>
              <a:t>Permissions  - photographs/twitter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923660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01D00-8266-1A31-6497-5A1A4B6D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A664-C732-B763-4FFA-D3C7BAA17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 information found on the school website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http://www.aughtonstmichaels.co.uk/class/year-5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79524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71780-6445-FE96-BF24-D32B7E21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0" dirty="0">
                <a:solidFill>
                  <a:srgbClr val="E03E2D"/>
                </a:solidFill>
                <a:effectLst/>
                <a:latin typeface="inherit"/>
              </a:rPr>
              <a:t>Encourage-Guide-Support-Celebrate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7AD4D-DCD4-352A-B58D-73545E958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All these approaches will be applied into  teaching and learning </a:t>
            </a:r>
          </a:p>
          <a:p>
            <a:r>
              <a:rPr lang="en-GB" dirty="0"/>
              <a:t>Provision – targeted support to meet and exceed Age Related Expectation</a:t>
            </a:r>
          </a:p>
          <a:p>
            <a:pPr lvl="1"/>
            <a:r>
              <a:rPr lang="en-GB" dirty="0"/>
              <a:t>Support Groups</a:t>
            </a:r>
          </a:p>
          <a:p>
            <a:pPr lvl="1"/>
            <a:r>
              <a:rPr lang="en-GB" dirty="0"/>
              <a:t>1:1</a:t>
            </a:r>
          </a:p>
          <a:p>
            <a:pPr lvl="1"/>
            <a:r>
              <a:rPr lang="en-GB" dirty="0"/>
              <a:t>Long Term or Short Term Targets</a:t>
            </a:r>
          </a:p>
          <a:p>
            <a:pPr lvl="1"/>
            <a:r>
              <a:rPr lang="en-GB" dirty="0"/>
              <a:t>Actioned response based on assessment</a:t>
            </a:r>
          </a:p>
          <a:p>
            <a:pPr lvl="1"/>
            <a:r>
              <a:rPr lang="en-GB" dirty="0"/>
              <a:t>Examples include: Reading Plus, </a:t>
            </a:r>
            <a:r>
              <a:rPr lang="en-GB" dirty="0" err="1"/>
              <a:t>Nessy</a:t>
            </a:r>
            <a:r>
              <a:rPr lang="en-GB" dirty="0"/>
              <a:t>, Precision Teaching, pre and post learning tasks.</a:t>
            </a:r>
          </a:p>
        </p:txBody>
      </p:sp>
    </p:spTree>
    <p:extLst>
      <p:ext uri="{BB962C8B-B14F-4D97-AF65-F5344CB8AC3E}">
        <p14:creationId xmlns:p14="http://schemas.microsoft.com/office/powerpoint/2010/main" val="65425118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B0B07-8E80-457B-AD37-B0D82399D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Timetable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C68367-135C-4BE5-9162-AF8AF1D66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3222"/>
            <a:ext cx="9144000" cy="553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7243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02C79-8884-5B43-4160-6BDF2CBFA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Curriculum 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09DA08-178D-4B77-8140-0F117BD39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0" y="1293575"/>
            <a:ext cx="9144000" cy="556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2561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300D6-F029-42F7-A5E3-F9603DA7F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89F471-0286-4439-8DCA-08F151C3A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8014"/>
            <a:ext cx="9144000" cy="572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7744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60DBC-4955-C6E4-8639-878671517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English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D6763A-5252-6C35-93A5-A1B0EE795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84" y="1556792"/>
            <a:ext cx="8229600" cy="51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9649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E9CAC-71FA-B286-9BD9-53C05C7EF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02660-81A4-FD20-1D0D-4D4C9FC21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1262"/>
            <a:ext cx="827722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9903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7E146-4285-8CB5-0814-093B22C2E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Guided Reading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8322AB3-FEF0-AE5B-F45F-4739FEC28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957780"/>
              </p:ext>
            </p:extLst>
          </p:nvPr>
        </p:nvGraphicFramePr>
        <p:xfrm>
          <a:off x="161764" y="1556792"/>
          <a:ext cx="8820472" cy="466181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69658">
                  <a:extLst>
                    <a:ext uri="{9D8B030D-6E8A-4147-A177-3AD203B41FA5}">
                      <a16:colId xmlns:a16="http://schemas.microsoft.com/office/drawing/2014/main" val="3798182249"/>
                    </a:ext>
                  </a:extLst>
                </a:gridCol>
                <a:gridCol w="1469658">
                  <a:extLst>
                    <a:ext uri="{9D8B030D-6E8A-4147-A177-3AD203B41FA5}">
                      <a16:colId xmlns:a16="http://schemas.microsoft.com/office/drawing/2014/main" val="3056125597"/>
                    </a:ext>
                  </a:extLst>
                </a:gridCol>
                <a:gridCol w="1470289">
                  <a:extLst>
                    <a:ext uri="{9D8B030D-6E8A-4147-A177-3AD203B41FA5}">
                      <a16:colId xmlns:a16="http://schemas.microsoft.com/office/drawing/2014/main" val="3567253081"/>
                    </a:ext>
                  </a:extLst>
                </a:gridCol>
                <a:gridCol w="1470289">
                  <a:extLst>
                    <a:ext uri="{9D8B030D-6E8A-4147-A177-3AD203B41FA5}">
                      <a16:colId xmlns:a16="http://schemas.microsoft.com/office/drawing/2014/main" val="1212638561"/>
                    </a:ext>
                  </a:extLst>
                </a:gridCol>
                <a:gridCol w="1470289">
                  <a:extLst>
                    <a:ext uri="{9D8B030D-6E8A-4147-A177-3AD203B41FA5}">
                      <a16:colId xmlns:a16="http://schemas.microsoft.com/office/drawing/2014/main" val="2326501927"/>
                    </a:ext>
                  </a:extLst>
                </a:gridCol>
                <a:gridCol w="1470289">
                  <a:extLst>
                    <a:ext uri="{9D8B030D-6E8A-4147-A177-3AD203B41FA5}">
                      <a16:colId xmlns:a16="http://schemas.microsoft.com/office/drawing/2014/main" val="595160745"/>
                    </a:ext>
                  </a:extLst>
                </a:gridCol>
              </a:tblGrid>
              <a:tr h="298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Yellow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Orange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Green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Blue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Red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3989651"/>
                  </a:ext>
                </a:extLst>
              </a:tr>
              <a:tr h="83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Monday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Pre Read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Extract - Comprehension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 Support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effectLst/>
                        </a:rPr>
                        <a:t>Extract Preparation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Follow Up Activity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Guided Session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Teacher Led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754405"/>
                  </a:ext>
                </a:extLst>
              </a:tr>
              <a:tr h="83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Tuesday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Guided Session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Teacher Led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Pre Read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Extract - Comprehension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 Support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Extract Preparation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Follow Up Activity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1190767"/>
                  </a:ext>
                </a:extLst>
              </a:tr>
              <a:tr h="83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Wednesday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Follow Up Activity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Guided Session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Teacher Led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Pre Read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Extract - Comprehension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 Support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Extract Preparation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9046605"/>
                  </a:ext>
                </a:extLst>
              </a:tr>
              <a:tr h="83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Thursday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Extract Preparation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6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Follow Up Activity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Guided Session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Teacher Led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Pre Read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Extract - Comprehension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 Support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1856916"/>
                  </a:ext>
                </a:extLst>
              </a:tr>
              <a:tr h="83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Friday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Extract - Comprehension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 Support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effectLst/>
                        </a:rPr>
                        <a:t>Extract Preparation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</a:rPr>
                        <a:t>Follow Up Activity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Guided Session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Teacher Led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</a:rPr>
                        <a:t>Pre Read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7141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38055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667</Words>
  <Application>Microsoft Office PowerPoint</Application>
  <PresentationFormat>On-screen Show (4:3)</PresentationFormat>
  <Paragraphs>167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inherit</vt:lpstr>
      <vt:lpstr>Office Theme</vt:lpstr>
      <vt:lpstr>PowerPoint Presentation</vt:lpstr>
      <vt:lpstr>Year 5 Team</vt:lpstr>
      <vt:lpstr>Encourage-Guide-Support-Celebrate</vt:lpstr>
      <vt:lpstr>Timetable</vt:lpstr>
      <vt:lpstr>Curriculum Overview</vt:lpstr>
      <vt:lpstr>PowerPoint Presentation</vt:lpstr>
      <vt:lpstr>English</vt:lpstr>
      <vt:lpstr>Maths</vt:lpstr>
      <vt:lpstr>Guided Reading</vt:lpstr>
      <vt:lpstr>Homework</vt:lpstr>
      <vt:lpstr>Homework</vt:lpstr>
      <vt:lpstr>Other Curriculum Areas</vt:lpstr>
      <vt:lpstr>PE</vt:lpstr>
      <vt:lpstr>Music</vt:lpstr>
      <vt:lpstr>Personal Equipment</vt:lpstr>
      <vt:lpstr>Educational Visits</vt:lpstr>
      <vt:lpstr>Behaviour</vt:lpstr>
      <vt:lpstr>Start &amp; End of the School Day</vt:lpstr>
      <vt:lpstr>Personal Goals</vt:lpstr>
      <vt:lpstr>Correspondence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Trinity C of E / Methodist  Primary School</dc:title>
  <dc:creator>teacher</dc:creator>
  <cp:lastModifiedBy>Ean Quirk</cp:lastModifiedBy>
  <cp:revision>67</cp:revision>
  <dcterms:created xsi:type="dcterms:W3CDTF">2010-09-01T21:09:50Z</dcterms:created>
  <dcterms:modified xsi:type="dcterms:W3CDTF">2026-09-08T15:48:25Z</dcterms:modified>
</cp:coreProperties>
</file>