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54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54B892-628E-412E-877D-27250242156E}" type="datetimeFigureOut">
              <a:rPr lang="en-GB" smtClean="0"/>
              <a:pPr/>
              <a:t>27/05/2020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A97D0C-F3D1-4495-BD8C-47E438296AB3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Pirate Pete came</a:t>
            </a:r>
            <a:r>
              <a:rPr lang="en-GB" baseline="0" dirty="0" smtClean="0"/>
              <a:t> to visit me today and told me that he can’t find his treasure! He’s left all of you some treasure maps to help him – do you think we can do that?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A97D0C-F3D1-4495-BD8C-47E438296AB3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Pirate</a:t>
            </a:r>
            <a:r>
              <a:rPr lang="en-GB" baseline="0" dirty="0" smtClean="0"/>
              <a:t> Pete has also left you all a bag of coins, but they have these numbers on them… has anyone ever seen these before? What are they called? </a:t>
            </a:r>
            <a:r>
              <a:rPr lang="en-GB" i="1" baseline="0" dirty="0" smtClean="0"/>
              <a:t>Coordinates. </a:t>
            </a:r>
            <a:r>
              <a:rPr lang="en-GB" i="0" baseline="0" dirty="0" smtClean="0"/>
              <a:t>Does anyone know what coordinates are? </a:t>
            </a:r>
            <a:r>
              <a:rPr lang="en-GB" i="1" baseline="0" dirty="0" smtClean="0"/>
              <a:t>They are special numbers that help us to find objects or places. </a:t>
            </a:r>
            <a:r>
              <a:rPr lang="en-GB" i="0" u="none" baseline="0" dirty="0" smtClean="0"/>
              <a:t>Can anyone think when we might use coordinates for in real life? What do we use to find places? Have a quick chat to your partner. </a:t>
            </a:r>
            <a:r>
              <a:rPr lang="en-GB" i="1" u="none" baseline="0" dirty="0" err="1" smtClean="0"/>
              <a:t>SatNavs</a:t>
            </a:r>
            <a:r>
              <a:rPr lang="en-GB" i="1" u="none" baseline="0" dirty="0" smtClean="0"/>
              <a:t>, maps.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A97D0C-F3D1-4495-BD8C-47E438296AB3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This</a:t>
            </a:r>
            <a:r>
              <a:rPr lang="en-GB" baseline="0" dirty="0" smtClean="0"/>
              <a:t> is the map that Pirate Pete has left you. Your gold coins have different coordinates on to help you find the treasure – but sometimes they will take you somewhere else! Let’s look at the first coin – it says (4,3). Does anybody know which number we should start with, the 4 on the bottom or the 4 from the side? </a:t>
            </a:r>
            <a:r>
              <a:rPr lang="en-GB" b="1" baseline="0" dirty="0" smtClean="0"/>
              <a:t>Start from the sea and go up to the sky! </a:t>
            </a:r>
            <a:r>
              <a:rPr lang="en-GB" b="0" baseline="0" dirty="0" smtClean="0"/>
              <a:t>Find 4 on the bottom, follow up and find 3! What have we found? A shipwreck! (Continue with other coins, ask children to come up and follow with their fingers)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A97D0C-F3D1-4495-BD8C-47E438296AB3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i="1" dirty="0" smtClean="0"/>
              <a:t>Explain</a:t>
            </a:r>
            <a:r>
              <a:rPr lang="en-GB" i="1" baseline="0" dirty="0" smtClean="0"/>
              <a:t> activity: </a:t>
            </a:r>
            <a:r>
              <a:rPr lang="en-GB" i="0" baseline="0" dirty="0" smtClean="0"/>
              <a:t>In pairs, you are going to try and find Pirate Pete’s treasure using the coordinates on your gold coins. Let’s play a quick game now so you know how to play! </a:t>
            </a:r>
            <a:r>
              <a:rPr lang="en-GB" i="1" baseline="0" dirty="0" smtClean="0"/>
              <a:t>(Choose child to pick a gold coin) </a:t>
            </a:r>
            <a:r>
              <a:rPr lang="en-GB" i="0" baseline="0" dirty="0" smtClean="0"/>
              <a:t>Ah, [child] has picked (</a:t>
            </a:r>
            <a:r>
              <a:rPr lang="en-GB" i="0" baseline="0" dirty="0" err="1" smtClean="0"/>
              <a:t>x,y</a:t>
            </a:r>
            <a:r>
              <a:rPr lang="en-GB" i="0" baseline="0" dirty="0" smtClean="0"/>
              <a:t>), so can you follow the line with your finger to see where you land? Where do you start? </a:t>
            </a:r>
            <a:r>
              <a:rPr lang="en-GB" b="1" i="0" baseline="0" dirty="0" smtClean="0"/>
              <a:t>Start from the sea and go up to the sky!</a:t>
            </a:r>
            <a:r>
              <a:rPr lang="en-GB" b="1" i="1" baseline="0" dirty="0" smtClean="0"/>
              <a:t> </a:t>
            </a:r>
            <a:r>
              <a:rPr lang="en-GB" b="0" i="0" baseline="0" dirty="0" smtClean="0"/>
              <a:t>Now, [child] will mark a cross where they have landed. My turn! Who wants to pick for me? </a:t>
            </a:r>
            <a:r>
              <a:rPr lang="en-GB" b="0" i="1" baseline="0" dirty="0" smtClean="0"/>
              <a:t>[Choose child to pick another gold coin] </a:t>
            </a:r>
            <a:r>
              <a:rPr lang="en-GB" b="0" i="0" baseline="0" dirty="0" smtClean="0"/>
              <a:t>Ooh, I have got (</a:t>
            </a:r>
            <a:r>
              <a:rPr lang="en-GB" b="0" i="0" baseline="0" dirty="0" err="1" smtClean="0"/>
              <a:t>x,y</a:t>
            </a:r>
            <a:r>
              <a:rPr lang="en-GB" b="0" i="0" baseline="0" dirty="0" smtClean="0"/>
              <a:t>) – who can come up to the board to follow that with their finger? I’m going to mark mine with a circle so I don’t get confused with my partner. Now, who can explain exactly what they have to do when they go and start </a:t>
            </a:r>
            <a:r>
              <a:rPr lang="en-GB" b="0" i="0" baseline="0" smtClean="0"/>
              <a:t>the activity?</a:t>
            </a:r>
            <a:endParaRPr lang="en-GB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A97D0C-F3D1-4495-BD8C-47E438296AB3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BC031-D059-4544-B1BE-DAF15717B42F}" type="datetimeFigureOut">
              <a:rPr lang="en-GB" smtClean="0"/>
              <a:pPr/>
              <a:t>27/05/2020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1A999-023B-4BFC-B275-0460F665A26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BC031-D059-4544-B1BE-DAF15717B42F}" type="datetimeFigureOut">
              <a:rPr lang="en-GB" smtClean="0"/>
              <a:pPr/>
              <a:t>27/05/2020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1A999-023B-4BFC-B275-0460F665A26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BC031-D059-4544-B1BE-DAF15717B42F}" type="datetimeFigureOut">
              <a:rPr lang="en-GB" smtClean="0"/>
              <a:pPr/>
              <a:t>27/05/2020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1A999-023B-4BFC-B275-0460F665A26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BC031-D059-4544-B1BE-DAF15717B42F}" type="datetimeFigureOut">
              <a:rPr lang="en-GB" smtClean="0"/>
              <a:pPr/>
              <a:t>27/05/2020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1A999-023B-4BFC-B275-0460F665A26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BC031-D059-4544-B1BE-DAF15717B42F}" type="datetimeFigureOut">
              <a:rPr lang="en-GB" smtClean="0"/>
              <a:pPr/>
              <a:t>27/05/2020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1A999-023B-4BFC-B275-0460F665A26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BC031-D059-4544-B1BE-DAF15717B42F}" type="datetimeFigureOut">
              <a:rPr lang="en-GB" smtClean="0"/>
              <a:pPr/>
              <a:t>27/05/2020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1A999-023B-4BFC-B275-0460F665A26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BC031-D059-4544-B1BE-DAF15717B42F}" type="datetimeFigureOut">
              <a:rPr lang="en-GB" smtClean="0"/>
              <a:pPr/>
              <a:t>27/05/2020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1A999-023B-4BFC-B275-0460F665A26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BC031-D059-4544-B1BE-DAF15717B42F}" type="datetimeFigureOut">
              <a:rPr lang="en-GB" smtClean="0"/>
              <a:pPr/>
              <a:t>27/05/2020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1A999-023B-4BFC-B275-0460F665A26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BC031-D059-4544-B1BE-DAF15717B42F}" type="datetimeFigureOut">
              <a:rPr lang="en-GB" smtClean="0"/>
              <a:pPr/>
              <a:t>27/05/2020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1A999-023B-4BFC-B275-0460F665A26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BC031-D059-4544-B1BE-DAF15717B42F}" type="datetimeFigureOut">
              <a:rPr lang="en-GB" smtClean="0"/>
              <a:pPr/>
              <a:t>27/05/2020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1A999-023B-4BFC-B275-0460F665A26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BC031-D059-4544-B1BE-DAF15717B42F}" type="datetimeFigureOut">
              <a:rPr lang="en-GB" smtClean="0"/>
              <a:pPr/>
              <a:t>27/05/2020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1A999-023B-4BFC-B275-0460F665A26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3BC031-D059-4544-B1BE-DAF15717B42F}" type="datetimeFigureOut">
              <a:rPr lang="en-GB" smtClean="0"/>
              <a:pPr/>
              <a:t>27/05/2020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1A999-023B-4BFC-B275-0460F665A26A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hyperlink" Target="http://upload.wikimedia.org/wikipedia/commons/7/71/Piratey,_vector_version.sv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wmf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wmf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loudy sky cartoon"/>
          <p:cNvPicPr/>
          <p:nvPr/>
        </p:nvPicPr>
        <p:blipFill>
          <a:blip r:embed="rId3" cstate="print"/>
          <a:srcRect b="2562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File:Piratey, vector version.svg">
            <a:hlinkClick r:id="rId4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456811" y="2408287"/>
            <a:ext cx="3579685" cy="4333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Oval Callout 6"/>
          <p:cNvSpPr/>
          <p:nvPr/>
        </p:nvSpPr>
        <p:spPr>
          <a:xfrm>
            <a:off x="251520" y="260648"/>
            <a:ext cx="5328592" cy="4680520"/>
          </a:xfrm>
          <a:prstGeom prst="wedgeEllipseCallout">
            <a:avLst>
              <a:gd name="adj1" fmla="val 59699"/>
              <a:gd name="adj2" fmla="val 23971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4400" dirty="0" err="1" smtClean="0">
                <a:latin typeface="Comic Sans MS" pitchFamily="66" charset="0"/>
              </a:rPr>
              <a:t>Arrrrrrgh</a:t>
            </a:r>
            <a:r>
              <a:rPr lang="en-GB" sz="4400" dirty="0" smtClean="0">
                <a:latin typeface="Comic Sans MS" pitchFamily="66" charset="0"/>
              </a:rPr>
              <a:t>! Where’s me treasure?! Can you help me find it?</a:t>
            </a:r>
            <a:endParaRPr lang="en-GB" sz="44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loudy sky cartoon"/>
          <p:cNvPicPr/>
          <p:nvPr/>
        </p:nvPicPr>
        <p:blipFill>
          <a:blip r:embed="rId3" cstate="print"/>
          <a:srcRect b="2562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val 5"/>
          <p:cNvSpPr/>
          <p:nvPr/>
        </p:nvSpPr>
        <p:spPr>
          <a:xfrm>
            <a:off x="683568" y="836712"/>
            <a:ext cx="2088232" cy="1944216"/>
          </a:xfrm>
          <a:prstGeom prst="ellipse">
            <a:avLst/>
          </a:prstGeom>
          <a:solidFill>
            <a:srgbClr val="FFCC00"/>
          </a:solidFill>
          <a:ln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dirty="0" smtClean="0">
                <a:solidFill>
                  <a:schemeClr val="tx1"/>
                </a:solidFill>
                <a:latin typeface="Comic Sans MS" pitchFamily="66" charset="0"/>
              </a:rPr>
              <a:t>(</a:t>
            </a:r>
            <a:r>
              <a:rPr lang="en-GB" sz="4000" dirty="0" smtClean="0">
                <a:solidFill>
                  <a:srgbClr val="0070C0"/>
                </a:solidFill>
                <a:latin typeface="Comic Sans MS" pitchFamily="66" charset="0"/>
              </a:rPr>
              <a:t>4</a:t>
            </a:r>
            <a:r>
              <a:rPr lang="en-GB" sz="4000" dirty="0" smtClean="0">
                <a:solidFill>
                  <a:schemeClr val="tx1"/>
                </a:solidFill>
                <a:latin typeface="Comic Sans MS" pitchFamily="66" charset="0"/>
              </a:rPr>
              <a:t>, </a:t>
            </a:r>
            <a:r>
              <a:rPr lang="en-GB" sz="4000" dirty="0" smtClean="0">
                <a:solidFill>
                  <a:srgbClr val="FF0000"/>
                </a:solidFill>
                <a:latin typeface="Comic Sans MS" pitchFamily="66" charset="0"/>
              </a:rPr>
              <a:t>3</a:t>
            </a:r>
            <a:r>
              <a:rPr lang="en-GB" sz="4000" dirty="0" smtClean="0">
                <a:solidFill>
                  <a:schemeClr val="tx1"/>
                </a:solidFill>
                <a:latin typeface="Comic Sans MS" pitchFamily="66" charset="0"/>
              </a:rPr>
              <a:t>)</a:t>
            </a:r>
            <a:endParaRPr lang="en-GB" sz="4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1259632" y="4077072"/>
            <a:ext cx="2088232" cy="1944216"/>
          </a:xfrm>
          <a:prstGeom prst="ellipse">
            <a:avLst/>
          </a:prstGeom>
          <a:solidFill>
            <a:srgbClr val="FFCC00"/>
          </a:solidFill>
          <a:ln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dirty="0" smtClean="0">
                <a:solidFill>
                  <a:schemeClr val="tx1"/>
                </a:solidFill>
                <a:latin typeface="Comic Sans MS" pitchFamily="66" charset="0"/>
              </a:rPr>
              <a:t>(</a:t>
            </a:r>
            <a:r>
              <a:rPr lang="en-GB" sz="4000" dirty="0" smtClean="0">
                <a:solidFill>
                  <a:srgbClr val="0070C0"/>
                </a:solidFill>
                <a:latin typeface="Comic Sans MS" pitchFamily="66" charset="0"/>
              </a:rPr>
              <a:t>6</a:t>
            </a:r>
            <a:r>
              <a:rPr lang="en-GB" sz="4000" dirty="0" smtClean="0">
                <a:solidFill>
                  <a:schemeClr val="tx1"/>
                </a:solidFill>
                <a:latin typeface="Comic Sans MS" pitchFamily="66" charset="0"/>
              </a:rPr>
              <a:t>, </a:t>
            </a:r>
            <a:r>
              <a:rPr lang="en-GB" sz="4000" dirty="0" smtClean="0">
                <a:solidFill>
                  <a:srgbClr val="FF0000"/>
                </a:solidFill>
                <a:latin typeface="Comic Sans MS" pitchFamily="66" charset="0"/>
              </a:rPr>
              <a:t>1</a:t>
            </a:r>
            <a:r>
              <a:rPr lang="en-GB" sz="4000" dirty="0" smtClean="0">
                <a:solidFill>
                  <a:schemeClr val="tx1"/>
                </a:solidFill>
                <a:latin typeface="Comic Sans MS" pitchFamily="66" charset="0"/>
              </a:rPr>
              <a:t>)</a:t>
            </a:r>
            <a:endParaRPr lang="en-GB" sz="4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6228184" y="836712"/>
            <a:ext cx="2088232" cy="1944216"/>
          </a:xfrm>
          <a:prstGeom prst="ellipse">
            <a:avLst/>
          </a:prstGeom>
          <a:solidFill>
            <a:srgbClr val="FFCC00"/>
          </a:solidFill>
          <a:ln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dirty="0" smtClean="0">
                <a:solidFill>
                  <a:schemeClr val="tx1"/>
                </a:solidFill>
                <a:latin typeface="Comic Sans MS" pitchFamily="66" charset="0"/>
              </a:rPr>
              <a:t>(</a:t>
            </a:r>
            <a:r>
              <a:rPr lang="en-GB" sz="4000" dirty="0" smtClean="0">
                <a:solidFill>
                  <a:srgbClr val="0070C0"/>
                </a:solidFill>
                <a:latin typeface="Comic Sans MS" pitchFamily="66" charset="0"/>
              </a:rPr>
              <a:t>2</a:t>
            </a:r>
            <a:r>
              <a:rPr lang="en-GB" sz="4000" dirty="0" smtClean="0">
                <a:solidFill>
                  <a:schemeClr val="tx1"/>
                </a:solidFill>
                <a:latin typeface="Comic Sans MS" pitchFamily="66" charset="0"/>
              </a:rPr>
              <a:t>, </a:t>
            </a:r>
            <a:r>
              <a:rPr lang="en-GB" sz="4000" dirty="0" smtClean="0">
                <a:solidFill>
                  <a:srgbClr val="FF0000"/>
                </a:solidFill>
                <a:latin typeface="Comic Sans MS" pitchFamily="66" charset="0"/>
              </a:rPr>
              <a:t>4</a:t>
            </a:r>
            <a:r>
              <a:rPr lang="en-GB" sz="4000" dirty="0" smtClean="0">
                <a:solidFill>
                  <a:schemeClr val="tx1"/>
                </a:solidFill>
                <a:latin typeface="Comic Sans MS" pitchFamily="66" charset="0"/>
              </a:rPr>
              <a:t>)</a:t>
            </a:r>
            <a:endParaRPr lang="en-GB" sz="4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5724128" y="4005064"/>
            <a:ext cx="2088232" cy="1944216"/>
          </a:xfrm>
          <a:prstGeom prst="ellipse">
            <a:avLst/>
          </a:prstGeom>
          <a:solidFill>
            <a:srgbClr val="FFCC00"/>
          </a:solidFill>
          <a:ln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dirty="0" smtClean="0">
                <a:solidFill>
                  <a:schemeClr val="tx1"/>
                </a:solidFill>
                <a:latin typeface="Comic Sans MS" pitchFamily="66" charset="0"/>
              </a:rPr>
              <a:t>(</a:t>
            </a:r>
            <a:r>
              <a:rPr lang="en-GB" sz="4000" dirty="0" smtClean="0">
                <a:solidFill>
                  <a:srgbClr val="0070C0"/>
                </a:solidFill>
                <a:latin typeface="Comic Sans MS" pitchFamily="66" charset="0"/>
              </a:rPr>
              <a:t>5</a:t>
            </a:r>
            <a:r>
              <a:rPr lang="en-GB" sz="4000" dirty="0" smtClean="0">
                <a:solidFill>
                  <a:schemeClr val="tx1"/>
                </a:solidFill>
                <a:latin typeface="Comic Sans MS" pitchFamily="66" charset="0"/>
              </a:rPr>
              <a:t>, </a:t>
            </a:r>
            <a:r>
              <a:rPr lang="en-GB" sz="4000" dirty="0" smtClean="0">
                <a:solidFill>
                  <a:srgbClr val="FF0000"/>
                </a:solidFill>
                <a:latin typeface="Comic Sans MS" pitchFamily="66" charset="0"/>
              </a:rPr>
              <a:t>8</a:t>
            </a:r>
            <a:r>
              <a:rPr lang="en-GB" sz="4000" dirty="0" smtClean="0">
                <a:solidFill>
                  <a:schemeClr val="tx1"/>
                </a:solidFill>
                <a:latin typeface="Comic Sans MS" pitchFamily="66" charset="0"/>
              </a:rPr>
              <a:t>)</a:t>
            </a:r>
            <a:endParaRPr lang="en-GB" sz="4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3347864" y="1988840"/>
            <a:ext cx="2088232" cy="1944216"/>
          </a:xfrm>
          <a:prstGeom prst="ellipse">
            <a:avLst/>
          </a:prstGeom>
          <a:solidFill>
            <a:srgbClr val="FFCC00"/>
          </a:solidFill>
          <a:ln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dirty="0" smtClean="0">
                <a:solidFill>
                  <a:schemeClr val="tx1"/>
                </a:solidFill>
                <a:latin typeface="Comic Sans MS" pitchFamily="66" charset="0"/>
              </a:rPr>
              <a:t>(</a:t>
            </a:r>
            <a:r>
              <a:rPr lang="en-GB" sz="4000" dirty="0" smtClean="0">
                <a:solidFill>
                  <a:srgbClr val="0070C0"/>
                </a:solidFill>
                <a:latin typeface="Comic Sans MS" pitchFamily="66" charset="0"/>
              </a:rPr>
              <a:t>3</a:t>
            </a:r>
            <a:r>
              <a:rPr lang="en-GB" sz="4000" dirty="0" smtClean="0">
                <a:solidFill>
                  <a:schemeClr val="tx1"/>
                </a:solidFill>
                <a:latin typeface="Comic Sans MS" pitchFamily="66" charset="0"/>
              </a:rPr>
              <a:t>, </a:t>
            </a:r>
            <a:r>
              <a:rPr lang="en-GB" sz="4000" dirty="0" smtClean="0">
                <a:solidFill>
                  <a:srgbClr val="FF0000"/>
                </a:solidFill>
                <a:latin typeface="Comic Sans MS" pitchFamily="66" charset="0"/>
              </a:rPr>
              <a:t>1</a:t>
            </a:r>
            <a:r>
              <a:rPr lang="en-GB" sz="4000" dirty="0" smtClean="0">
                <a:solidFill>
                  <a:schemeClr val="tx1"/>
                </a:solidFill>
                <a:latin typeface="Comic Sans MS" pitchFamily="66" charset="0"/>
              </a:rPr>
              <a:t>)</a:t>
            </a:r>
            <a:endParaRPr lang="en-GB" sz="4000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loudy sky cartoon"/>
          <p:cNvPicPr/>
          <p:nvPr/>
        </p:nvPicPr>
        <p:blipFill>
          <a:blip r:embed="rId3" cstate="print"/>
          <a:srcRect b="2562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 l="16322" t="26711" r="52132" b="19453"/>
          <a:stretch>
            <a:fillRect/>
          </a:stretch>
        </p:blipFill>
        <p:spPr bwMode="auto">
          <a:xfrm>
            <a:off x="2414485" y="188640"/>
            <a:ext cx="6729515" cy="6120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val 5"/>
          <p:cNvSpPr/>
          <p:nvPr/>
        </p:nvSpPr>
        <p:spPr>
          <a:xfrm>
            <a:off x="251520" y="620688"/>
            <a:ext cx="1763688" cy="1728192"/>
          </a:xfrm>
          <a:prstGeom prst="ellipse">
            <a:avLst/>
          </a:prstGeom>
          <a:solidFill>
            <a:srgbClr val="FFCC00"/>
          </a:solidFill>
          <a:ln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 smtClean="0">
                <a:solidFill>
                  <a:schemeClr val="tx1"/>
                </a:solidFill>
                <a:latin typeface="Comic Sans MS" pitchFamily="66" charset="0"/>
              </a:rPr>
              <a:t>(</a:t>
            </a:r>
            <a:r>
              <a:rPr lang="en-GB" sz="3200" dirty="0" smtClean="0">
                <a:solidFill>
                  <a:srgbClr val="0070C0"/>
                </a:solidFill>
                <a:latin typeface="Comic Sans MS" pitchFamily="66" charset="0"/>
              </a:rPr>
              <a:t>4</a:t>
            </a:r>
            <a:r>
              <a:rPr lang="en-GB" sz="3200" dirty="0" smtClean="0">
                <a:solidFill>
                  <a:schemeClr val="tx1"/>
                </a:solidFill>
                <a:latin typeface="Comic Sans MS" pitchFamily="66" charset="0"/>
              </a:rPr>
              <a:t>, </a:t>
            </a:r>
            <a:r>
              <a:rPr lang="en-GB" sz="3200" dirty="0" smtClean="0">
                <a:solidFill>
                  <a:srgbClr val="FF0000"/>
                </a:solidFill>
                <a:latin typeface="Comic Sans MS" pitchFamily="66" charset="0"/>
              </a:rPr>
              <a:t>3</a:t>
            </a:r>
            <a:r>
              <a:rPr lang="en-GB" sz="3200" dirty="0" smtClean="0">
                <a:solidFill>
                  <a:schemeClr val="tx1"/>
                </a:solidFill>
                <a:latin typeface="Comic Sans MS" pitchFamily="66" charset="0"/>
              </a:rPr>
              <a:t>)</a:t>
            </a:r>
            <a:endParaRPr lang="en-GB" sz="3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5436096" y="3284984"/>
            <a:ext cx="720080" cy="72008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Picture 7" descr="C:\Users\Sophie\AppData\Local\Microsoft\Windows\Temporary Internet Files\Content.IE5\AO5HSD8F\MC900001400[1].wmf"/>
          <p:cNvPicPr/>
          <p:nvPr/>
        </p:nvPicPr>
        <p:blipFill>
          <a:blip r:embed="rId5" cstate="print"/>
          <a:srcRect t="29483"/>
          <a:stretch>
            <a:fillRect/>
          </a:stretch>
        </p:blipFill>
        <p:spPr bwMode="auto">
          <a:xfrm>
            <a:off x="2411760" y="6120680"/>
            <a:ext cx="6732240" cy="7647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Oval 8"/>
          <p:cNvSpPr/>
          <p:nvPr/>
        </p:nvSpPr>
        <p:spPr>
          <a:xfrm>
            <a:off x="216024" y="2636912"/>
            <a:ext cx="1763688" cy="1728192"/>
          </a:xfrm>
          <a:prstGeom prst="ellipse">
            <a:avLst/>
          </a:prstGeom>
          <a:solidFill>
            <a:srgbClr val="FFCC00"/>
          </a:solidFill>
          <a:ln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 smtClean="0">
                <a:solidFill>
                  <a:schemeClr val="tx1"/>
                </a:solidFill>
                <a:latin typeface="Comic Sans MS" pitchFamily="66" charset="0"/>
              </a:rPr>
              <a:t>(</a:t>
            </a:r>
            <a:r>
              <a:rPr lang="en-GB" sz="3200" dirty="0" smtClean="0">
                <a:solidFill>
                  <a:srgbClr val="0070C0"/>
                </a:solidFill>
                <a:latin typeface="Comic Sans MS" pitchFamily="66" charset="0"/>
              </a:rPr>
              <a:t>2</a:t>
            </a:r>
            <a:r>
              <a:rPr lang="en-GB" sz="3200" dirty="0" smtClean="0">
                <a:solidFill>
                  <a:schemeClr val="tx1"/>
                </a:solidFill>
                <a:latin typeface="Comic Sans MS" pitchFamily="66" charset="0"/>
              </a:rPr>
              <a:t>, </a:t>
            </a:r>
            <a:r>
              <a:rPr lang="en-GB" sz="3200" dirty="0" smtClean="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n-GB" sz="3200" dirty="0" smtClean="0">
                <a:solidFill>
                  <a:schemeClr val="tx1"/>
                </a:solidFill>
                <a:latin typeface="Comic Sans MS" pitchFamily="66" charset="0"/>
              </a:rPr>
              <a:t>)</a:t>
            </a:r>
            <a:endParaRPr lang="en-GB" sz="3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4221088"/>
            <a:ext cx="504056" cy="504056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216024" y="4653136"/>
            <a:ext cx="1763688" cy="1728192"/>
          </a:xfrm>
          <a:prstGeom prst="ellipse">
            <a:avLst/>
          </a:prstGeom>
          <a:solidFill>
            <a:srgbClr val="FFCC00"/>
          </a:solidFill>
          <a:ln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 smtClean="0">
                <a:solidFill>
                  <a:schemeClr val="tx1"/>
                </a:solidFill>
                <a:latin typeface="Comic Sans MS" pitchFamily="66" charset="0"/>
              </a:rPr>
              <a:t>(</a:t>
            </a:r>
            <a:r>
              <a:rPr lang="en-GB" sz="3200" dirty="0" smtClean="0">
                <a:solidFill>
                  <a:srgbClr val="0070C0"/>
                </a:solidFill>
                <a:latin typeface="Comic Sans MS" pitchFamily="66" charset="0"/>
              </a:rPr>
              <a:t>6</a:t>
            </a:r>
            <a:r>
              <a:rPr lang="en-GB" sz="3200" dirty="0" smtClean="0">
                <a:solidFill>
                  <a:schemeClr val="tx1"/>
                </a:solidFill>
                <a:latin typeface="Comic Sans MS" pitchFamily="66" charset="0"/>
              </a:rPr>
              <a:t>, </a:t>
            </a:r>
            <a:r>
              <a:rPr lang="en-GB" sz="3200" dirty="0" smtClean="0">
                <a:solidFill>
                  <a:srgbClr val="FF0000"/>
                </a:solidFill>
                <a:latin typeface="Comic Sans MS" pitchFamily="66" charset="0"/>
              </a:rPr>
              <a:t>1</a:t>
            </a:r>
            <a:r>
              <a:rPr lang="en-GB" sz="3200" dirty="0" smtClean="0">
                <a:solidFill>
                  <a:schemeClr val="tx1"/>
                </a:solidFill>
                <a:latin typeface="Comic Sans MS" pitchFamily="66" charset="0"/>
              </a:rPr>
              <a:t>)</a:t>
            </a:r>
            <a:endParaRPr lang="en-GB" sz="3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6876256" y="4725144"/>
            <a:ext cx="792088" cy="792088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loudy sky cartoon"/>
          <p:cNvPicPr/>
          <p:nvPr/>
        </p:nvPicPr>
        <p:blipFill>
          <a:blip r:embed="rId3" cstate="print"/>
          <a:srcRect b="2562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 cstate="print"/>
          <a:srcRect l="16322" t="26711" r="52132" b="19453"/>
          <a:stretch>
            <a:fillRect/>
          </a:stretch>
        </p:blipFill>
        <p:spPr bwMode="auto">
          <a:xfrm>
            <a:off x="2267744" y="188640"/>
            <a:ext cx="6912768" cy="6287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C:\Users\Sophie\AppData\Local\Microsoft\Windows\Temporary Internet Files\Content.IE5\AO5HSD8F\MC900001400[1].wmf"/>
          <p:cNvPicPr/>
          <p:nvPr/>
        </p:nvPicPr>
        <p:blipFill>
          <a:blip r:embed="rId5" cstate="print"/>
          <a:srcRect t="29483"/>
          <a:stretch>
            <a:fillRect/>
          </a:stretch>
        </p:blipFill>
        <p:spPr bwMode="auto">
          <a:xfrm>
            <a:off x="-36512" y="6336704"/>
            <a:ext cx="5472608" cy="548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C:\Users\Sophie\AppData\Local\Microsoft\Windows\Temporary Internet Files\Content.IE5\AO5HSD8F\MC900001400[1].wmf"/>
          <p:cNvPicPr/>
          <p:nvPr/>
        </p:nvPicPr>
        <p:blipFill>
          <a:blip r:embed="rId5" cstate="print"/>
          <a:srcRect t="29483" r="30930" b="3519"/>
          <a:stretch>
            <a:fillRect/>
          </a:stretch>
        </p:blipFill>
        <p:spPr bwMode="auto">
          <a:xfrm>
            <a:off x="5400600" y="6364088"/>
            <a:ext cx="3779912" cy="521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 descr="C:\Users\Sophie\AppData\Local\Microsoft\Windows\Temporary Internet Files\Content.IE5\AO5HSD8F\MC900440405[1]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79512" y="188640"/>
            <a:ext cx="1403648" cy="1403648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144016" y="2060848"/>
            <a:ext cx="205172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itchFamily="66" charset="0"/>
              </a:rPr>
              <a:t>Start from the sea and go up to the sky!</a:t>
            </a:r>
            <a:endParaRPr lang="en-GB" sz="3200" dirty="0">
              <a:latin typeface="Comic Sans MS" pitchFamily="66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458</TotalTime>
  <Words>487</Words>
  <Application>Microsoft Office PowerPoint</Application>
  <PresentationFormat>On-screen Show (4:3)</PresentationFormat>
  <Paragraphs>18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Sophie</dc:creator>
  <cp:lastModifiedBy>Teacher</cp:lastModifiedBy>
  <cp:revision>8</cp:revision>
  <dcterms:created xsi:type="dcterms:W3CDTF">2014-03-04T15:56:02Z</dcterms:created>
  <dcterms:modified xsi:type="dcterms:W3CDTF">2020-05-27T14:51:50Z</dcterms:modified>
</cp:coreProperties>
</file>