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Playfair Display"/>
      <p:regular r:id="rId21"/>
      <p:bold r:id="rId22"/>
      <p:italic r:id="rId23"/>
      <p:boldItalic r:id="rId24"/>
    </p:embeddedFont>
    <p:embeddedFont>
      <p:font typeface="Montserrat"/>
      <p:regular r:id="rId25"/>
      <p:bold r:id="rId26"/>
      <p:italic r:id="rId27"/>
      <p:boldItalic r:id="rId28"/>
    </p:embeddedFont>
    <p:embeddedFont>
      <p:font typeface="Oswald"/>
      <p:regular r:id="rId29"/>
      <p:bold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PlayfairDisplay-bold.fntdata"/><Relationship Id="rId21" Type="http://schemas.openxmlformats.org/officeDocument/2006/relationships/font" Target="fonts/PlayfairDisplay-regular.fntdata"/><Relationship Id="rId24" Type="http://schemas.openxmlformats.org/officeDocument/2006/relationships/font" Target="fonts/PlayfairDisplay-boldItalic.fntdata"/><Relationship Id="rId23" Type="http://schemas.openxmlformats.org/officeDocument/2006/relationships/font" Target="fonts/PlayfairDisplay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Montserrat-bold.fntdata"/><Relationship Id="rId25" Type="http://schemas.openxmlformats.org/officeDocument/2006/relationships/font" Target="fonts/Montserrat-regular.fntdata"/><Relationship Id="rId28" Type="http://schemas.openxmlformats.org/officeDocument/2006/relationships/font" Target="fonts/Montserrat-boldItalic.fntdata"/><Relationship Id="rId27" Type="http://schemas.openxmlformats.org/officeDocument/2006/relationships/font" Target="fonts/Montserra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Oswa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font" Target="fonts/Oswald-bold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77613e1c1e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77613e1c1e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7613e1c1e_0_1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77613e1c1e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7613e1c1e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77613e1c1e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77613e1c1e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77613e1c1e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776844a08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776844a08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776844a087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776844a087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77613e1c1e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77613e1c1e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77613e1c1e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77613e1c1e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77613e1c1e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77613e1c1e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77613e1c1e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77613e1c1e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77613e1c1e_0_1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77613e1c1e_0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77613e1c1e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77613e1c1e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77613e1c1e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77613e1c1e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77613e1c1e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77613e1c1e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5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thenational.academy/online-classroom/year-4#schedule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4 - Week 6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Home Learning Tasks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A4C2F4"/>
          </a:solidFill>
          <a:ln cap="flat" cmpd="sng" w="762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Create your own Charlie and the Chocolate Factory Character!</a:t>
            </a:r>
            <a:endParaRPr sz="2900"/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solidFill>
            <a:srgbClr val="9FC5E8"/>
          </a:solidFill>
          <a:ln cap="flat" cmpd="sng" w="762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Who is your new character? Draw them!</a:t>
            </a:r>
            <a:endParaRPr b="1"/>
          </a:p>
          <a:p>
            <a:pPr indent="-317500" lvl="1" marL="13716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What’s their name?</a:t>
            </a:r>
            <a:endParaRPr b="1"/>
          </a:p>
          <a:p>
            <a:pPr indent="-317500" lvl="1" marL="13716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What’s their age?</a:t>
            </a:r>
            <a:endParaRPr b="1"/>
          </a:p>
          <a:p>
            <a:pPr indent="-317500" lvl="1" marL="13716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What do they like?</a:t>
            </a:r>
            <a:endParaRPr b="1"/>
          </a:p>
          <a:p>
            <a:pPr indent="-317500" lvl="1" marL="13716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Who did they bring to the factory with them?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What are they like?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What room do they go in?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What happens to them?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How is it resolved?</a:t>
            </a:r>
            <a:endParaRPr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325" y="152400"/>
            <a:ext cx="731360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4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A4C2F4"/>
          </a:solidFill>
          <a:ln cap="flat" cmpd="sng" w="762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 a new chapter!</a:t>
            </a:r>
            <a:endParaRPr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solidFill>
            <a:srgbClr val="9FC5E8"/>
          </a:solidFill>
          <a:ln cap="flat" cmpd="sng" w="762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en" sz="2300"/>
              <a:t>Using the information from Task 3, can you now write out a new chapter of the book where your new character goes into one of Wonka’s rooms and something bad happens to them!</a:t>
            </a:r>
            <a:endParaRPr b="1" sz="2300"/>
          </a:p>
          <a:p>
            <a:pPr indent="0" lvl="0" marL="9144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 sz="23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5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A4C2F4"/>
          </a:solidFill>
          <a:ln cap="flat" cmpd="sng" w="762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out Oak Academy!</a:t>
            </a:r>
            <a:endParaRPr/>
          </a:p>
        </p:txBody>
      </p:sp>
      <p:sp>
        <p:nvSpPr>
          <p:cNvPr id="138" name="Google Shape;138;p2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solidFill>
            <a:srgbClr val="9FC5E8"/>
          </a:solidFill>
          <a:ln cap="flat" cmpd="sng" w="762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en" sz="2300"/>
              <a:t>Start using the amazing Oak National Academy website for home tasks every day!</a:t>
            </a:r>
            <a:endParaRPr b="1"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en" sz="2300"/>
              <a:t>Videos, lessons and worksheets each day, approved by the Government.</a:t>
            </a:r>
            <a:endParaRPr b="1" sz="23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Char char="●"/>
            </a:pPr>
            <a:r>
              <a:rPr b="1" lang="en" sz="17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https://www.thenational.academy/online-classroom/year-4#schedule</a:t>
            </a:r>
            <a:endParaRPr b="1" sz="2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A4C2F4"/>
          </a:solidFill>
          <a:ln cap="flat" cmpd="sng" w="762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Design your own chocolate bar wrapper</a:t>
            </a:r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solidFill>
            <a:srgbClr val="9FC5E8"/>
          </a:solidFill>
          <a:ln cap="flat" cmpd="sng" w="762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b="1" lang="en" sz="2100"/>
              <a:t>What is the name of your chocolate bar?</a:t>
            </a:r>
            <a:br>
              <a:rPr b="1" lang="en" sz="2100"/>
            </a:br>
            <a:endParaRPr b="1"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b="1" lang="en" sz="2100"/>
              <a:t>What colours are you going to use?</a:t>
            </a:r>
            <a:br>
              <a:rPr b="1" lang="en" sz="2100"/>
            </a:br>
            <a:endParaRPr b="1"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b="1" lang="en" sz="2100"/>
              <a:t>Who is your chocolate bar aimed at?</a:t>
            </a:r>
            <a:br>
              <a:rPr b="1" lang="en" sz="2100"/>
            </a:br>
            <a:endParaRPr b="1" sz="21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b="1" lang="en" sz="2100"/>
              <a:t>What’s going to be in it?</a:t>
            </a:r>
            <a:endParaRPr b="1" sz="21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 sz="2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881000"/>
            <a:ext cx="8839198" cy="33814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2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A4C2F4"/>
          </a:solidFill>
          <a:ln cap="flat" cmpd="sng" w="762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your own chocolate bar recipe!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solidFill>
            <a:srgbClr val="9FC5E8"/>
          </a:solidFill>
          <a:ln cap="flat" cmpd="sng" w="762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b="1" lang="en" sz="2200"/>
              <a:t>What ingredients are in your chocolate bar?</a:t>
            </a:r>
            <a:br>
              <a:rPr b="1" lang="en" sz="2200"/>
            </a:br>
            <a:endParaRPr b="1"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b="1" lang="en" sz="2200"/>
              <a:t>What amount do you need of each ingredient?</a:t>
            </a:r>
            <a:br>
              <a:rPr b="1" lang="en" sz="2200"/>
            </a:br>
            <a:endParaRPr b="1"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b="1" lang="en" sz="2200"/>
              <a:t>Can you use adjective to describe your ingredients?</a:t>
            </a:r>
            <a:endParaRPr b="1" sz="2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1C232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930813">
            <a:off x="4698848" y="545515"/>
            <a:ext cx="4303383" cy="1646294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9"/>
          <p:cNvSpPr txBox="1"/>
          <p:nvPr/>
        </p:nvSpPr>
        <p:spPr>
          <a:xfrm>
            <a:off x="168100" y="347375"/>
            <a:ext cx="4448700" cy="45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100" u="sng">
                <a:latin typeface="Playfair Display"/>
                <a:ea typeface="Playfair Display"/>
                <a:cs typeface="Playfair Display"/>
                <a:sym typeface="Playfair Display"/>
              </a:rPr>
              <a:t>Ingredients</a:t>
            </a:r>
            <a:endParaRPr b="1" sz="3100" u="sng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100" u="sng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layfair Display"/>
              <a:buChar char="●"/>
            </a:pPr>
            <a:r>
              <a:rPr lang="en" sz="2400">
                <a:latin typeface="Playfair Display"/>
                <a:ea typeface="Playfair Display"/>
                <a:cs typeface="Playfair Display"/>
                <a:sym typeface="Playfair Display"/>
              </a:rPr>
              <a:t>100ml of marvellous milk</a:t>
            </a:r>
            <a:endParaRPr sz="2400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layfair Display"/>
              <a:buChar char="●"/>
            </a:pPr>
            <a:r>
              <a:rPr lang="en" sz="2400">
                <a:latin typeface="Playfair Display"/>
                <a:ea typeface="Playfair Display"/>
                <a:cs typeface="Playfair Display"/>
                <a:sym typeface="Playfair Display"/>
              </a:rPr>
              <a:t>50g of delicious cocoa</a:t>
            </a:r>
            <a:endParaRPr sz="2400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layfair Display"/>
              <a:buChar char="●"/>
            </a:pPr>
            <a:r>
              <a:rPr lang="en" sz="2400">
                <a:latin typeface="Playfair Display"/>
                <a:ea typeface="Playfair Display"/>
                <a:cs typeface="Playfair Display"/>
                <a:sym typeface="Playfair Display"/>
              </a:rPr>
              <a:t>3 tablespoons of tasty chocolate powder</a:t>
            </a:r>
            <a:endParaRPr sz="2400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layfair Display"/>
              <a:buChar char="●"/>
            </a:pPr>
            <a:r>
              <a:rPr lang="en" sz="2400">
                <a:latin typeface="Playfair Display"/>
                <a:ea typeface="Playfair Display"/>
                <a:cs typeface="Playfair Display"/>
                <a:sym typeface="Playfair Display"/>
              </a:rPr>
              <a:t>2 cups of sweet sugar</a:t>
            </a:r>
            <a:endParaRPr sz="2400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layfair Display"/>
              <a:buChar char="●"/>
            </a:pPr>
            <a:r>
              <a:rPr lang="en" sz="2400">
                <a:latin typeface="Playfair Display"/>
                <a:ea typeface="Playfair Display"/>
                <a:cs typeface="Playfair Display"/>
                <a:sym typeface="Playfair Display"/>
              </a:rPr>
              <a:t>25g of crunchy caramel</a:t>
            </a:r>
            <a:endParaRPr sz="2400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layfair Display"/>
              <a:buChar char="●"/>
            </a:pPr>
            <a:r>
              <a:rPr lang="en" sz="2400">
                <a:latin typeface="Playfair Display"/>
                <a:ea typeface="Playfair Display"/>
                <a:cs typeface="Playfair Display"/>
                <a:sym typeface="Playfair Display"/>
              </a:rPr>
              <a:t>1 handful of strawberry laces</a:t>
            </a:r>
            <a:endParaRPr sz="2400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pic>
        <p:nvPicPr>
          <p:cNvPr id="93" name="Google Shape;9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79274" y="2677700"/>
            <a:ext cx="1376900" cy="2185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1C232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930813">
            <a:off x="4698848" y="545515"/>
            <a:ext cx="4303383" cy="1646294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0"/>
          <p:cNvSpPr txBox="1"/>
          <p:nvPr/>
        </p:nvSpPr>
        <p:spPr>
          <a:xfrm>
            <a:off x="168100" y="347375"/>
            <a:ext cx="4448700" cy="45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100" u="sng">
                <a:latin typeface="Playfair Display"/>
                <a:ea typeface="Playfair Display"/>
                <a:cs typeface="Playfair Display"/>
                <a:sym typeface="Playfair Display"/>
              </a:rPr>
              <a:t>Bonus Task</a:t>
            </a:r>
            <a:endParaRPr b="1" sz="3100" u="sng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100" u="sng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Playfair Display"/>
                <a:ea typeface="Playfair Display"/>
                <a:cs typeface="Playfair Display"/>
                <a:sym typeface="Playfair Display"/>
              </a:rPr>
              <a:t>Can you write a list of equipment you’ll need to make your recipe?</a:t>
            </a:r>
            <a:endParaRPr b="1" sz="2400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Playfair Display"/>
                <a:ea typeface="Playfair Display"/>
                <a:cs typeface="Playfair Display"/>
                <a:sym typeface="Playfair Display"/>
              </a:rPr>
              <a:t>List every single thing someone would need to make it!</a:t>
            </a:r>
            <a:endParaRPr b="1" sz="2400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pic>
        <p:nvPicPr>
          <p:cNvPr id="100" name="Google Shape;10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79274" y="2677700"/>
            <a:ext cx="1376900" cy="2185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3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