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7" r:id="rId5"/>
    <p:sldId id="262" r:id="rId6"/>
    <p:sldId id="263" r:id="rId7"/>
    <p:sldId id="264" r:id="rId8"/>
    <p:sldId id="268" r:id="rId9"/>
    <p:sldId id="273" r:id="rId10"/>
    <p:sldId id="265" r:id="rId11"/>
    <p:sldId id="266" r:id="rId12"/>
    <p:sldId id="269" r:id="rId13"/>
    <p:sldId id="271" r:id="rId14"/>
    <p:sldId id="270" r:id="rId15"/>
    <p:sldId id="27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26213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04210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69405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9473F-9779-4E4A-AA1A-4CF08FEF6A12}"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12711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69473F-9779-4E4A-AA1A-4CF08FEF6A12}"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38492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69473F-9779-4E4A-AA1A-4CF08FEF6A12}"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360869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69473F-9779-4E4A-AA1A-4CF08FEF6A12}"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321639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69473F-9779-4E4A-AA1A-4CF08FEF6A12}"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26061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473F-9779-4E4A-AA1A-4CF08FEF6A12}"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298033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69473F-9779-4E4A-AA1A-4CF08FEF6A12}"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131239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69473F-9779-4E4A-AA1A-4CF08FEF6A12}"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559F9-035A-40EF-B6DF-D22D1C853DAA}" type="slidenum">
              <a:rPr lang="en-GB" smtClean="0"/>
              <a:t>‹#›</a:t>
            </a:fld>
            <a:endParaRPr lang="en-GB"/>
          </a:p>
        </p:txBody>
      </p:sp>
    </p:spTree>
    <p:extLst>
      <p:ext uri="{BB962C8B-B14F-4D97-AF65-F5344CB8AC3E}">
        <p14:creationId xmlns:p14="http://schemas.microsoft.com/office/powerpoint/2010/main" val="47875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9473F-9779-4E4A-AA1A-4CF08FEF6A12}" type="datetimeFigureOut">
              <a:rPr lang="en-GB" smtClean="0"/>
              <a:t>17/04/2020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559F9-035A-40EF-B6DF-D22D1C853DAA}" type="slidenum">
              <a:rPr lang="en-GB" smtClean="0"/>
              <a:t>‹#›</a:t>
            </a:fld>
            <a:endParaRPr lang="en-GB"/>
          </a:p>
        </p:txBody>
      </p:sp>
    </p:spTree>
    <p:extLst>
      <p:ext uri="{BB962C8B-B14F-4D97-AF65-F5344CB8AC3E}">
        <p14:creationId xmlns:p14="http://schemas.microsoft.com/office/powerpoint/2010/main" val="155367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JKMji2688M"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hyperlink" Target="https://theguideliverpool.com/coronavirus-what-does-boris-johnsons-letter-to-the-uk-s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2-Point Star 3"/>
          <p:cNvSpPr/>
          <p:nvPr/>
        </p:nvSpPr>
        <p:spPr>
          <a:xfrm>
            <a:off x="112542" y="196948"/>
            <a:ext cx="2912012" cy="2855741"/>
          </a:xfrm>
          <a:prstGeom prst="star1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n w="22225">
                  <a:solidFill>
                    <a:schemeClr val="accent2"/>
                  </a:solidFill>
                  <a:prstDash val="solid"/>
                </a:ln>
                <a:solidFill>
                  <a:schemeClr val="accent2">
                    <a:lumMod val="40000"/>
                    <a:lumOff val="60000"/>
                  </a:schemeClr>
                </a:solidFill>
              </a:rPr>
              <a:t>The Happy News</a:t>
            </a:r>
            <a:endParaRPr lang="en-GB" sz="4000" b="1" dirty="0">
              <a:ln w="22225">
                <a:solidFill>
                  <a:schemeClr val="accent2"/>
                </a:solidFill>
                <a:prstDash val="solid"/>
              </a:ln>
              <a:solidFill>
                <a:schemeClr val="accent2">
                  <a:lumMod val="40000"/>
                  <a:lumOff val="60000"/>
                </a:schemeClr>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45" b="52194" l="7500" r="90870">
                        <a14:foregroundMark x1="65761" y1="9584" x2="66848" y2="3926"/>
                        <a14:foregroundMark x1="79783" y1="9238" x2="80109" y2="2945"/>
                        <a14:foregroundMark x1="78370" y1="19688" x2="86196" y2="20439"/>
                        <a14:foregroundMark x1="87283" y1="21016" x2="90870" y2="20266"/>
                        <a14:foregroundMark x1="17174" y1="35046" x2="7500" y2="32968"/>
                        <a14:backgroundMark x1="16087" y1="33372" x2="10761" y2="27656"/>
                        <a14:backgroundMark x1="14674" y1="30139" x2="13587" y2="27252"/>
                        <a14:backgroundMark x1="18587" y1="31813" x2="8587" y2="31813"/>
                        <a14:backgroundMark x1="11848" y1="33141" x2="8261" y2="30716"/>
                        <a14:backgroundMark x1="17935" y1="32390" x2="15000" y2="33545"/>
                      </a14:backgroundRemoval>
                    </a14:imgEffect>
                  </a14:imgLayer>
                </a14:imgProps>
              </a:ext>
              <a:ext uri="{28A0092B-C50C-407E-A947-70E740481C1C}">
                <a14:useLocalDpi xmlns:a14="http://schemas.microsoft.com/office/drawing/2010/main" val="0"/>
              </a:ext>
            </a:extLst>
          </a:blip>
          <a:srcRect b="41949"/>
          <a:stretch/>
        </p:blipFill>
        <p:spPr>
          <a:xfrm>
            <a:off x="6634953" y="2172902"/>
            <a:ext cx="2176413" cy="237855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42332"/>
          <a:stretch/>
        </p:blipFill>
        <p:spPr>
          <a:xfrm>
            <a:off x="4091643" y="2440745"/>
            <a:ext cx="1544962" cy="1842869"/>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2581" b="94194" l="1235" r="93519">
                        <a14:foregroundMark x1="17901" y1="25161" x2="10494" y2="16774"/>
                        <a14:foregroundMark x1="13889" y1="12258" x2="1543" y2="18065"/>
                        <a14:foregroundMark x1="1852" y1="20000" x2="6173" y2="23871"/>
                        <a14:foregroundMark x1="5556" y1="23871" x2="5556" y2="82581"/>
                        <a14:foregroundMark x1="5556" y1="82581" x2="11111" y2="87097"/>
                        <a14:foregroundMark x1="86420" y1="84516" x2="54938" y2="92903"/>
                        <a14:foregroundMark x1="56173" y1="92258" x2="33333" y2="92903"/>
                        <a14:foregroundMark x1="34877" y1="90968" x2="10185" y2="87097"/>
                        <a14:foregroundMark x1="14198" y1="88387" x2="14198" y2="89032"/>
                        <a14:foregroundMark x1="16049" y1="90968" x2="16049" y2="90968"/>
                        <a14:foregroundMark x1="19753" y1="90968" x2="19753" y2="90968"/>
                        <a14:foregroundMark x1="21605" y1="92258" x2="21605" y2="92258"/>
                        <a14:foregroundMark x1="38580" y1="94194" x2="38580" y2="94194"/>
                        <a14:foregroundMark x1="34877" y1="94194" x2="34877" y2="94194"/>
                        <a14:foregroundMark x1="31173" y1="90323" x2="31173" y2="90323"/>
                        <a14:foregroundMark x1="27160" y1="90323" x2="27160" y2="90323"/>
                        <a14:foregroundMark x1="52469" y1="92903" x2="52469" y2="92903"/>
                        <a14:foregroundMark x1="50309" y1="92903" x2="50309" y2="92903"/>
                        <a14:foregroundMark x1="41667" y1="92258" x2="41667" y2="92258"/>
                        <a14:foregroundMark x1="65741" y1="90968" x2="65741" y2="90968"/>
                        <a14:foregroundMark x1="63580" y1="90968" x2="63580" y2="90968"/>
                        <a14:foregroundMark x1="60802" y1="92258" x2="60802" y2="92258"/>
                        <a14:foregroundMark x1="59568" y1="92258" x2="59568" y2="92258"/>
                        <a14:foregroundMark x1="55247" y1="92903" x2="55247" y2="92903"/>
                        <a14:foregroundMark x1="57099" y1="92258" x2="57099" y2="92258"/>
                        <a14:foregroundMark x1="69136" y1="92258" x2="69136" y2="92258"/>
                        <a14:foregroundMark x1="70679" y1="92258" x2="70679" y2="92258"/>
                        <a14:foregroundMark x1="71605" y1="90968" x2="71605" y2="90968"/>
                        <a14:foregroundMark x1="73457" y1="90968" x2="74074" y2="90968"/>
                        <a14:foregroundMark x1="77160" y1="90323" x2="77160" y2="90323"/>
                        <a14:foregroundMark x1="75309" y1="90323" x2="75309" y2="90323"/>
                        <a14:foregroundMark x1="78704" y1="90323" x2="78704" y2="90323"/>
                        <a14:foregroundMark x1="82099" y1="88387" x2="82099" y2="88387"/>
                        <a14:foregroundMark x1="83951" y1="89032" x2="93519" y2="83871"/>
                        <a14:foregroundMark x1="86728" y1="87097" x2="86728" y2="87097"/>
                        <a14:foregroundMark x1="90432" y1="87097" x2="90432" y2="87097"/>
                        <a14:foregroundMark x1="91667" y1="87097" x2="91667" y2="87097"/>
                        <a14:foregroundMark x1="14198" y1="12258" x2="28086" y2="14194"/>
                        <a14:foregroundMark x1="28086" y1="14194" x2="27469" y2="2581"/>
                        <a14:foregroundMark x1="28395" y1="6452" x2="40741" y2="7097"/>
                        <a14:foregroundMark x1="40741" y1="7097" x2="41049" y2="12903"/>
                        <a14:foregroundMark x1="41049" y1="16774" x2="58642" y2="14839"/>
                        <a14:foregroundMark x1="58642" y1="14839" x2="73457" y2="12903"/>
                        <a14:foregroundMark x1="52160" y1="24516" x2="52160" y2="24516"/>
                        <a14:foregroundMark x1="51543" y1="22581" x2="51543" y2="22581"/>
                        <a14:foregroundMark x1="45679" y1="17419" x2="48148" y2="17419"/>
                        <a14:backgroundMark x1="47531" y1="90968" x2="47531" y2="90968"/>
                        <a14:backgroundMark x1="55247" y1="92903" x2="55247" y2="92903"/>
                        <a14:backgroundMark x1="72531" y1="12258" x2="72531" y2="12258"/>
                        <a14:backgroundMark x1="69753" y1="12258" x2="69753" y2="12258"/>
                        <a14:backgroundMark x1="67593" y1="12258" x2="67593" y2="12258"/>
                        <a14:backgroundMark x1="66667" y1="12258" x2="66667" y2="12258"/>
                        <a14:backgroundMark x1="65432" y1="12258" x2="63889" y2="12903"/>
                        <a14:backgroundMark x1="62963" y1="14194" x2="62037" y2="14194"/>
                        <a14:backgroundMark x1="60802" y1="14194" x2="60802" y2="14194"/>
                        <a14:backgroundMark x1="59568" y1="14839" x2="59568" y2="14839"/>
                        <a14:backgroundMark x1="55864" y1="14839" x2="55864" y2="14839"/>
                        <a14:backgroundMark x1="54321" y1="14839" x2="54321" y2="14839"/>
                        <a14:backgroundMark x1="73765" y1="12903" x2="64506" y2="14839"/>
                        <a14:backgroundMark x1="64198" y1="15484" x2="50617" y2="15484"/>
                        <a14:backgroundMark x1="51852" y1="16129" x2="44753" y2="15484"/>
                        <a14:backgroundMark x1="16049" y1="91613" x2="16049" y2="91613"/>
                        <a14:backgroundMark x1="21605" y1="92258" x2="21605" y2="92258"/>
                        <a14:backgroundMark x1="19444" y1="91613" x2="19444" y2="91613"/>
                        <a14:backgroundMark x1="35185" y1="94839" x2="35185" y2="94839"/>
                        <a14:backgroundMark x1="38580" y1="94839" x2="38580" y2="94839"/>
                        <a14:backgroundMark x1="91667" y1="87097" x2="91667" y2="87097"/>
                        <a14:backgroundMark x1="63889" y1="12903" x2="63889" y2="12903"/>
                        <a14:backgroundMark x1="62037" y1="14839" x2="62037" y2="14839"/>
                        <a14:backgroundMark x1="62654" y1="14194" x2="64506" y2="14194"/>
                        <a14:backgroundMark x1="66358" y1="12903" x2="66358" y2="12903"/>
                        <a14:backgroundMark x1="68827" y1="12258" x2="68827" y2="12258"/>
                        <a14:backgroundMark x1="57407" y1="15484" x2="57407" y2="15484"/>
                        <a14:backgroundMark x1="58951" y1="14194" x2="58951" y2="14194"/>
                        <a14:backgroundMark x1="58025" y1="13548" x2="58025" y2="13548"/>
                        <a14:backgroundMark x1="62037" y1="12903" x2="62037" y2="12903"/>
                        <a14:backgroundMark x1="64815" y1="12258" x2="64815" y2="12258"/>
                        <a14:backgroundMark x1="69753" y1="12258" x2="69753" y2="12258"/>
                      </a14:backgroundRemoval>
                    </a14:imgEffect>
                  </a14:imgLayer>
                </a14:imgProps>
              </a:ext>
              <a:ext uri="{28A0092B-C50C-407E-A947-70E740481C1C}">
                <a14:useLocalDpi xmlns:a14="http://schemas.microsoft.com/office/drawing/2010/main" val="0"/>
              </a:ext>
            </a:extLst>
          </a:blip>
          <a:stretch>
            <a:fillRect/>
          </a:stretch>
        </p:blipFill>
        <p:spPr>
          <a:xfrm>
            <a:off x="3812346" y="3882685"/>
            <a:ext cx="4999020" cy="2391506"/>
          </a:xfrm>
          <a:prstGeom prst="rect">
            <a:avLst/>
          </a:prstGeom>
        </p:spPr>
      </p:pic>
      <p:sp>
        <p:nvSpPr>
          <p:cNvPr id="8" name="TextBox 7"/>
          <p:cNvSpPr txBox="1"/>
          <p:nvPr/>
        </p:nvSpPr>
        <p:spPr>
          <a:xfrm>
            <a:off x="4951828" y="1932913"/>
            <a:ext cx="2700997" cy="1015663"/>
          </a:xfrm>
          <a:prstGeom prst="rect">
            <a:avLst/>
          </a:prstGeom>
          <a:noFill/>
        </p:spPr>
        <p:txBody>
          <a:bodyPr wrap="square" rtlCol="0">
            <a:spAutoFit/>
          </a:bodyPr>
          <a:lstStyle/>
          <a:p>
            <a:r>
              <a:rPr lang="en-GB" sz="6000" b="1" dirty="0" smtClean="0">
                <a:solidFill>
                  <a:srgbClr val="00B0F0"/>
                </a:solidFill>
              </a:rPr>
              <a:t>Week </a:t>
            </a:r>
            <a:r>
              <a:rPr lang="en-GB" sz="6000" b="1" dirty="0" smtClean="0">
                <a:solidFill>
                  <a:srgbClr val="00B0F0"/>
                </a:solidFill>
              </a:rPr>
              <a:t>3</a:t>
            </a:r>
            <a:endParaRPr lang="en-GB" sz="6000" b="1" dirty="0">
              <a:solidFill>
                <a:srgbClr val="00B0F0"/>
              </a:solidFill>
            </a:endParaRPr>
          </a:p>
        </p:txBody>
      </p:sp>
    </p:spTree>
    <p:extLst>
      <p:ext uri="{BB962C8B-B14F-4D97-AF65-F5344CB8AC3E}">
        <p14:creationId xmlns:p14="http://schemas.microsoft.com/office/powerpoint/2010/main" val="25671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300" b="1" dirty="0" smtClean="0">
                <a:solidFill>
                  <a:schemeClr val="bg1"/>
                </a:solidFill>
              </a:rPr>
              <a:t>100 and counting</a:t>
            </a:r>
            <a:endParaRPr lang="en-GB" sz="67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1899694"/>
            <a:ext cx="7890646" cy="4824384"/>
          </a:xfrm>
          <a:prstGeom prst="rect">
            <a:avLst/>
          </a:prstGeom>
        </p:spPr>
      </p:pic>
    </p:spTree>
    <p:extLst>
      <p:ext uri="{BB962C8B-B14F-4D97-AF65-F5344CB8AC3E}">
        <p14:creationId xmlns:p14="http://schemas.microsoft.com/office/powerpoint/2010/main" val="107612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b="1" dirty="0" smtClean="0">
                <a:solidFill>
                  <a:schemeClr val="bg1"/>
                </a:solidFill>
              </a:rPr>
              <a:t>Age is but a number!</a:t>
            </a:r>
            <a:endParaRPr lang="en-GB" sz="66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09776" y="2260690"/>
            <a:ext cx="5167312" cy="3504792"/>
          </a:xfrm>
          <a:prstGeom prst="rect">
            <a:avLst/>
          </a:prstGeom>
        </p:spPr>
      </p:pic>
    </p:spTree>
    <p:extLst>
      <p:ext uri="{BB962C8B-B14F-4D97-AF65-F5344CB8AC3E}">
        <p14:creationId xmlns:p14="http://schemas.microsoft.com/office/powerpoint/2010/main" val="2652553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THE CENTURY CHALLENGE </a:t>
            </a:r>
            <a:endParaRPr lang="en-GB" sz="7200" b="1" dirty="0">
              <a:solidFill>
                <a:schemeClr val="bg1"/>
              </a:solidFill>
            </a:endParaRPr>
          </a:p>
        </p:txBody>
      </p:sp>
      <p:sp>
        <p:nvSpPr>
          <p:cNvPr id="4" name="TextBox 3"/>
          <p:cNvSpPr txBox="1"/>
          <p:nvPr/>
        </p:nvSpPr>
        <p:spPr>
          <a:xfrm>
            <a:off x="117566" y="1907177"/>
            <a:ext cx="11965577" cy="4154984"/>
          </a:xfrm>
          <a:prstGeom prst="rect">
            <a:avLst/>
          </a:prstGeom>
          <a:noFill/>
        </p:spPr>
        <p:txBody>
          <a:bodyPr wrap="square" rtlCol="0">
            <a:spAutoFit/>
          </a:bodyPr>
          <a:lstStyle/>
          <a:p>
            <a:pPr algn="ctr"/>
            <a:r>
              <a:rPr lang="en-GB" sz="4800" b="1" dirty="0" smtClean="0">
                <a:solidFill>
                  <a:schemeClr val="bg1"/>
                </a:solidFill>
                <a:latin typeface="Twinkl Cursive Looped" panose="02000000000000000000" pitchFamily="2" charset="0"/>
              </a:rPr>
              <a:t>Challenge 3</a:t>
            </a:r>
          </a:p>
          <a:p>
            <a:pPr algn="ctr"/>
            <a:r>
              <a:rPr lang="en-GB" sz="3600" b="1" dirty="0" smtClean="0">
                <a:solidFill>
                  <a:schemeClr val="bg1"/>
                </a:solidFill>
                <a:latin typeface="Twinkl Cursive Looped" panose="02000000000000000000" pitchFamily="2" charset="0"/>
              </a:rPr>
              <a:t>Think of an exercise that challenges you – jumping jacks, sit ups, press ups or even running laps of your garden – and see if you can repeat it 100 times. Have a second attempt and tweet your achievements to everyone. This may take some training but let’s compete to see who can do it the fastest!</a:t>
            </a:r>
            <a:endParaRPr lang="en-GB" sz="36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257182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Raise the Roof</a:t>
            </a:r>
            <a:endParaRPr lang="en-GB" sz="72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1779270"/>
            <a:ext cx="4762500" cy="4762500"/>
          </a:xfrm>
          <a:prstGeom prst="rect">
            <a:avLst/>
          </a:prstGeom>
        </p:spPr>
      </p:pic>
    </p:spTree>
    <p:extLst>
      <p:ext uri="{BB962C8B-B14F-4D97-AF65-F5344CB8AC3E}">
        <p14:creationId xmlns:p14="http://schemas.microsoft.com/office/powerpoint/2010/main" val="270154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Now let’s </a:t>
            </a:r>
            <a:r>
              <a:rPr lang="en-GB" sz="7200" b="1" dirty="0" smtClean="0">
                <a:solidFill>
                  <a:schemeClr val="bg1"/>
                </a:solidFill>
              </a:rPr>
              <a:t>Sing</a:t>
            </a:r>
            <a:r>
              <a:rPr lang="en-GB" sz="7200" b="1" dirty="0" smtClean="0">
                <a:solidFill>
                  <a:schemeClr val="bg1"/>
                </a:solidFill>
              </a:rPr>
              <a:t>!!!</a:t>
            </a:r>
            <a:endParaRPr lang="en-GB" sz="7200" b="1" dirty="0">
              <a:solidFill>
                <a:schemeClr val="bg1"/>
              </a:solidFill>
            </a:endParaRPr>
          </a:p>
        </p:txBody>
      </p:sp>
    </p:spTree>
    <p:extLst>
      <p:ext uri="{BB962C8B-B14F-4D97-AF65-F5344CB8AC3E}">
        <p14:creationId xmlns:p14="http://schemas.microsoft.com/office/powerpoint/2010/main" val="137554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Now </a:t>
            </a:r>
            <a:r>
              <a:rPr lang="en-GB" sz="7200" b="1" dirty="0">
                <a:solidFill>
                  <a:schemeClr val="bg1"/>
                </a:solidFill>
              </a:rPr>
              <a:t>l</a:t>
            </a:r>
            <a:r>
              <a:rPr lang="en-GB" sz="7200" b="1" dirty="0" smtClean="0">
                <a:solidFill>
                  <a:schemeClr val="bg1"/>
                </a:solidFill>
              </a:rPr>
              <a:t>et’s </a:t>
            </a:r>
            <a:r>
              <a:rPr lang="en-GB" sz="7200" b="1" dirty="0" smtClean="0">
                <a:solidFill>
                  <a:schemeClr val="bg1"/>
                </a:solidFill>
              </a:rPr>
              <a:t>sing</a:t>
            </a:r>
            <a:r>
              <a:rPr lang="en-GB" sz="7200" b="1" dirty="0" smtClean="0">
                <a:solidFill>
                  <a:schemeClr val="bg1"/>
                </a:solidFill>
              </a:rPr>
              <a:t>!!!</a:t>
            </a:r>
            <a:endParaRPr lang="en-GB" sz="7200" b="1" dirty="0">
              <a:solidFill>
                <a:schemeClr val="bg1"/>
              </a:solidFill>
            </a:endParaRPr>
          </a:p>
        </p:txBody>
      </p:sp>
      <p:sp>
        <p:nvSpPr>
          <p:cNvPr id="4" name="TextBox 3"/>
          <p:cNvSpPr txBox="1"/>
          <p:nvPr/>
        </p:nvSpPr>
        <p:spPr>
          <a:xfrm>
            <a:off x="1005840" y="1907176"/>
            <a:ext cx="9459686" cy="4401205"/>
          </a:xfrm>
          <a:prstGeom prst="rect">
            <a:avLst/>
          </a:prstGeom>
          <a:noFill/>
        </p:spPr>
        <p:txBody>
          <a:bodyPr wrap="square" rtlCol="0">
            <a:spAutoFit/>
          </a:bodyPr>
          <a:lstStyle/>
          <a:p>
            <a:pPr algn="ctr"/>
            <a:r>
              <a:rPr lang="en-GB" sz="2800" dirty="0" smtClean="0">
                <a:solidFill>
                  <a:schemeClr val="bg1"/>
                </a:solidFill>
                <a:latin typeface="Twinkl Cursive Looped" panose="02000000000000000000" pitchFamily="2" charset="0"/>
              </a:rPr>
              <a:t>Challenge </a:t>
            </a:r>
            <a:r>
              <a:rPr lang="en-GB" sz="2800" dirty="0" smtClean="0">
                <a:solidFill>
                  <a:schemeClr val="bg1"/>
                </a:solidFill>
                <a:latin typeface="Twinkl Cursive Looped" panose="02000000000000000000" pitchFamily="2" charset="0"/>
              </a:rPr>
              <a:t>4</a:t>
            </a:r>
          </a:p>
          <a:p>
            <a:pPr algn="ctr"/>
            <a:r>
              <a:rPr lang="en-GB" sz="2800" dirty="0" smtClean="0">
                <a:solidFill>
                  <a:schemeClr val="bg1"/>
                </a:solidFill>
                <a:latin typeface="Twinkl Cursive Looped" panose="02000000000000000000" pitchFamily="2" charset="0"/>
              </a:rPr>
              <a:t>In WW2 when Captain Tom was serving his country a very famous song became the anthem of hope. Dame Vera Lynn sang to the troops the iconic song “We’ll Meet Again” to boost moral and bring hope to the nation. We would like to learn the words and melody to the song and, if you are brave enough, you can sing it on your doorsteps during the Thursday night Clap for Carers.</a:t>
            </a:r>
          </a:p>
          <a:p>
            <a:pPr algn="ctr"/>
            <a:r>
              <a:rPr lang="en-GB" sz="2800" dirty="0">
                <a:solidFill>
                  <a:schemeClr val="bg1"/>
                </a:solidFill>
                <a:latin typeface="Twinkl Cursive Looped" panose="02000000000000000000" pitchFamily="2" charset="0"/>
                <a:hlinkClick r:id="rId3"/>
              </a:rPr>
              <a:t>https://</a:t>
            </a:r>
            <a:r>
              <a:rPr lang="en-GB" sz="2800" dirty="0" smtClean="0">
                <a:solidFill>
                  <a:schemeClr val="bg1"/>
                </a:solidFill>
                <a:latin typeface="Twinkl Cursive Looped" panose="02000000000000000000" pitchFamily="2" charset="0"/>
                <a:hlinkClick r:id="rId3"/>
              </a:rPr>
              <a:t>www.youtube.com/watch?v=OJKMji2688M</a:t>
            </a:r>
            <a:endParaRPr lang="en-GB" sz="2800" dirty="0" smtClean="0">
              <a:solidFill>
                <a:schemeClr val="bg1"/>
              </a:solidFill>
              <a:latin typeface="Twinkl Cursive Looped" panose="02000000000000000000" pitchFamily="2" charset="0"/>
            </a:endParaRPr>
          </a:p>
          <a:p>
            <a:pPr algn="ctr"/>
            <a:r>
              <a:rPr lang="en-GB" sz="2800" dirty="0" smtClean="0">
                <a:solidFill>
                  <a:schemeClr val="bg1"/>
                </a:solidFill>
                <a:latin typeface="Twinkl Cursive Looped" panose="02000000000000000000" pitchFamily="2" charset="0"/>
              </a:rPr>
              <a:t> </a:t>
            </a:r>
            <a:endParaRPr lang="en-GB" sz="2800" dirty="0" smtClean="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1439183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Stay Safe, Stay Smiling &amp; Stay Kind. XXXXX</a:t>
            </a:r>
            <a:endParaRPr lang="en-GB" sz="72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875" y="2214834"/>
            <a:ext cx="8096250" cy="4048125"/>
          </a:xfrm>
          <a:prstGeom prst="rect">
            <a:avLst/>
          </a:prstGeom>
        </p:spPr>
      </p:pic>
    </p:spTree>
    <p:extLst>
      <p:ext uri="{BB962C8B-B14F-4D97-AF65-F5344CB8AC3E}">
        <p14:creationId xmlns:p14="http://schemas.microsoft.com/office/powerpoint/2010/main" val="1399486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41" t="34685" r="14219" b="42580"/>
          <a:stretch/>
        </p:blipFill>
        <p:spPr>
          <a:xfrm>
            <a:off x="2312124" y="2599508"/>
            <a:ext cx="7770389" cy="1240973"/>
          </a:xfrm>
          <a:prstGeom prst="rect">
            <a:avLst/>
          </a:prstGeom>
        </p:spPr>
      </p:pic>
    </p:spTree>
    <p:extLst>
      <p:ext uri="{BB962C8B-B14F-4D97-AF65-F5344CB8AC3E}">
        <p14:creationId xmlns:p14="http://schemas.microsoft.com/office/powerpoint/2010/main" val="28094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solidFill>
                  <a:schemeClr val="bg1"/>
                </a:solidFill>
              </a:rPr>
              <a:t>Boris Johnson Leaves Hospital</a:t>
            </a:r>
            <a:endParaRPr lang="en-GB" sz="5400" b="1" dirty="0">
              <a:solidFill>
                <a:schemeClr val="bg1"/>
              </a:solidFill>
            </a:endParaRP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877087" y="1528355"/>
            <a:ext cx="8437825" cy="477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9600" b="1" dirty="0" smtClean="0">
                <a:solidFill>
                  <a:schemeClr val="bg1"/>
                </a:solidFill>
              </a:rPr>
              <a:t>Writing to Us</a:t>
            </a:r>
            <a:endParaRPr lang="en-GB" sz="9600" b="1" dirty="0">
              <a:solidFill>
                <a:schemeClr val="bg1"/>
              </a:solidFill>
            </a:endParaRPr>
          </a:p>
        </p:txBody>
      </p:sp>
      <p:sp>
        <p:nvSpPr>
          <p:cNvPr id="4" name="TextBox 3"/>
          <p:cNvSpPr txBox="1"/>
          <p:nvPr/>
        </p:nvSpPr>
        <p:spPr>
          <a:xfrm>
            <a:off x="274320" y="1907177"/>
            <a:ext cx="11717383" cy="4524315"/>
          </a:xfrm>
          <a:prstGeom prst="rect">
            <a:avLst/>
          </a:prstGeom>
          <a:noFill/>
        </p:spPr>
        <p:txBody>
          <a:bodyPr wrap="square" rtlCol="0">
            <a:spAutoFit/>
          </a:bodyPr>
          <a:lstStyle/>
          <a:p>
            <a:pPr algn="ctr"/>
            <a:r>
              <a:rPr lang="en-GB" sz="4800" b="1" dirty="0" smtClean="0">
                <a:solidFill>
                  <a:schemeClr val="bg1"/>
                </a:solidFill>
                <a:latin typeface="Twinkl Cursive Looped" panose="02000000000000000000" pitchFamily="2" charset="0"/>
              </a:rPr>
              <a:t>Challenge 1</a:t>
            </a:r>
          </a:p>
          <a:p>
            <a:pPr algn="ctr"/>
            <a:r>
              <a:rPr lang="en-GB" sz="4800" b="1" dirty="0" smtClean="0">
                <a:solidFill>
                  <a:schemeClr val="bg1"/>
                </a:solidFill>
                <a:latin typeface="Twinkl Cursive Looped" panose="02000000000000000000" pitchFamily="2" charset="0"/>
              </a:rPr>
              <a:t>Boris wrote personally to every household to reassure the public and explain the need for isolation. Your task is to respond! Let us see if anyone can create a famous new pen-pal!!!!</a:t>
            </a:r>
            <a:endParaRPr lang="en-GB" sz="28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95290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9600" b="1" dirty="0" smtClean="0">
                <a:solidFill>
                  <a:schemeClr val="bg1"/>
                </a:solidFill>
              </a:rPr>
              <a:t>Boris’ Letter</a:t>
            </a:r>
            <a:endParaRPr lang="en-GB" sz="9600" b="1" dirty="0">
              <a:solidFill>
                <a:schemeClr val="bg1"/>
              </a:solidFill>
            </a:endParaRPr>
          </a:p>
        </p:txBody>
      </p:sp>
      <p:pic>
        <p:nvPicPr>
          <p:cNvPr id="4" name="Picture 3" descr="20200417084538033 - Word"/>
          <p:cNvPicPr>
            <a:picLocks noChangeAspect="1"/>
          </p:cNvPicPr>
          <p:nvPr/>
        </p:nvPicPr>
        <p:blipFill rotWithShape="1">
          <a:blip r:embed="rId3">
            <a:extLst>
              <a:ext uri="{28A0092B-C50C-407E-A947-70E740481C1C}">
                <a14:useLocalDpi xmlns:a14="http://schemas.microsoft.com/office/drawing/2010/main" val="0"/>
              </a:ext>
            </a:extLst>
          </a:blip>
          <a:srcRect l="17016" t="23829" r="14633"/>
          <a:stretch/>
        </p:blipFill>
        <p:spPr>
          <a:xfrm>
            <a:off x="378823" y="1528353"/>
            <a:ext cx="6244046" cy="4999549"/>
          </a:xfrm>
          <a:prstGeom prst="rect">
            <a:avLst/>
          </a:prstGeom>
        </p:spPr>
      </p:pic>
      <p:sp>
        <p:nvSpPr>
          <p:cNvPr id="5" name="TextBox 4"/>
          <p:cNvSpPr txBox="1"/>
          <p:nvPr/>
        </p:nvSpPr>
        <p:spPr>
          <a:xfrm>
            <a:off x="7040880" y="2011680"/>
            <a:ext cx="4312920" cy="1477328"/>
          </a:xfrm>
          <a:prstGeom prst="rect">
            <a:avLst/>
          </a:prstGeom>
          <a:solidFill>
            <a:schemeClr val="bg1"/>
          </a:solidFill>
        </p:spPr>
        <p:txBody>
          <a:bodyPr wrap="square" rtlCol="0">
            <a:spAutoFit/>
          </a:bodyPr>
          <a:lstStyle/>
          <a:p>
            <a:r>
              <a:rPr lang="en-GB" dirty="0" smtClean="0"/>
              <a:t>Read the full letter –</a:t>
            </a:r>
          </a:p>
          <a:p>
            <a:r>
              <a:rPr lang="en-GB" dirty="0">
                <a:solidFill>
                  <a:schemeClr val="bg1"/>
                </a:solidFill>
                <a:hlinkClick r:id="rId4"/>
              </a:rPr>
              <a:t>https://theguideliverpool.com/coronavirus-what-does-boris-johnsons-letter-to-the-uk-say</a:t>
            </a:r>
            <a:r>
              <a:rPr lang="en-GB" dirty="0" smtClean="0">
                <a:solidFill>
                  <a:schemeClr val="bg1"/>
                </a:solidFill>
                <a:hlinkClick r:id="rId4"/>
              </a:rPr>
              <a:t>/</a:t>
            </a: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2997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9600" b="1" dirty="0" smtClean="0">
                <a:solidFill>
                  <a:schemeClr val="bg1"/>
                </a:solidFill>
              </a:rPr>
              <a:t>Captain Tom Moore</a:t>
            </a:r>
            <a:endParaRPr lang="en-GB" sz="9600" b="1" dirty="0">
              <a:solidFill>
                <a:schemeClr val="bg1"/>
              </a:solidFill>
            </a:endParaRPr>
          </a:p>
        </p:txBody>
      </p:sp>
      <p:sp>
        <p:nvSpPr>
          <p:cNvPr id="4" name="AutoShape 2" descr="Captain Tom Moore: Who is NHS hero Tom Moore? Inside war veteran's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856" y="1586185"/>
            <a:ext cx="8358287" cy="4958306"/>
          </a:xfrm>
          <a:prstGeom prst="rect">
            <a:avLst/>
          </a:prstGeom>
        </p:spPr>
      </p:pic>
    </p:spTree>
    <p:extLst>
      <p:ext uri="{BB962C8B-B14F-4D97-AF65-F5344CB8AC3E}">
        <p14:creationId xmlns:p14="http://schemas.microsoft.com/office/powerpoint/2010/main" val="1017752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solidFill>
                  <a:schemeClr val="bg1"/>
                </a:solidFill>
              </a:rPr>
              <a:t>Being a Superhero</a:t>
            </a:r>
            <a:endParaRPr lang="en-GB" sz="8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90687"/>
            <a:ext cx="9753600" cy="4996951"/>
          </a:xfrm>
          <a:prstGeom prst="rect">
            <a:avLst/>
          </a:prstGeom>
        </p:spPr>
      </p:pic>
    </p:spTree>
    <p:extLst>
      <p:ext uri="{BB962C8B-B14F-4D97-AF65-F5344CB8AC3E}">
        <p14:creationId xmlns:p14="http://schemas.microsoft.com/office/powerpoint/2010/main" val="428423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Happy Birthday</a:t>
            </a:r>
            <a:endParaRPr lang="en-GB" sz="7200" b="1" dirty="0">
              <a:solidFill>
                <a:schemeClr val="bg1"/>
              </a:solidFill>
            </a:endParaRPr>
          </a:p>
        </p:txBody>
      </p:sp>
      <p:sp>
        <p:nvSpPr>
          <p:cNvPr id="4" name="TextBox 3"/>
          <p:cNvSpPr txBox="1"/>
          <p:nvPr/>
        </p:nvSpPr>
        <p:spPr>
          <a:xfrm>
            <a:off x="1672046" y="1907177"/>
            <a:ext cx="8647611" cy="4708981"/>
          </a:xfrm>
          <a:prstGeom prst="rect">
            <a:avLst/>
          </a:prstGeom>
          <a:noFill/>
        </p:spPr>
        <p:txBody>
          <a:bodyPr wrap="square" rtlCol="0">
            <a:spAutoFit/>
          </a:bodyPr>
          <a:lstStyle/>
          <a:p>
            <a:pPr algn="ctr"/>
            <a:r>
              <a:rPr lang="en-GB" sz="4800" b="1" dirty="0" smtClean="0">
                <a:solidFill>
                  <a:schemeClr val="bg1"/>
                </a:solidFill>
                <a:latin typeface="Twinkl Cursive Looped" panose="02000000000000000000" pitchFamily="2" charset="0"/>
              </a:rPr>
              <a:t>Challenge 2</a:t>
            </a:r>
          </a:p>
          <a:p>
            <a:pPr algn="ctr"/>
            <a:r>
              <a:rPr lang="en-GB" sz="3600" b="1" dirty="0" smtClean="0">
                <a:solidFill>
                  <a:schemeClr val="bg1"/>
                </a:solidFill>
                <a:latin typeface="Twinkl Cursive Looped" panose="02000000000000000000" pitchFamily="2" charset="0"/>
              </a:rPr>
              <a:t>Captain Tom has stolen the hearts of the nation. Despite his age he has made a difference to the world. He turns 100 on the 30</a:t>
            </a:r>
            <a:r>
              <a:rPr lang="en-GB" sz="3600" b="1" baseline="30000" dirty="0" smtClean="0">
                <a:solidFill>
                  <a:schemeClr val="bg1"/>
                </a:solidFill>
                <a:latin typeface="Twinkl Cursive Looped" panose="02000000000000000000" pitchFamily="2" charset="0"/>
              </a:rPr>
              <a:t>th</a:t>
            </a:r>
            <a:r>
              <a:rPr lang="en-GB" sz="3600" b="1" dirty="0" smtClean="0">
                <a:solidFill>
                  <a:schemeClr val="bg1"/>
                </a:solidFill>
                <a:latin typeface="Twinkl Cursive Looped" panose="02000000000000000000" pitchFamily="2" charset="0"/>
              </a:rPr>
              <a:t> April and GMTV has asked for children to make birthday cards to mark this occasion. If you can, make a card, draw a picture or write a letter.</a:t>
            </a:r>
            <a:endParaRPr lang="en-GB" sz="36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201921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5744"/>
          </a:xfrm>
        </p:spPr>
        <p:txBody>
          <a:bodyPr>
            <a:noAutofit/>
          </a:bodyPr>
          <a:lstStyle/>
          <a:p>
            <a:pPr algn="ctr"/>
            <a:r>
              <a:rPr lang="en-GB" sz="7200" b="1" dirty="0" smtClean="0">
                <a:solidFill>
                  <a:schemeClr val="bg1"/>
                </a:solidFill>
              </a:rPr>
              <a:t>Happy Birthday</a:t>
            </a:r>
            <a:endParaRPr lang="en-GB" sz="7200" b="1" dirty="0">
              <a:solidFill>
                <a:schemeClr val="bg1"/>
              </a:solidFill>
            </a:endParaRPr>
          </a:p>
        </p:txBody>
      </p:sp>
      <p:sp>
        <p:nvSpPr>
          <p:cNvPr id="4" name="TextBox 3"/>
          <p:cNvSpPr txBox="1"/>
          <p:nvPr/>
        </p:nvSpPr>
        <p:spPr>
          <a:xfrm>
            <a:off x="1658983" y="1763486"/>
            <a:ext cx="8647611" cy="5539978"/>
          </a:xfrm>
          <a:prstGeom prst="rect">
            <a:avLst/>
          </a:prstGeom>
          <a:noFill/>
        </p:spPr>
        <p:txBody>
          <a:bodyPr wrap="square" rtlCol="0">
            <a:spAutoFit/>
          </a:bodyPr>
          <a:lstStyle/>
          <a:p>
            <a:pPr algn="ctr"/>
            <a:r>
              <a:rPr lang="en-GB" sz="3600" b="1" dirty="0" smtClean="0">
                <a:solidFill>
                  <a:schemeClr val="bg1"/>
                </a:solidFill>
                <a:latin typeface="Twinkl Cursive Looped" panose="02000000000000000000" pitchFamily="2" charset="0"/>
              </a:rPr>
              <a:t>If you want to send them to school you can post them to us here and we will send them on. Or email them or photograph them and we will print them off and forward them.</a:t>
            </a:r>
          </a:p>
          <a:p>
            <a:pPr algn="ctr"/>
            <a:r>
              <a:rPr lang="en-GB" sz="1400" b="1" dirty="0">
                <a:solidFill>
                  <a:schemeClr val="bg1"/>
                </a:solidFill>
                <a:latin typeface="Twinkl Cursive Looped" panose="02000000000000000000" pitchFamily="2" charset="0"/>
              </a:rPr>
              <a:t>https://</a:t>
            </a:r>
            <a:r>
              <a:rPr lang="en-GB" sz="1400" b="1" dirty="0" smtClean="0">
                <a:solidFill>
                  <a:schemeClr val="bg1"/>
                </a:solidFill>
                <a:latin typeface="Twinkl Cursive Looped" panose="02000000000000000000" pitchFamily="2" charset="0"/>
              </a:rPr>
              <a:t>www.huffingtonpost.co.uk/entry/birthday-card-100-captain-tom_uk_5e96be36c5b65eae709c5d5f?guccounter=1&amp;guce_referrer=aHR0cHM6Ly93d3cuYmluZy5jb20vc2VhcmNoP3E9Q2FwdGFpbit0b20rMTAwK2JpcnRoZGF5JmZvcm09UFJHQkVOJnBjPUVVUFBfJmh0dHBzbXNuPTEmbXNuZXdzPTEmcmVmaWc9MWI5MjEzMmMwYTg2NGI3OGJjODU1ZjAwZTE1MTg1NDEmc3A9LTEmcHE9Y2FwdGFpbit0b20rMTAwJnNjPTAtMTUmcXM9biZzaz0mY3ZpZD0xYjkyMTMyYzBhODY0Yjc4YmM4NTVmMDBlMTUxODU0MQ&amp;guce_referrer_sig=AQAAAHnuMt_yLtnTF2MNLD8BYuTryOBuXrK96R9Vahx8mtMj0QhN5XcGw4zHnVJ7gIzJ2jzD7QAwYUW6UjIEWy5tKxn2Gcg3cjjhpZIY8zq9qfckhFcBfWS0Fq_ZbkNhW6HzVacYhezsnR-5roOEglQ3TqVVL0UMA7ki3rvQr5uPWxZP</a:t>
            </a:r>
          </a:p>
          <a:p>
            <a:pPr algn="ctr"/>
            <a:endParaRPr lang="en-GB" sz="1400" b="1" dirty="0" smtClean="0">
              <a:solidFill>
                <a:schemeClr val="bg1"/>
              </a:solidFill>
              <a:latin typeface="Twinkl Cursive Looped" panose="02000000000000000000" pitchFamily="2" charset="0"/>
            </a:endParaRPr>
          </a:p>
          <a:p>
            <a:pPr algn="ctr"/>
            <a:endParaRPr lang="en-GB" sz="1200" b="1" dirty="0" smtClean="0">
              <a:solidFill>
                <a:schemeClr val="bg1"/>
              </a:solidFill>
              <a:latin typeface="Twinkl Cursive Looped" panose="02000000000000000000" pitchFamily="2" charset="0"/>
            </a:endParaRPr>
          </a:p>
          <a:p>
            <a:pPr algn="ctr"/>
            <a:endParaRPr lang="en-GB" sz="3600" b="1" dirty="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4057635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356</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Twinkl Cursive Looped</vt:lpstr>
      <vt:lpstr>Office Theme</vt:lpstr>
      <vt:lpstr>PowerPoint Presentation</vt:lpstr>
      <vt:lpstr>PowerPoint Presentation</vt:lpstr>
      <vt:lpstr>Boris Johnson Leaves Hospital</vt:lpstr>
      <vt:lpstr>Writing to Us</vt:lpstr>
      <vt:lpstr>Boris’ Letter</vt:lpstr>
      <vt:lpstr>Captain Tom Moore</vt:lpstr>
      <vt:lpstr>Being a Superhero</vt:lpstr>
      <vt:lpstr>Happy Birthday</vt:lpstr>
      <vt:lpstr>Happy Birthday</vt:lpstr>
      <vt:lpstr>100 and counting</vt:lpstr>
      <vt:lpstr>Age is but a number!</vt:lpstr>
      <vt:lpstr>THE CENTURY CHALLENGE </vt:lpstr>
      <vt:lpstr>Raise the Roof</vt:lpstr>
      <vt:lpstr>Now let’s Sing!!!</vt:lpstr>
      <vt:lpstr>Now let’s sing!!!</vt:lpstr>
      <vt:lpstr>Stay Safe, Stay Smiling &amp; Stay Kind. XXXXX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27</cp:revision>
  <dcterms:created xsi:type="dcterms:W3CDTF">2020-04-06T17:03:28Z</dcterms:created>
  <dcterms:modified xsi:type="dcterms:W3CDTF">2020-04-17T10:17:55Z</dcterms:modified>
</cp:coreProperties>
</file>