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93" r:id="rId2"/>
  </p:sldMasterIdLst>
  <p:notesMasterIdLst>
    <p:notesMasterId r:id="rId18"/>
  </p:notesMasterIdLst>
  <p:handoutMasterIdLst>
    <p:handoutMasterId r:id="rId19"/>
  </p:handoutMasterIdLst>
  <p:sldIdLst>
    <p:sldId id="256" r:id="rId3"/>
    <p:sldId id="257" r:id="rId4"/>
    <p:sldId id="258" r:id="rId5"/>
    <p:sldId id="274" r:id="rId6"/>
    <p:sldId id="277" r:id="rId7"/>
    <p:sldId id="260" r:id="rId8"/>
    <p:sldId id="291" r:id="rId9"/>
    <p:sldId id="278" r:id="rId10"/>
    <p:sldId id="275" r:id="rId11"/>
    <p:sldId id="259" r:id="rId12"/>
    <p:sldId id="279" r:id="rId13"/>
    <p:sldId id="284" r:id="rId14"/>
    <p:sldId id="290" r:id="rId15"/>
    <p:sldId id="283" r:id="rId16"/>
    <p:sldId id="288" r:id="rId17"/>
  </p:sldIdLst>
  <p:sldSz cx="9144000" cy="6858000" type="screen4x3"/>
  <p:notesSz cx="6797675" cy="9926638"/>
  <p:embeddedFontLs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SassoonPrimaryInfant" pitchFamily="2" charset="0"/>
      <p:regular r:id="rId28"/>
    </p:embeddedFont>
    <p:embeddedFont>
      <p:font typeface="Trebuchet MS" panose="020B0603020202020204" pitchFamily="34" charset="0"/>
      <p:regular r:id="rId29"/>
      <p:bold r:id="rId30"/>
      <p:italic r:id="rId31"/>
      <p:boldItalic r:id="rId32"/>
    </p:embeddedFont>
    <p:embeddedFont>
      <p:font typeface="Twinkl" panose="020B0604020202020204" charset="0"/>
      <p:regular r:id="rId33"/>
      <p:bold r:id="rId34"/>
    </p:embeddedFont>
    <p:embeddedFont>
      <p:font typeface="Wingdings 3" panose="05040102010807070707" pitchFamily="18" charset="2"/>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E7"/>
    <a:srgbClr val="4DB1E3"/>
    <a:srgbClr val="21A6F9"/>
    <a:srgbClr val="E34192"/>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10" autoAdjust="0"/>
    <p:restoredTop sz="94660"/>
  </p:normalViewPr>
  <p:slideViewPr>
    <p:cSldViewPr snapToGrid="0" showGuides="1">
      <p:cViewPr varScale="1">
        <p:scale>
          <a:sx n="85" d="100"/>
          <a:sy n="85" d="100"/>
        </p:scale>
        <p:origin x="1027"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B34F151-63AC-41CE-96F5-7702E930870C}" type="datetimeFigureOut">
              <a:rPr lang="en-GB" smtClean="0"/>
              <a:t>01/07/2025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02C5D1-7818-41B5-ABAD-5E4B38A5388F}" type="datetimeFigureOut">
              <a:rPr lang="en-GB" smtClean="0"/>
              <a:t>01/07/2025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date: children will be in for a full day from their start date.</a:t>
            </a:r>
          </a:p>
          <a:p>
            <a:r>
              <a:rPr lang="en-GB" dirty="0"/>
              <a:t>We feel that this supports our children to become confident to come in to class. Allows them to develop good routines. </a:t>
            </a:r>
          </a:p>
          <a:p>
            <a:r>
              <a:rPr lang="en-GB" dirty="0"/>
              <a:t>Free school meal form: if you can all fill this in, it allows us to check eligibility for FSM. </a:t>
            </a:r>
          </a:p>
          <a:p>
            <a:r>
              <a:rPr lang="en-GB" dirty="0"/>
              <a:t>All about me booklet </a:t>
            </a:r>
          </a:p>
        </p:txBody>
      </p:sp>
      <p:sp>
        <p:nvSpPr>
          <p:cNvPr id="4" name="Slide Number Placeholder 3"/>
          <p:cNvSpPr>
            <a:spLocks noGrp="1"/>
          </p:cNvSpPr>
          <p:nvPr>
            <p:ph type="sldNum" sz="quarter" idx="5"/>
          </p:nvPr>
        </p:nvSpPr>
        <p:spPr/>
        <p:txBody>
          <a:bodyPr/>
          <a:lstStyle/>
          <a:p>
            <a:fld id="{F5EA070E-38D7-4724-8EB2-5C9C5D910B66}" type="slidenum">
              <a:rPr lang="en-GB" smtClean="0"/>
              <a:t>3</a:t>
            </a:fld>
            <a:endParaRPr lang="en-GB"/>
          </a:p>
        </p:txBody>
      </p:sp>
    </p:spTree>
    <p:extLst>
      <p:ext uri="{BB962C8B-B14F-4D97-AF65-F5344CB8AC3E}">
        <p14:creationId xmlns:p14="http://schemas.microsoft.com/office/powerpoint/2010/main" val="2081913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34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737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17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45534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576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990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361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3467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0890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00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55201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0706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816447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mod="1">
    <p:ext uri="{DCECCB84-F9BA-43D5-87BE-67443E8EF086}">
      <p15:sldGuideLst xmlns:p15="http://schemas.microsoft.com/office/powerpoint/2012/main">
        <p15:guide id="1" orient="horz" pos="640"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0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26145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02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8048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5215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1" r:id="rId17"/>
    <p:sldLayoutId id="2147483663"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220C-625F-4AD5-A179-6BE59C71FC01}"/>
              </a:ext>
            </a:extLst>
          </p:cNvPr>
          <p:cNvSpPr>
            <a:spLocks noGrp="1"/>
          </p:cNvSpPr>
          <p:nvPr>
            <p:ph type="ctrTitle"/>
          </p:nvPr>
        </p:nvSpPr>
        <p:spPr>
          <a:xfrm>
            <a:off x="367518" y="952205"/>
            <a:ext cx="7543800" cy="591577"/>
          </a:xfrm>
        </p:spPr>
        <p:txBody>
          <a:bodyPr>
            <a:normAutofit/>
          </a:bodyPr>
          <a:lstStyle/>
          <a:p>
            <a:pPr algn="ctr"/>
            <a:r>
              <a:rPr lang="en-GB" sz="2700" dirty="0"/>
              <a:t>Welcome to Our Lady and St Edwards</a:t>
            </a:r>
          </a:p>
        </p:txBody>
      </p:sp>
      <p:sp>
        <p:nvSpPr>
          <p:cNvPr id="3" name="Subtitle 2">
            <a:extLst>
              <a:ext uri="{FF2B5EF4-FFF2-40B4-BE49-F238E27FC236}">
                <a16:creationId xmlns:a16="http://schemas.microsoft.com/office/drawing/2014/main" id="{9F8B97CF-4CC7-4D57-9F29-C0BEFB31F17E}"/>
              </a:ext>
            </a:extLst>
          </p:cNvPr>
          <p:cNvSpPr>
            <a:spLocks noGrp="1"/>
          </p:cNvSpPr>
          <p:nvPr>
            <p:ph type="subTitle" idx="1"/>
          </p:nvPr>
        </p:nvSpPr>
        <p:spPr>
          <a:xfrm>
            <a:off x="167054" y="1922657"/>
            <a:ext cx="7543800" cy="857250"/>
          </a:xfrm>
        </p:spPr>
        <p:txBody>
          <a:bodyPr>
            <a:normAutofit fontScale="25000" lnSpcReduction="20000"/>
          </a:bodyPr>
          <a:lstStyle/>
          <a:p>
            <a:pPr algn="ctr"/>
            <a:r>
              <a:rPr lang="en-US" sz="5400" dirty="0">
                <a:solidFill>
                  <a:schemeClr val="tx1"/>
                </a:solidFill>
                <a:latin typeface="Twinkl" panose="020B0604020202020204" charset="0"/>
              </a:rPr>
              <a:t>OUR MISSION STATEMENT</a:t>
            </a:r>
          </a:p>
          <a:p>
            <a:r>
              <a:rPr lang="en-US" sz="5400" dirty="0">
                <a:solidFill>
                  <a:schemeClr val="tx1"/>
                </a:solidFill>
                <a:latin typeface="Twinkl" panose="020B0604020202020204" charset="0"/>
              </a:rPr>
              <a:t>The school is committed to safeguarding and promoting the welfare of children and young people and expects all staff and volunteers to share this commitment.</a:t>
            </a:r>
          </a:p>
          <a:p>
            <a:r>
              <a:rPr lang="en-US" sz="5400" dirty="0">
                <a:solidFill>
                  <a:schemeClr val="tx1"/>
                </a:solidFill>
                <a:latin typeface="Twinkl" panose="020B0604020202020204" charset="0"/>
              </a:rPr>
              <a:t>Our school is more than a building, it is a community where we learn, grow and achieve. It is a welcoming and joyful place where everyone feels happy, safe and protected.</a:t>
            </a:r>
          </a:p>
          <a:p>
            <a:r>
              <a:rPr lang="en-US" sz="5400" dirty="0">
                <a:solidFill>
                  <a:schemeClr val="tx1"/>
                </a:solidFill>
                <a:latin typeface="Twinkl" panose="020B0604020202020204" charset="0"/>
              </a:rPr>
              <a:t>We are valued as individuals and our talents are shared and celebrated</a:t>
            </a:r>
            <a:r>
              <a:rPr lang="en-US" sz="8400" dirty="0">
                <a:solidFill>
                  <a:schemeClr val="tx1"/>
                </a:solidFill>
                <a:latin typeface="Twinkl" panose="020B0604020202020204" charset="0"/>
              </a:rPr>
              <a:t>.</a:t>
            </a:r>
          </a:p>
          <a:p>
            <a:endParaRPr lang="en-GB" dirty="0"/>
          </a:p>
        </p:txBody>
      </p:sp>
      <p:pic>
        <p:nvPicPr>
          <p:cNvPr id="1026" name="Picture 2" descr="https://tapestryjournal.com/97/pages/s_43114/p_05-2022/m_o_13685_cjamrvm1gejhx865ts07pg5atpws5r97.jpg?s=43114&amp;u=1&amp;Expires=1655900619&amp;Signature=I7Ix4p7bT0wlCj-PBZyqEm57ocjWwvJhaE1AGzaEA3q2pFnxXC3LGzPjOd05Yu9VjaagQcvqyOKQrf4GN3haC7iV9J8OsDWbbbPMiqNwxbznaq-01g-QUN0KFomssBXvhY1gDN6~LngCfuqGXQrEYa0kgn6ymXfNgeYzjXXJrr-MZaas8NNjaB0ycVybUL2FNeVl~p2XFSPo8oyV5a6Gmx0f0HDA9IlIRwZPyqLCr2relCJdLnAHlu~~C8BBc~EL86cR~oKVh9~pxyvpCPULEcZUw6tT175eYvx7z3MbdlEnpo5OMEVJ5GwyjA1yxt-kDcByndl3DDEmOvODlhqQdQ__&amp;Key-Pair-Id=APKAJUSDRV55TOQKSATA">
            <a:extLst>
              <a:ext uri="{FF2B5EF4-FFF2-40B4-BE49-F238E27FC236}">
                <a16:creationId xmlns:a16="http://schemas.microsoft.com/office/drawing/2014/main" id="{2A52D9DE-8AD9-4B55-BA2C-6B007BB19F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1" y="4016034"/>
            <a:ext cx="1266092" cy="16881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pestryjournal.com/25/pages/s_43114/p_05-2022/m_o_13698_x8rmdrqhve5eatdj8tcmfe9chyws1225.jpg?s=43114&amp;u=1&amp;Expires=1655900619&amp;Signature=dW7j0TyhBbmUMn68TFOLyieSDLpX5HvLghmsQVyXDWaCKOL9qmetwobwrBfhwTGWEBMz8xF~i1aWmJS4YTi0Xy~ViTTgSpB27drtz035xiNGtzYKtk4j6-UYNptoGFzzTT-CliV5iGjwL2vrmvxXzq3O1O57F5bbfhXVxX6MCgdj6tgU8bsEXPuJzYzM9oP7YcKs2slXVMqOeSv9sMPe4mXirOrWuKL5BsA2FT3B6XH~uP6Vk8SUUHoF1bdcx7VsX7XYDTp-cUJKtWhOO93QILiO4gbzS7y79nXkgzCUDLPC8EJPNDR8cu7EEuJrr3LBfYNeiPSbFfjG0DmVtRhfXA__&amp;Key-Pair-Id=APKAJUSDRV55TOQKSATA">
            <a:extLst>
              <a:ext uri="{FF2B5EF4-FFF2-40B4-BE49-F238E27FC236}">
                <a16:creationId xmlns:a16="http://schemas.microsoft.com/office/drawing/2014/main" id="{6CC8F94A-CFC2-42F6-81E0-31A17D384D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808" y="4016034"/>
            <a:ext cx="1266092" cy="16881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pestryjournal.com/6j/pages/s_43114/p_05-2022/m_o_13690_0708gzwz9m66kfc3sddpgdy9hk6zg76j.jpg?s=43114&amp;u=1&amp;Expires=1655900619&amp;Signature=avZQjsHkUEDp2RUac6yiQVOcZYJYv3nwspufVwL7bSQ~uooiMPrqQX065wrfhIxASfZf2jgM5dGrj-IKxJWAu1aWCHLzHi1EIPM-J4ZVnzrf83kh4T0vqhdTH~m8R66rJaE2Vr9DleHtU1zVaUk10Z2oAI46KXHRv8xm53~zcUyi7U4eV3tWSlc8F5MoLE3vkkrZKf2JrIEmOGzrqCkWj62xHRbFx3kMc3vUq~DZMQ1YLlJcbnI8uWclMpfYvaaSNelDewny8w454KHJhmW40nRvviGtnrI~5ObZiZJnLduP2IwYpDM~l8bkfpLJ83GrzGerBja6QNnDeyKozDnlgg__&amp;Key-Pair-Id=APKAJUSDRV55TOQKSATA">
            <a:extLst>
              <a:ext uri="{FF2B5EF4-FFF2-40B4-BE49-F238E27FC236}">
                <a16:creationId xmlns:a16="http://schemas.microsoft.com/office/drawing/2014/main" id="{F9DC6160-2389-4BEF-986E-9DA05D315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335" y="3959207"/>
            <a:ext cx="1351331" cy="18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8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B2E63CB-1804-49C3-B525-EBAAA5BB6C01}"/>
              </a:ext>
            </a:extLst>
          </p:cNvPr>
          <p:cNvSpPr>
            <a:spLocks noGrp="1"/>
          </p:cNvSpPr>
          <p:nvPr>
            <p:ph idx="1"/>
          </p:nvPr>
        </p:nvSpPr>
        <p:spPr>
          <a:xfrm>
            <a:off x="758941" y="780610"/>
            <a:ext cx="6447234" cy="3848100"/>
          </a:xfrm>
        </p:spPr>
        <p:txBody>
          <a:bodyPr>
            <a:noAutofit/>
          </a:bodyPr>
          <a:lstStyle/>
          <a:p>
            <a:r>
              <a:rPr lang="en-GB" sz="1600" dirty="0">
                <a:latin typeface="Twinkl" panose="020B0604020202020204" charset="0"/>
              </a:rPr>
              <a:t>Within F2 we ensure that children are gaining excellent experiences. </a:t>
            </a:r>
          </a:p>
          <a:p>
            <a:r>
              <a:rPr lang="en-GB" sz="1600" dirty="0">
                <a:latin typeface="Twinkl" panose="020B0604020202020204" charset="0"/>
              </a:rPr>
              <a:t>Our aim is to introduce children to a wide and varied curriculum.</a:t>
            </a:r>
          </a:p>
          <a:p>
            <a:r>
              <a:rPr lang="en-GB" sz="1600" dirty="0">
                <a:latin typeface="Twinkl" panose="020B0604020202020204" charset="0"/>
              </a:rPr>
              <a:t>We support our children to explore and investigate.</a:t>
            </a:r>
          </a:p>
          <a:p>
            <a:r>
              <a:rPr lang="en-GB" sz="1600" dirty="0">
                <a:latin typeface="Twinkl" panose="020B0604020202020204" charset="0"/>
              </a:rPr>
              <a:t>We believe that through our curriculum, children will develop  independent skills. </a:t>
            </a:r>
          </a:p>
          <a:p>
            <a:r>
              <a:rPr lang="en-GB" sz="1600" dirty="0">
                <a:latin typeface="Twinkl" panose="020B0604020202020204" charset="0"/>
              </a:rPr>
              <a:t>We deliver both indoor and outdoor learning to support and develop all children’s learning styles. </a:t>
            </a:r>
          </a:p>
          <a:p>
            <a:r>
              <a:rPr lang="en-GB" sz="1600" dirty="0">
                <a:latin typeface="Twinkl" panose="020B0604020202020204" charset="0"/>
              </a:rPr>
              <a:t>At the start of the year, our focus is on the Prime areas of Communication and Language, Personal, Social and Emotional Development and Physical Development. </a:t>
            </a:r>
          </a:p>
          <a:p>
            <a:r>
              <a:rPr lang="en-GB" sz="1600" dirty="0">
                <a:latin typeface="Twinkl" panose="020B0604020202020204" charset="0"/>
              </a:rPr>
              <a:t>We also teach children the Specific Areas which include</a:t>
            </a:r>
          </a:p>
          <a:p>
            <a:pPr marL="0" indent="0">
              <a:buNone/>
            </a:pPr>
            <a:r>
              <a:rPr lang="en-GB" sz="1600" dirty="0">
                <a:latin typeface="Twinkl" panose="020B0604020202020204" charset="0"/>
              </a:rPr>
              <a:t>     literacy, mathematics, understanding the world and expressive art and design.</a:t>
            </a:r>
          </a:p>
          <a:p>
            <a:pPr marL="0" indent="0">
              <a:buNone/>
            </a:pPr>
            <a:r>
              <a:rPr lang="en-GB" sz="1600" dirty="0">
                <a:latin typeface="Twinkl" panose="020B0604020202020204" charset="0"/>
              </a:rPr>
              <a:t>You are able to see our full curriculum overview on our website. </a:t>
            </a:r>
          </a:p>
        </p:txBody>
      </p:sp>
      <p:pic>
        <p:nvPicPr>
          <p:cNvPr id="1026" name="Picture 2" descr="https://tapestryjournal.com/6v/pages/s_43114/p_03-2022/m_o_12193_y4zym26far4j3b55hqfh0vkrtx5cps6v.jpg?s=43114&amp;u=1&amp;Expires=1655940888&amp;Signature=PV0sCI4NCjdVnvOSqrJFK4iXMeC7CB39RtcpWYHmSNYUM95JBphTheNiMVaFuuB3bdkz3tsUX3pCjPKMOFP9g7u7-x6~xR8jdN1poAuLwtZTyKPi3jrsfE54MVO3NXvMtu7bP94gqWp4FyFQ6yuXS1Abd1ozb9uKV5IaxawWX~vpcBmT2JWl8UQJ2bJUWkvTxWaNMEyJA52ppx~R7FWAtDUZUqTZal1DlQrCg5gn7IFEt6MaXbKecI8OqOVFoYYOjd8hadF6-GQER9lbYl~5ojH0vyMug1SLy9GcNnZNq1XiKDNzSiozzUfyXuPVmUQXe9eNZcBQe7XrYTM9fD18ug__&amp;Key-Pair-Id=APKAJUSDRV55TOQKSATA">
            <a:extLst>
              <a:ext uri="{FF2B5EF4-FFF2-40B4-BE49-F238E27FC236}">
                <a16:creationId xmlns:a16="http://schemas.microsoft.com/office/drawing/2014/main" id="{4DD986B8-97D0-4180-AE5E-D36C03A3A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6175" y="3438965"/>
            <a:ext cx="1784618" cy="23794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93F7D0C-185B-4B86-823D-86CADC0EBCBA}"/>
              </a:ext>
            </a:extLst>
          </p:cNvPr>
          <p:cNvSpPr/>
          <p:nvPr/>
        </p:nvSpPr>
        <p:spPr>
          <a:xfrm>
            <a:off x="2608363" y="222587"/>
            <a:ext cx="2565126" cy="652358"/>
          </a:xfrm>
          <a:prstGeom prst="rect">
            <a:avLst/>
          </a:prstGeom>
        </p:spPr>
        <p:txBody>
          <a:bodyPr wrap="none">
            <a:spAutoFit/>
          </a:bodyPr>
          <a:lstStyle/>
          <a:p>
            <a:pPr algn="ctr">
              <a:lnSpc>
                <a:spcPct val="107000"/>
              </a:lnSpc>
              <a:spcAft>
                <a:spcPts val="800"/>
              </a:spcAft>
            </a:pPr>
            <a:r>
              <a:rPr lang="en-GB" altLang="en-US" sz="3600" b="1" dirty="0">
                <a:solidFill>
                  <a:srgbClr val="00A8E7"/>
                </a:solidFill>
                <a:latin typeface="Twinkl" panose="02000000000000000000" pitchFamily="2" charset="77"/>
                <a:ea typeface="Calibri" panose="020F0502020204030204" pitchFamily="34" charset="0"/>
                <a:cs typeface="Times New Roman" panose="02020603050405020304" pitchFamily="18" charset="0"/>
              </a:rPr>
              <a:t>Curriculum</a:t>
            </a:r>
          </a:p>
        </p:txBody>
      </p:sp>
    </p:spTree>
    <p:extLst>
      <p:ext uri="{BB962C8B-B14F-4D97-AF65-F5344CB8AC3E}">
        <p14:creationId xmlns:p14="http://schemas.microsoft.com/office/powerpoint/2010/main" val="90867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0">
            <a:extLst>
              <a:ext uri="{FF2B5EF4-FFF2-40B4-BE49-F238E27FC236}">
                <a16:creationId xmlns:a16="http://schemas.microsoft.com/office/drawing/2014/main" id="{A216827D-0715-56CD-0C50-9B9358A40504}"/>
              </a:ext>
            </a:extLst>
          </p:cNvPr>
          <p:cNvSpPr>
            <a:spLocks noGrp="1"/>
          </p:cNvSpPr>
          <p:nvPr>
            <p:ph type="title"/>
          </p:nvPr>
        </p:nvSpPr>
        <p:spPr>
          <a:xfrm>
            <a:off x="457199" y="129802"/>
            <a:ext cx="8220075" cy="993775"/>
          </a:xfrm>
        </p:spPr>
        <p:txBody>
          <a:bodyPr/>
          <a:lstStyle/>
          <a:p>
            <a:pPr algn="ctr" eaLnBrk="1" hangingPunct="1"/>
            <a:r>
              <a:rPr lang="en-GB" altLang="en-US" sz="3600" dirty="0">
                <a:solidFill>
                  <a:srgbClr val="23A7F9"/>
                </a:solidFill>
                <a:latin typeface="Twinkl" panose="02000000000000000000" pitchFamily="2" charset="77"/>
              </a:rPr>
              <a:t>Health</a:t>
            </a:r>
          </a:p>
        </p:txBody>
      </p:sp>
      <p:sp>
        <p:nvSpPr>
          <p:cNvPr id="16" name="Content Placeholder 21">
            <a:extLst>
              <a:ext uri="{FF2B5EF4-FFF2-40B4-BE49-F238E27FC236}">
                <a16:creationId xmlns:a16="http://schemas.microsoft.com/office/drawing/2014/main" id="{F3872675-4C83-15FF-3DC3-0C3EFAE649B3}"/>
              </a:ext>
            </a:extLst>
          </p:cNvPr>
          <p:cNvSpPr txBox="1">
            <a:spLocks/>
          </p:cNvSpPr>
          <p:nvPr/>
        </p:nvSpPr>
        <p:spPr>
          <a:xfrm>
            <a:off x="466726" y="451327"/>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altLang="en-US" sz="1600" b="1" dirty="0">
                <a:latin typeface="Twinkl" panose="02000000000000000000" pitchFamily="2" charset="77"/>
                <a:ea typeface="Calibri" panose="020F0502020204030204" pitchFamily="34" charset="0"/>
                <a:cs typeface="Times New Roman" panose="02020603050405020304" pitchFamily="18" charset="0"/>
              </a:rPr>
              <a:t>Health:</a:t>
            </a:r>
            <a:r>
              <a:rPr lang="en-GB" altLang="en-US" sz="1600" dirty="0">
                <a:latin typeface="Twinkl" panose="02000000000000000000" pitchFamily="2" charset="77"/>
                <a:ea typeface="Calibri" panose="020F0502020204030204" pitchFamily="34" charset="0"/>
                <a:cs typeface="Times New Roman" panose="02020603050405020304" pitchFamily="18" charset="0"/>
              </a:rPr>
              <a:t> </a:t>
            </a:r>
          </a:p>
          <a:p>
            <a:pPr marL="0" indent="0">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Staff need to be aware of your child’s medical background, in particular any allergies (e.g. bee stings, dairy food), any dietary restrictions (e.g. vegetarian or Halal) and any medical conditions that are important for us to know (e.g. asthma or eczema).</a:t>
            </a:r>
          </a:p>
          <a:p>
            <a:pPr marL="0" indent="0">
              <a:lnSpc>
                <a:spcPct val="107000"/>
              </a:lnSpc>
              <a:spcAft>
                <a:spcPts val="800"/>
              </a:spcAft>
              <a:buNone/>
            </a:pPr>
            <a:r>
              <a:rPr lang="en-GB" altLang="en-US" sz="1600" b="1" dirty="0">
                <a:solidFill>
                  <a:srgbClr val="000000"/>
                </a:solidFill>
                <a:latin typeface="Twinkl" panose="02000000000000000000" pitchFamily="2" charset="77"/>
                <a:ea typeface="Calibri" panose="020F0502020204030204" pitchFamily="34" charset="0"/>
                <a:cs typeface="Times New Roman" panose="02020603050405020304" pitchFamily="18" charset="0"/>
              </a:rPr>
              <a:t>Allergy bands</a:t>
            </a:r>
          </a:p>
          <a:p>
            <a:pPr>
              <a:lnSpc>
                <a:spcPct val="107000"/>
              </a:lnSpc>
              <a:spcAft>
                <a:spcPts val="800"/>
              </a:spcAft>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If children do have an allergy they will be assigned a bracelet band that will be given to them at lunch time to ensure they are not given any food that could cause a reaction. </a:t>
            </a:r>
          </a:p>
          <a:p>
            <a:pPr marL="0" indent="0">
              <a:lnSpc>
                <a:spcPct val="107000"/>
              </a:lnSpc>
              <a:spcAft>
                <a:spcPts val="800"/>
              </a:spcAft>
              <a:buNone/>
            </a:pPr>
            <a:r>
              <a:rPr lang="en-GB" altLang="en-US" sz="1600" b="1" dirty="0">
                <a:solidFill>
                  <a:srgbClr val="000000"/>
                </a:solidFill>
                <a:latin typeface="Twinkl" panose="02000000000000000000" pitchFamily="2" charset="77"/>
                <a:ea typeface="Calibri" panose="020F0502020204030204" pitchFamily="34" charset="0"/>
                <a:cs typeface="Times New Roman" panose="02020603050405020304" pitchFamily="18" charset="0"/>
              </a:rPr>
              <a:t>Sickness</a:t>
            </a:r>
            <a:endParaRPr lang="en-GB" altLang="en-US" sz="1600" b="1" dirty="0">
              <a:latin typeface="Twinkl" panose="02000000000000000000" pitchFamily="2" charset="77"/>
              <a:ea typeface="Calibri" panose="020F0502020204030204" pitchFamily="34" charset="0"/>
              <a:cs typeface="Times New Roman" panose="02020603050405020304" pitchFamily="18" charset="0"/>
            </a:endParaRPr>
          </a:p>
          <a:p>
            <a:r>
              <a:rPr lang="en-GB" sz="1600" dirty="0"/>
              <a:t>Children can suddenly become ill and therefore it is important that we know we can contact you or another adult relative/friend at all times. We are aware that contact numbers may change. Please ensure we have your up to date contact details.</a:t>
            </a:r>
          </a:p>
          <a:p>
            <a:r>
              <a:rPr lang="en-GB" sz="1600" dirty="0"/>
              <a:t>Please ensure that the school is kept up to date with your contact details. If your child is unable to attend school due to illness, please telephone the school office to let us know.</a:t>
            </a:r>
          </a:p>
          <a:p>
            <a:pPr marL="0" indent="0">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279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r>
              <a:rPr lang="en-GB" dirty="0">
                <a:solidFill>
                  <a:srgbClr val="4DB1E3"/>
                </a:solidFill>
              </a:rPr>
              <a:t>Helping Your Child to Settle</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These are a few ways that you can prepare your child for the first few weeks at school:</a:t>
            </a:r>
            <a:endParaRPr lang="en-GB" sz="1600" dirty="0"/>
          </a:p>
          <a:p>
            <a:pPr>
              <a:lnSpc>
                <a:spcPct val="100000"/>
              </a:lnSpc>
            </a:pPr>
            <a:r>
              <a:rPr lang="en-GB" dirty="0"/>
              <a:t>Ensure that they can dress and undress themselves - especially on PE days.</a:t>
            </a:r>
          </a:p>
          <a:p>
            <a:pPr fontAlgn="base">
              <a:lnSpc>
                <a:spcPct val="100000"/>
              </a:lnSpc>
            </a:pPr>
            <a:r>
              <a:rPr lang="en-GB" dirty="0"/>
              <a:t>Help them to master basic cutlery skills.</a:t>
            </a:r>
          </a:p>
          <a:p>
            <a:pPr fontAlgn="base">
              <a:lnSpc>
                <a:spcPct val="100000"/>
              </a:lnSpc>
            </a:pPr>
            <a:r>
              <a:rPr lang="en-GB" dirty="0"/>
              <a:t>Encourage your child to be independent with their toileting skills. (if they are still in nappies please make us aware. Please put spare clothes in and please put them in pull ups if possible or put some in so that we can start the process of toilet training. </a:t>
            </a:r>
          </a:p>
          <a:p>
            <a:pPr fontAlgn="base">
              <a:lnSpc>
                <a:spcPct val="100000"/>
              </a:lnSpc>
            </a:pPr>
            <a:r>
              <a:rPr lang="en-GB" dirty="0"/>
              <a:t>Encourage them to sit and listen to stories.</a:t>
            </a:r>
          </a:p>
          <a:p>
            <a:pPr fontAlgn="base">
              <a:lnSpc>
                <a:spcPct val="100000"/>
              </a:lnSpc>
            </a:pPr>
            <a:r>
              <a:rPr lang="en-GB" dirty="0"/>
              <a:t>Help them to develop the confidence to communicate </a:t>
            </a:r>
            <a:br>
              <a:rPr lang="en-GB" dirty="0"/>
            </a:br>
            <a:r>
              <a:rPr lang="en-GB" dirty="0"/>
              <a:t>with new people.</a:t>
            </a:r>
          </a:p>
          <a:p>
            <a:pPr fontAlgn="base">
              <a:lnSpc>
                <a:spcPct val="100000"/>
              </a:lnSpc>
            </a:pPr>
            <a:r>
              <a:rPr lang="en-GB" dirty="0"/>
              <a:t>Practise sharing and taking turns.</a:t>
            </a:r>
          </a:p>
        </p:txBody>
      </p:sp>
    </p:spTree>
    <p:extLst>
      <p:ext uri="{BB962C8B-B14F-4D97-AF65-F5344CB8AC3E}">
        <p14:creationId xmlns:p14="http://schemas.microsoft.com/office/powerpoint/2010/main" val="280686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r>
              <a:rPr lang="en-GB" dirty="0">
                <a:solidFill>
                  <a:srgbClr val="4DB1E3"/>
                </a:solidFill>
              </a:rPr>
              <a:t>Reception Baseline Assessment</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666003" y="976312"/>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is a statutory assessment for all reception children in the country, covering Literacy, Communication &amp; Language and Maths. It comprises short, practical activities for the children to complete with their teacher. The children will not be aware that they are completing an assessment and it is not something that they can prepare for in advance, so please do not worry!</a:t>
            </a:r>
          </a:p>
          <a:p>
            <a:r>
              <a:rPr lang="en-GB" dirty="0"/>
              <a:t>It is used to measure progress between entering reception and leaving year 6. </a:t>
            </a:r>
          </a:p>
          <a:p>
            <a:r>
              <a:rPr lang="en-GB" dirty="0"/>
              <a:t>Your child will not be aware of taking part in an assessment as we try to make it a fun experience. It also allows the class teacher to get to know your child better through one to one interactions. </a:t>
            </a:r>
          </a:p>
          <a:p>
            <a:pPr marL="0" indent="0">
              <a:buNone/>
            </a:pPr>
            <a:r>
              <a:rPr lang="en-GB" dirty="0">
                <a:solidFill>
                  <a:srgbClr val="4DB1E3"/>
                </a:solidFill>
              </a:rPr>
              <a:t>Early Years Foundation Stage Profile</a:t>
            </a:r>
          </a:p>
          <a:p>
            <a:pPr marL="0" indent="0">
              <a:buNone/>
            </a:pPr>
            <a:r>
              <a:rPr lang="en-GB" dirty="0">
                <a:solidFill>
                  <a:schemeClr val="tx1"/>
                </a:solidFill>
              </a:rPr>
              <a:t>At the end of the year the f2 teachers will complete an assessment overview of your child’s progress throughout the year. This will be based on how secure your children are in the prime and specific areas of learning. This will inform the year 1 teachers of your child’s progress.  </a:t>
            </a:r>
          </a:p>
        </p:txBody>
      </p:sp>
    </p:spTree>
    <p:extLst>
      <p:ext uri="{BB962C8B-B14F-4D97-AF65-F5344CB8AC3E}">
        <p14:creationId xmlns:p14="http://schemas.microsoft.com/office/powerpoint/2010/main" val="267267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a:extLst>
              <a:ext uri="{FF2B5EF4-FFF2-40B4-BE49-F238E27FC236}">
                <a16:creationId xmlns:a16="http://schemas.microsoft.com/office/drawing/2014/main" id="{A18F0892-AE69-2A42-2ACE-5B6A4FC2A085}"/>
              </a:ext>
            </a:extLst>
          </p:cNvPr>
          <p:cNvSpPr>
            <a:spLocks noGrp="1"/>
          </p:cNvSpPr>
          <p:nvPr>
            <p:ph type="title"/>
          </p:nvPr>
        </p:nvSpPr>
        <p:spPr>
          <a:xfrm>
            <a:off x="457200" y="479425"/>
            <a:ext cx="8220075" cy="993775"/>
          </a:xfrm>
        </p:spPr>
        <p:txBody>
          <a:bodyPr/>
          <a:lstStyle/>
          <a:p>
            <a:pPr eaLnBrk="1" hangingPunct="1"/>
            <a:r>
              <a:rPr lang="en-GB" altLang="en-US" sz="3600" dirty="0">
                <a:solidFill>
                  <a:srgbClr val="23A7F9"/>
                </a:solidFill>
                <a:latin typeface="Twinkl" panose="02000000000000000000" pitchFamily="2" charset="77"/>
              </a:rPr>
              <a:t>Home Learning</a:t>
            </a:r>
          </a:p>
        </p:txBody>
      </p:sp>
      <p:sp>
        <p:nvSpPr>
          <p:cNvPr id="11" name="Content Placeholder 21">
            <a:extLst>
              <a:ext uri="{FF2B5EF4-FFF2-40B4-BE49-F238E27FC236}">
                <a16:creationId xmlns:a16="http://schemas.microsoft.com/office/drawing/2014/main" id="{E6473010-4CCD-D3DE-6FE7-590EC11182B1}"/>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understand and value the support you provide for your child at home. Early years staff would love to hear about what you and your child have been doing at home. </a:t>
            </a:r>
          </a:p>
          <a:p>
            <a:pPr>
              <a:spcBef>
                <a:spcPct val="0"/>
              </a:spcBef>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spcBef>
                <a:spcPct val="0"/>
              </a:spcBef>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encourage you to share your child’s learning, achievements and experiences with staff, as this helps us to build a more complete picture of your child.  </a:t>
            </a:r>
          </a:p>
          <a:p>
            <a:pPr>
              <a:spcBef>
                <a:spcPct val="0"/>
              </a:spcBef>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spcBef>
                <a:spcPct val="0"/>
              </a:spcBef>
            </a:pPr>
            <a:r>
              <a:rPr lang="en-GB" altLang="en-US" sz="1600" b="1" dirty="0">
                <a:solidFill>
                  <a:srgbClr val="000000"/>
                </a:solidFill>
                <a:latin typeface="Twinkl" panose="02000000000000000000" pitchFamily="2" charset="77"/>
                <a:ea typeface="Calibri" panose="020F0502020204030204" pitchFamily="34" charset="0"/>
                <a:cs typeface="Times New Roman" panose="02020603050405020304" pitchFamily="18" charset="0"/>
              </a:rPr>
              <a:t>Homework</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a:t>
            </a:r>
            <a:r>
              <a:rPr lang="en-GB" altLang="en-US" sz="1600" b="1" dirty="0">
                <a:solidFill>
                  <a:srgbClr val="000000"/>
                </a:solidFill>
                <a:latin typeface="Twinkl" panose="02000000000000000000" pitchFamily="2" charset="77"/>
                <a:ea typeface="Calibri" panose="020F0502020204030204" pitchFamily="34" charset="0"/>
                <a:cs typeface="Times New Roman" panose="02020603050405020304" pitchFamily="18" charset="0"/>
              </a:rPr>
              <a:t>–</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Your child has tasks that they can complete throughout the year and this can be found on the website and will be given out to you when your child receives their book bag. </a:t>
            </a:r>
          </a:p>
          <a:p>
            <a:pPr>
              <a:spcBef>
                <a:spcPct val="0"/>
              </a:spcBef>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In September your child will be given a reading pack. This will be explained to you in a separate reading meeting.</a:t>
            </a:r>
          </a:p>
          <a:p>
            <a:pPr>
              <a:spcBef>
                <a:spcPct val="0"/>
              </a:spcBef>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Please attend this meeting as it is vital that we are all working as a </a:t>
            </a:r>
          </a:p>
          <a:p>
            <a:pPr marL="0" indent="0">
              <a:spcBef>
                <a:spcPct val="0"/>
              </a:spcBef>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team to support your child. </a:t>
            </a:r>
          </a:p>
          <a:p>
            <a:pPr marL="0" indent="0">
              <a:spcBef>
                <a:spcPct val="0"/>
              </a:spcBef>
              <a:buNone/>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spcBef>
                <a:spcPct val="0"/>
              </a:spcBef>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335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a:extLst>
              <a:ext uri="{FF2B5EF4-FFF2-40B4-BE49-F238E27FC236}">
                <a16:creationId xmlns:a16="http://schemas.microsoft.com/office/drawing/2014/main" id="{AE47F4C9-7995-B34D-38C0-4FEEE9CC1843}"/>
              </a:ext>
            </a:extLst>
          </p:cNvPr>
          <p:cNvSpPr txBox="1">
            <a:spLocks/>
          </p:cNvSpPr>
          <p:nvPr/>
        </p:nvSpPr>
        <p:spPr>
          <a:xfrm>
            <a:off x="755650" y="1070630"/>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hope that this presentation is useful. Should you have any questions, please feel free to speak to a member of staff. </a:t>
            </a:r>
          </a:p>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aim to ensure that your children’s experience at Our Lady and Saint Edward’s is a happy and rewarding one. We look forward to working with both you and your children.</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pPr marL="0" indent="0" algn="ctr">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160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5835-610A-4CE5-85C0-0E27BEE5E4B9}"/>
              </a:ext>
            </a:extLst>
          </p:cNvPr>
          <p:cNvSpPr>
            <a:spLocks noGrp="1"/>
          </p:cNvSpPr>
          <p:nvPr>
            <p:ph type="title"/>
          </p:nvPr>
        </p:nvSpPr>
        <p:spPr>
          <a:xfrm>
            <a:off x="1348249" y="430021"/>
            <a:ext cx="6447501" cy="990600"/>
          </a:xfrm>
        </p:spPr>
        <p:txBody>
          <a:bodyPr/>
          <a:lstStyle/>
          <a:p>
            <a:pPr algn="ctr"/>
            <a:r>
              <a:rPr lang="en-GB" dirty="0"/>
              <a:t>Meet the team </a:t>
            </a:r>
          </a:p>
        </p:txBody>
      </p:sp>
      <p:sp>
        <p:nvSpPr>
          <p:cNvPr id="3" name="Content Placeholder 2">
            <a:extLst>
              <a:ext uri="{FF2B5EF4-FFF2-40B4-BE49-F238E27FC236}">
                <a16:creationId xmlns:a16="http://schemas.microsoft.com/office/drawing/2014/main" id="{F8D67FA4-641D-4954-81B3-E7D3B6AD4FD8}"/>
              </a:ext>
            </a:extLst>
          </p:cNvPr>
          <p:cNvSpPr>
            <a:spLocks noGrp="1"/>
          </p:cNvSpPr>
          <p:nvPr>
            <p:ph idx="1"/>
          </p:nvPr>
        </p:nvSpPr>
        <p:spPr>
          <a:xfrm>
            <a:off x="1214902" y="3260501"/>
            <a:ext cx="6447501" cy="3454064"/>
          </a:xfrm>
        </p:spPr>
        <p:txBody>
          <a:bodyPr>
            <a:normAutofit/>
          </a:bodyPr>
          <a:lstStyle/>
          <a:p>
            <a:pPr marL="0" indent="0" algn="ctr">
              <a:buNone/>
            </a:pPr>
            <a:endParaRPr lang="en-GB" dirty="0"/>
          </a:p>
          <a:p>
            <a:pPr marL="0" indent="0">
              <a:buNone/>
            </a:pPr>
            <a:r>
              <a:rPr lang="en-GB" dirty="0">
                <a:latin typeface="Twinkl" panose="020B0604020202020204" charset="0"/>
              </a:rPr>
              <a:t> Mrs McLaren                                                    Miss Butler</a:t>
            </a:r>
          </a:p>
          <a:p>
            <a:pPr marL="0" indent="0" algn="ctr">
              <a:buNone/>
            </a:pPr>
            <a:r>
              <a:rPr lang="en-GB" dirty="0"/>
              <a:t>Welcome to F2 </a:t>
            </a:r>
          </a:p>
          <a:p>
            <a:pPr marL="0" indent="0" algn="ctr">
              <a:buNone/>
            </a:pPr>
            <a:r>
              <a:rPr lang="en-GB" dirty="0"/>
              <a:t>We will be your children’s new teachers. </a:t>
            </a:r>
          </a:p>
          <a:p>
            <a:pPr marL="0" indent="0" algn="ctr">
              <a:buNone/>
            </a:pPr>
            <a:r>
              <a:rPr lang="en-GB" dirty="0"/>
              <a:t>We are excited to welcome you to Our Lady and St Edward’s. </a:t>
            </a:r>
          </a:p>
        </p:txBody>
      </p:sp>
      <p:pic>
        <p:nvPicPr>
          <p:cNvPr id="1026" name="Picture 2" descr="May be a close-up of one or more people">
            <a:extLst>
              <a:ext uri="{FF2B5EF4-FFF2-40B4-BE49-F238E27FC236}">
                <a16:creationId xmlns:a16="http://schemas.microsoft.com/office/drawing/2014/main" id="{8115D85F-39E3-422F-B611-D312F37BFC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891" y="1259451"/>
            <a:ext cx="1742907" cy="2001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A961258-86A6-49B5-8196-6C0897889714}"/>
              </a:ext>
            </a:extLst>
          </p:cNvPr>
          <p:cNvPicPr>
            <a:picLocks noChangeAspect="1"/>
          </p:cNvPicPr>
          <p:nvPr/>
        </p:nvPicPr>
        <p:blipFill>
          <a:blip r:embed="rId3"/>
          <a:stretch>
            <a:fillRect/>
          </a:stretch>
        </p:blipFill>
        <p:spPr>
          <a:xfrm>
            <a:off x="5313941" y="1252320"/>
            <a:ext cx="1830929" cy="1993919"/>
          </a:xfrm>
          <a:prstGeom prst="rect">
            <a:avLst/>
          </a:prstGeom>
        </p:spPr>
      </p:pic>
    </p:spTree>
    <p:extLst>
      <p:ext uri="{BB962C8B-B14F-4D97-AF65-F5344CB8AC3E}">
        <p14:creationId xmlns:p14="http://schemas.microsoft.com/office/powerpoint/2010/main" val="292010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4651C-594F-46E6-A5FB-1A9DB4FD44BD}"/>
              </a:ext>
            </a:extLst>
          </p:cNvPr>
          <p:cNvSpPr>
            <a:spLocks noGrp="1"/>
          </p:cNvSpPr>
          <p:nvPr>
            <p:ph type="title"/>
          </p:nvPr>
        </p:nvSpPr>
        <p:spPr/>
        <p:txBody>
          <a:bodyPr/>
          <a:lstStyle/>
          <a:p>
            <a:pPr algn="ctr"/>
            <a:r>
              <a:rPr lang="en-GB" dirty="0"/>
              <a:t>Starter Packs</a:t>
            </a:r>
          </a:p>
        </p:txBody>
      </p:sp>
      <p:sp>
        <p:nvSpPr>
          <p:cNvPr id="5" name="Content Placeholder 4">
            <a:extLst>
              <a:ext uri="{FF2B5EF4-FFF2-40B4-BE49-F238E27FC236}">
                <a16:creationId xmlns:a16="http://schemas.microsoft.com/office/drawing/2014/main" id="{BC16EF37-D980-4002-936A-6A6D718F215E}"/>
              </a:ext>
            </a:extLst>
          </p:cNvPr>
          <p:cNvSpPr>
            <a:spLocks noGrp="1"/>
          </p:cNvSpPr>
          <p:nvPr>
            <p:ph idx="1"/>
          </p:nvPr>
        </p:nvSpPr>
        <p:spPr>
          <a:xfrm>
            <a:off x="927651" y="1270001"/>
            <a:ext cx="6347714" cy="3129722"/>
          </a:xfrm>
        </p:spPr>
        <p:txBody>
          <a:bodyPr>
            <a:normAutofit fontScale="92500" lnSpcReduction="20000"/>
          </a:bodyPr>
          <a:lstStyle/>
          <a:p>
            <a:r>
              <a:rPr lang="en-GB" dirty="0">
                <a:latin typeface="Twinkl" panose="020B0604020202020204" charset="0"/>
              </a:rPr>
              <a:t>In your starter packs you have </a:t>
            </a:r>
          </a:p>
          <a:p>
            <a:pPr marL="0" indent="0">
              <a:buNone/>
            </a:pPr>
            <a:r>
              <a:rPr lang="en-GB" dirty="0">
                <a:latin typeface="Twinkl" panose="020B0604020202020204" charset="0"/>
              </a:rPr>
              <a:t>the name of your child’s teacher</a:t>
            </a:r>
          </a:p>
          <a:p>
            <a:r>
              <a:rPr lang="en-GB" dirty="0">
                <a:latin typeface="Twinkl" panose="020B0604020202020204" charset="0"/>
              </a:rPr>
              <a:t>Their start date</a:t>
            </a:r>
          </a:p>
          <a:p>
            <a:r>
              <a:rPr lang="en-GB" dirty="0">
                <a:latin typeface="Twinkl" panose="020B0604020202020204" charset="0"/>
              </a:rPr>
              <a:t>Request form for after school and toast club please send an email ASAP to the school office about the days you would need your children to attend toast and after school club. </a:t>
            </a:r>
          </a:p>
          <a:p>
            <a:r>
              <a:rPr lang="en-GB" dirty="0">
                <a:latin typeface="Twinkl" panose="020B0604020202020204" charset="0"/>
              </a:rPr>
              <a:t>If you have not brought your packs back then please do as this informs the staff of your children’s needs and helps with a smoother transition into foundation 2. spare packs are available if you can complete today and hand in. </a:t>
            </a:r>
          </a:p>
          <a:p>
            <a:pPr marL="0" indent="0">
              <a:buNone/>
            </a:pPr>
            <a:r>
              <a:rPr lang="en-GB" dirty="0"/>
              <a:t> </a:t>
            </a:r>
          </a:p>
          <a:p>
            <a:pPr marL="0" indent="0">
              <a:buNone/>
            </a:pPr>
            <a:endParaRPr lang="en-GB" dirty="0"/>
          </a:p>
          <a:p>
            <a:endParaRPr lang="en-GB" dirty="0"/>
          </a:p>
        </p:txBody>
      </p:sp>
      <p:pic>
        <p:nvPicPr>
          <p:cNvPr id="1026" name="Picture 2" descr="https://tapestryjournal.com/w0/pages/s_43114/p_06-2022/t_o_14084_zrfmc6zktqf3q9xhv3456da378m5nxw0.jpg?s=43114&amp;u=1&amp;Expires=1655940888&amp;Signature=Uu3B9oN4Dm1paemIQRuqnMSM42U5i9yP6CLnMh1vyoT9tULDIsHmGYqVEU7KJ42QqlEwHNthJiI~u-vBsBWPFNm-9qpF6FzqWyy1Zwidn4FDHlYfRdrl0NrB1DWGgws6JeKsPcD4cfMTEjhJYTSWvNuH5mSGkpygBBIMbC2-LNpPBLc2mgMlpSjqZlnnlLNoF724BIdWEG9myUz2L~uF78Z~J9xHlCSo8FEqWKK5p5CNl1M1z9ev2TzzzvGBQCrcXzkTIUinaMVDIenTV8PfMXLWZCB0EOYRl3WtB3v7uT2Z7nWQO8msQnUw6-jvLIQMNO0k1o-bjLaSJ0Akp57LyA__&amp;Key-Pair-Id=APKAJUSDRV55TOQKSATA">
            <a:extLst>
              <a:ext uri="{FF2B5EF4-FFF2-40B4-BE49-F238E27FC236}">
                <a16:creationId xmlns:a16="http://schemas.microsoft.com/office/drawing/2014/main" id="{DA580656-1F34-4831-A427-D0C2F03A5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539" y="4103334"/>
            <a:ext cx="2582810" cy="258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7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3188D8B8-36CC-5AD3-8FAD-C05E00CF9923}"/>
              </a:ext>
            </a:extLst>
          </p:cNvPr>
          <p:cNvSpPr>
            <a:spLocks noGrp="1"/>
          </p:cNvSpPr>
          <p:nvPr>
            <p:ph type="title"/>
          </p:nvPr>
        </p:nvSpPr>
        <p:spPr>
          <a:xfrm>
            <a:off x="457200" y="571891"/>
            <a:ext cx="8220075" cy="993775"/>
          </a:xfrm>
        </p:spPr>
        <p:txBody>
          <a:bodyPr/>
          <a:lstStyle/>
          <a:p>
            <a:pPr algn="ctr" eaLnBrk="1" hangingPunct="1"/>
            <a:r>
              <a:rPr lang="en-GB" altLang="en-US" sz="3600" dirty="0">
                <a:solidFill>
                  <a:srgbClr val="23A7F9"/>
                </a:solidFill>
                <a:latin typeface="Twinkl" panose="02000000000000000000" pitchFamily="2" charset="77"/>
              </a:rPr>
              <a:t>On Your Child’s First Day</a:t>
            </a:r>
          </a:p>
        </p:txBody>
      </p:sp>
      <p:sp>
        <p:nvSpPr>
          <p:cNvPr id="9" name="Content Placeholder 21">
            <a:extLst>
              <a:ext uri="{FF2B5EF4-FFF2-40B4-BE49-F238E27FC236}">
                <a16:creationId xmlns:a16="http://schemas.microsoft.com/office/drawing/2014/main" id="{2ADBD8EB-0977-9BB8-5192-290F2BE479A8}"/>
              </a:ext>
            </a:extLst>
          </p:cNvPr>
          <p:cNvSpPr txBox="1">
            <a:spLocks/>
          </p:cNvSpPr>
          <p:nvPr/>
        </p:nvSpPr>
        <p:spPr>
          <a:xfrm>
            <a:off x="755650" y="1545297"/>
            <a:ext cx="7632700" cy="428566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 have staggered starts to ensure all children are given time to settle into their new setting.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Wednesday 3</a:t>
            </a:r>
            <a:r>
              <a:rPr lang="en-GB" altLang="en-US" sz="1600" baseline="30000" dirty="0">
                <a:latin typeface="Twinkl" panose="02000000000000000000" pitchFamily="2" charset="77"/>
                <a:ea typeface="Calibri" panose="020F0502020204030204" pitchFamily="34" charset="0"/>
                <a:cs typeface="Times New Roman" panose="02020603050405020304" pitchFamily="18" charset="0"/>
              </a:rPr>
              <a:t>rd</a:t>
            </a:r>
            <a:r>
              <a:rPr lang="en-GB" altLang="en-US" sz="1600" dirty="0">
                <a:latin typeface="Twinkl" panose="02000000000000000000" pitchFamily="2" charset="77"/>
                <a:ea typeface="Calibri" panose="020F0502020204030204" pitchFamily="34" charset="0"/>
                <a:cs typeface="Times New Roman" panose="02020603050405020304" pitchFamily="18" charset="0"/>
              </a:rPr>
              <a:t> September 2025</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Monday 8</a:t>
            </a:r>
            <a:r>
              <a:rPr lang="en-GB" altLang="en-US" sz="1600" baseline="30000" dirty="0">
                <a:latin typeface="Twinkl" panose="02000000000000000000" pitchFamily="2" charset="77"/>
                <a:ea typeface="Calibri" panose="020F0502020204030204" pitchFamily="34" charset="0"/>
                <a:cs typeface="Times New Roman" panose="02020603050405020304" pitchFamily="18" charset="0"/>
              </a:rPr>
              <a:t>th</a:t>
            </a:r>
            <a:r>
              <a:rPr lang="en-GB" altLang="en-US" sz="1600" dirty="0">
                <a:latin typeface="Twinkl" panose="02000000000000000000" pitchFamily="2" charset="77"/>
                <a:ea typeface="Calibri" panose="020F0502020204030204" pitchFamily="34" charset="0"/>
                <a:cs typeface="Times New Roman" panose="02020603050405020304" pitchFamily="18" charset="0"/>
              </a:rPr>
              <a:t> September 2025</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Wednesday 10</a:t>
            </a:r>
            <a:r>
              <a:rPr lang="en-GB" altLang="en-US" sz="1600" baseline="30000" dirty="0">
                <a:latin typeface="Twinkl" panose="02000000000000000000" pitchFamily="2" charset="77"/>
                <a:ea typeface="Calibri" panose="020F0502020204030204" pitchFamily="34" charset="0"/>
                <a:cs typeface="Times New Roman" panose="02020603050405020304" pitchFamily="18" charset="0"/>
              </a:rPr>
              <a:t>th</a:t>
            </a:r>
            <a:r>
              <a:rPr lang="en-GB" altLang="en-US" sz="1600" dirty="0">
                <a:latin typeface="Twinkl" panose="02000000000000000000" pitchFamily="2" charset="77"/>
                <a:ea typeface="Calibri" panose="020F0502020204030204" pitchFamily="34" charset="0"/>
                <a:cs typeface="Times New Roman" panose="02020603050405020304" pitchFamily="18" charset="0"/>
              </a:rPr>
              <a:t> September 2025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On the start date your child will be coming in for the whole day.</a:t>
            </a:r>
          </a:p>
          <a:p>
            <a:pPr marL="0" indent="0">
              <a:lnSpc>
                <a:spcPct val="107000"/>
              </a:lnSpc>
              <a:spcAft>
                <a:spcPts val="800"/>
              </a:spcAft>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18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29F5AB8B-B66D-B912-F423-C1B1FABAF270}"/>
              </a:ext>
            </a:extLst>
          </p:cNvPr>
          <p:cNvSpPr>
            <a:spLocks noGrp="1"/>
          </p:cNvSpPr>
          <p:nvPr>
            <p:ph type="title"/>
          </p:nvPr>
        </p:nvSpPr>
        <p:spPr>
          <a:xfrm>
            <a:off x="295836" y="479424"/>
            <a:ext cx="8220075" cy="993775"/>
          </a:xfrm>
        </p:spPr>
        <p:txBody>
          <a:bodyPr/>
          <a:lstStyle/>
          <a:p>
            <a:pPr algn="ctr" eaLnBrk="1" hangingPunct="1"/>
            <a:r>
              <a:rPr lang="en-GB" altLang="en-US" sz="3600" dirty="0">
                <a:solidFill>
                  <a:srgbClr val="23A7F9"/>
                </a:solidFill>
                <a:latin typeface="Twinkl" panose="02000000000000000000" pitchFamily="2" charset="77"/>
              </a:rPr>
              <a:t>Clothing and Items needed</a:t>
            </a:r>
          </a:p>
        </p:txBody>
      </p:sp>
      <p:sp>
        <p:nvSpPr>
          <p:cNvPr id="9" name="Content Placeholder 21">
            <a:extLst>
              <a:ext uri="{FF2B5EF4-FFF2-40B4-BE49-F238E27FC236}">
                <a16:creationId xmlns:a16="http://schemas.microsoft.com/office/drawing/2014/main" id="{74BA9400-05B5-9C26-3F2E-DB4FA9C7C2B8}"/>
              </a:ext>
            </a:extLst>
          </p:cNvPr>
          <p:cNvSpPr txBox="1">
            <a:spLocks/>
          </p:cNvSpPr>
          <p:nvPr/>
        </p:nvSpPr>
        <p:spPr>
          <a:xfrm>
            <a:off x="295836" y="1255712"/>
            <a:ext cx="7632700" cy="4589463"/>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A drinks bottle clearly labelled</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Wellies (to stay in school)</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Spare clothes, including underwear </a:t>
            </a:r>
          </a:p>
          <a:p>
            <a:pPr>
              <a:lnSpc>
                <a:spcPct val="107000"/>
              </a:lnSpc>
              <a:spcAft>
                <a:spcPts val="800"/>
              </a:spcAft>
            </a:pPr>
            <a:r>
              <a:rPr lang="en-GB" sz="1600" dirty="0"/>
              <a:t>Suitable coat for outdoor play in the winter time.</a:t>
            </a:r>
          </a:p>
          <a:p>
            <a:r>
              <a:rPr lang="en-GB" sz="1600" dirty="0"/>
              <a:t>Children have a set uniform for F2.</a:t>
            </a:r>
          </a:p>
          <a:p>
            <a:r>
              <a:rPr lang="en-GB" sz="1600" dirty="0"/>
              <a:t>All information can be found in the information pack in your starter pack. </a:t>
            </a:r>
          </a:p>
          <a:p>
            <a:r>
              <a:rPr lang="en-GB" sz="1600" dirty="0"/>
              <a:t>In the Foundation Stage our children are encouraged to explore all areas of the outdoors. We also use a lot of sensory trays. So if your child does go home a little messy then you know they have had a fun day. </a:t>
            </a:r>
          </a:p>
          <a:p>
            <a:pPr marL="0" indent="0">
              <a:lnSpc>
                <a:spcPct val="107000"/>
              </a:lnSpc>
              <a:spcAft>
                <a:spcPts val="800"/>
              </a:spcAft>
              <a:buNone/>
            </a:pPr>
            <a:r>
              <a:rPr lang="en-GB" altLang="en-US" sz="1600" dirty="0">
                <a:solidFill>
                  <a:schemeClr val="tx1"/>
                </a:solidFill>
                <a:latin typeface="Twinkl" panose="02000000000000000000" pitchFamily="2" charset="77"/>
                <a:ea typeface="Calibri" panose="020F0502020204030204" pitchFamily="34" charset="0"/>
                <a:cs typeface="Times New Roman" panose="02020603050405020304" pitchFamily="18" charset="0"/>
              </a:rPr>
              <a:t>Please ensure that all clothing that your child wears or brings into school, is clearly named.</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2050" name="Picture 2" descr="https://tapestryjournal.com/z7/pages/s_43114/p_06-2022/t_o_14085_c7vmm8sqbnaabvqagms5yw5jc3k5g3z7.jpg?s=43114&amp;u=1&amp;Expires=1655940888&amp;Signature=HjWwRyO1n3gvE4YEoqF1Co2wjRu~iRe8lkAbhIJNA6PE2v7QeXMovjHIlenDa8Kp2jAd3HyI54U5vLxPUuyvOWz2tMHR1JnwZVevridJzLgTFIfviir5YjTC1EdQiXuMMaxLVkl4bkzvCTNYREj-Tnx8Zb7IZFIYnqaMp92M9HgUu9xHkUVtWQRAZc4QtF6Vh5qqL5S~z9S-xnLl-8ZO2--3RyX5O6jFiQmc1bTnbBZCZfvES37k-acSDwwU3hMGwc6iDi2ZkIj1HoGhVj38z9Nxnl-LZBJe5CVwIHAUeDsndFgZ2GLsqQtI73lQkzXePGlDUz1xeAZHwlQ~gMxcQg__&amp;Key-Pair-Id=APKAJUSDRV55TOQKSATA">
            <a:extLst>
              <a:ext uri="{FF2B5EF4-FFF2-40B4-BE49-F238E27FC236}">
                <a16:creationId xmlns:a16="http://schemas.microsoft.com/office/drawing/2014/main" id="{C328802A-F205-4286-8CA4-49DE49688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161" y="224948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7165-E2BB-485F-AB27-AD1B39443127}"/>
              </a:ext>
            </a:extLst>
          </p:cNvPr>
          <p:cNvSpPr>
            <a:spLocks noGrp="1"/>
          </p:cNvSpPr>
          <p:nvPr>
            <p:ph type="title"/>
          </p:nvPr>
        </p:nvSpPr>
        <p:spPr>
          <a:xfrm>
            <a:off x="642299" y="197579"/>
            <a:ext cx="6347713" cy="1320800"/>
          </a:xfrm>
        </p:spPr>
        <p:txBody>
          <a:bodyPr/>
          <a:lstStyle/>
          <a:p>
            <a:r>
              <a:rPr lang="en-GB" dirty="0"/>
              <a:t>A day in the life of your F2 child</a:t>
            </a:r>
          </a:p>
        </p:txBody>
      </p:sp>
      <p:sp>
        <p:nvSpPr>
          <p:cNvPr id="3" name="Content Placeholder 2">
            <a:extLst>
              <a:ext uri="{FF2B5EF4-FFF2-40B4-BE49-F238E27FC236}">
                <a16:creationId xmlns:a16="http://schemas.microsoft.com/office/drawing/2014/main" id="{5726E76B-6BF8-4371-8E93-A0EC208B4FE6}"/>
              </a:ext>
            </a:extLst>
          </p:cNvPr>
          <p:cNvSpPr>
            <a:spLocks noGrp="1"/>
          </p:cNvSpPr>
          <p:nvPr>
            <p:ph idx="1"/>
          </p:nvPr>
        </p:nvSpPr>
        <p:spPr>
          <a:xfrm>
            <a:off x="542511" y="1320523"/>
            <a:ext cx="6447501" cy="3736894"/>
          </a:xfrm>
        </p:spPr>
        <p:txBody>
          <a:bodyPr>
            <a:normAutofit fontScale="25000" lnSpcReduction="20000"/>
          </a:bodyPr>
          <a:lstStyle/>
          <a:p>
            <a:r>
              <a:rPr lang="en-GB" sz="7200" dirty="0">
                <a:latin typeface="Twinkl" panose="020B0604020202020204" charset="0"/>
              </a:rPr>
              <a:t>AM. Children will be registered in their class with their class teacher.</a:t>
            </a:r>
          </a:p>
          <a:p>
            <a:r>
              <a:rPr lang="en-GB" sz="7200" dirty="0">
                <a:latin typeface="Twinkl" panose="020B0604020202020204" charset="0"/>
              </a:rPr>
              <a:t>       Phonics (Little </a:t>
            </a:r>
            <a:r>
              <a:rPr lang="en-GB" sz="7200" dirty="0" err="1">
                <a:latin typeface="Twinkl" panose="020B0604020202020204" charset="0"/>
              </a:rPr>
              <a:t>Wandle</a:t>
            </a:r>
            <a:r>
              <a:rPr lang="en-GB" sz="7200" dirty="0">
                <a:latin typeface="Twinkl" panose="020B0604020202020204" charset="0"/>
              </a:rPr>
              <a:t>)</a:t>
            </a:r>
          </a:p>
          <a:p>
            <a:r>
              <a:rPr lang="en-GB" sz="7200" dirty="0">
                <a:latin typeface="Twinkl" panose="020B0604020202020204" charset="0"/>
              </a:rPr>
              <a:t>       Literacy </a:t>
            </a:r>
          </a:p>
          <a:p>
            <a:pPr marL="0" indent="0">
              <a:buNone/>
            </a:pPr>
            <a:endParaRPr lang="en-GB" sz="7200" dirty="0">
              <a:latin typeface="Twinkl" panose="020B0604020202020204" charset="0"/>
            </a:endParaRPr>
          </a:p>
          <a:p>
            <a:r>
              <a:rPr lang="en-GB" sz="7200" dirty="0">
                <a:latin typeface="Twinkl" panose="020B0604020202020204" charset="0"/>
              </a:rPr>
              <a:t>11:30 </a:t>
            </a:r>
          </a:p>
          <a:p>
            <a:r>
              <a:rPr lang="en-GB" sz="7200" dirty="0">
                <a:latin typeface="Twinkl" panose="020B0604020202020204" charset="0"/>
              </a:rPr>
              <a:t>Lunch </a:t>
            </a:r>
          </a:p>
          <a:p>
            <a:r>
              <a:rPr lang="en-GB" sz="7200" dirty="0">
                <a:latin typeface="Twinkl" panose="020B0604020202020204" charset="0"/>
              </a:rPr>
              <a:t>PM Mathematics (white rose)</a:t>
            </a:r>
          </a:p>
          <a:p>
            <a:r>
              <a:rPr lang="en-GB" sz="7200" dirty="0">
                <a:latin typeface="Twinkl" panose="020B0604020202020204" charset="0"/>
              </a:rPr>
              <a:t>      Understanding the World focus </a:t>
            </a:r>
          </a:p>
          <a:p>
            <a:r>
              <a:rPr lang="en-GB" sz="7200" dirty="0">
                <a:latin typeface="Twinkl" panose="020B0604020202020204" charset="0"/>
              </a:rPr>
              <a:t>     Expressive Art and Design focus</a:t>
            </a:r>
          </a:p>
          <a:p>
            <a:pPr marL="0" indent="0">
              <a:buNone/>
            </a:pPr>
            <a:endParaRPr lang="en-GB" sz="7200" dirty="0">
              <a:latin typeface="Twinkl" panose="020B0604020202020204" charset="0"/>
            </a:endParaRPr>
          </a:p>
          <a:p>
            <a:pPr marL="0" indent="0">
              <a:buNone/>
            </a:pPr>
            <a:r>
              <a:rPr lang="en-GB" sz="7200" dirty="0">
                <a:latin typeface="Twinkl" panose="020B0604020202020204" charset="0"/>
              </a:rPr>
              <a:t>All of the areas of learning are taught through key texts. </a:t>
            </a:r>
          </a:p>
          <a:p>
            <a:pPr marL="0" indent="0">
              <a:buNone/>
            </a:pPr>
            <a:r>
              <a:rPr lang="en-GB" sz="7200" dirty="0">
                <a:latin typeface="Twinkl" panose="020B0604020202020204" charset="0"/>
              </a:rPr>
              <a:t>Children will take part in PE sessions. Children will need to come to school dressed in their PE kit and wear this for the whole day. </a:t>
            </a:r>
          </a:p>
          <a:p>
            <a:pPr marL="0" indent="0">
              <a:buNone/>
            </a:pPr>
            <a:endParaRPr lang="en-GB" dirty="0"/>
          </a:p>
          <a:p>
            <a:pPr marL="0" indent="0">
              <a:buNone/>
            </a:pPr>
            <a:endParaRPr lang="en-GB" dirty="0"/>
          </a:p>
        </p:txBody>
      </p:sp>
      <p:pic>
        <p:nvPicPr>
          <p:cNvPr id="3078" name="Picture 6" descr="44,046 School Timetable Illustrations &amp; Clip Art - iStock">
            <a:extLst>
              <a:ext uri="{FF2B5EF4-FFF2-40B4-BE49-F238E27FC236}">
                <a16:creationId xmlns:a16="http://schemas.microsoft.com/office/drawing/2014/main" id="{08891707-F5C7-40C3-BB34-7C07419019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0290" y="1063048"/>
            <a:ext cx="2118194" cy="21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97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7165-E2BB-485F-AB27-AD1B39443127}"/>
              </a:ext>
            </a:extLst>
          </p:cNvPr>
          <p:cNvSpPr>
            <a:spLocks noGrp="1"/>
          </p:cNvSpPr>
          <p:nvPr>
            <p:ph type="title"/>
          </p:nvPr>
        </p:nvSpPr>
        <p:spPr>
          <a:xfrm>
            <a:off x="2215414" y="538237"/>
            <a:ext cx="2871866" cy="654068"/>
          </a:xfrm>
        </p:spPr>
        <p:txBody>
          <a:bodyPr>
            <a:normAutofit/>
          </a:bodyPr>
          <a:lstStyle/>
          <a:p>
            <a:r>
              <a:rPr lang="en-GB" sz="3200" dirty="0">
                <a:latin typeface="SassoonPrimaryInfant" pitchFamily="2" charset="0"/>
              </a:rPr>
              <a:t>Start of the day</a:t>
            </a:r>
          </a:p>
        </p:txBody>
      </p:sp>
      <p:sp>
        <p:nvSpPr>
          <p:cNvPr id="3" name="Content Placeholder 2">
            <a:extLst>
              <a:ext uri="{FF2B5EF4-FFF2-40B4-BE49-F238E27FC236}">
                <a16:creationId xmlns:a16="http://schemas.microsoft.com/office/drawing/2014/main" id="{5726E76B-6BF8-4371-8E93-A0EC208B4FE6}"/>
              </a:ext>
            </a:extLst>
          </p:cNvPr>
          <p:cNvSpPr>
            <a:spLocks noGrp="1"/>
          </p:cNvSpPr>
          <p:nvPr>
            <p:ph idx="1"/>
          </p:nvPr>
        </p:nvSpPr>
        <p:spPr>
          <a:xfrm>
            <a:off x="592404" y="1560553"/>
            <a:ext cx="6447501" cy="3736894"/>
          </a:xfrm>
        </p:spPr>
        <p:txBody>
          <a:bodyPr>
            <a:normAutofit fontScale="77500" lnSpcReduction="20000"/>
          </a:bodyPr>
          <a:lstStyle/>
          <a:p>
            <a:pPr marL="0" indent="0">
              <a:buNone/>
            </a:pPr>
            <a:r>
              <a:rPr lang="en-GB" sz="2400" dirty="0">
                <a:latin typeface="SassoonPrimaryInfant" pitchFamily="2" charset="0"/>
              </a:rPr>
              <a:t>Our school day starts at 8:45am</a:t>
            </a:r>
          </a:p>
          <a:p>
            <a:pPr marL="0" indent="0">
              <a:buNone/>
            </a:pPr>
            <a:r>
              <a:rPr lang="en-GB" sz="2400" dirty="0">
                <a:latin typeface="SassoonPrimaryInfant" pitchFamily="2" charset="0"/>
              </a:rPr>
              <a:t>Please ensure that your child is in school on time. </a:t>
            </a:r>
          </a:p>
          <a:p>
            <a:pPr marL="0" indent="0">
              <a:buNone/>
            </a:pPr>
            <a:r>
              <a:rPr lang="en-GB" sz="2400" dirty="0">
                <a:latin typeface="SassoonPrimaryInfant" pitchFamily="2" charset="0"/>
              </a:rPr>
              <a:t>We have a focus on attendance and it is key to your child’s progression that your children attend school daily and arrive on time. </a:t>
            </a:r>
          </a:p>
          <a:p>
            <a:pPr marL="0" indent="0">
              <a:buNone/>
            </a:pPr>
            <a:r>
              <a:rPr lang="en-GB" sz="2400" dirty="0">
                <a:latin typeface="SassoonPrimaryInfant" pitchFamily="2" charset="0"/>
              </a:rPr>
              <a:t>One way that this is encouraged is through an attendance passport that the children get stamped weekly if they have 100% attendance and arrive on time. </a:t>
            </a:r>
          </a:p>
          <a:p>
            <a:pPr marL="0" indent="0">
              <a:buNone/>
            </a:pPr>
            <a:r>
              <a:rPr lang="en-GB" sz="2400" dirty="0">
                <a:latin typeface="SassoonPrimaryInfant" pitchFamily="2" charset="0"/>
              </a:rPr>
              <a:t>They also have an attendance Mr Potato head where they can win parts for their attendance each week. If the class has an attendance of 96% and over they get a piece for their potato. By the end of the half term if they have filled their potato they get a treat afternoon. </a:t>
            </a:r>
          </a:p>
          <a:p>
            <a:pPr marL="0" indent="0">
              <a:buNone/>
            </a:pPr>
            <a:endParaRPr lang="en-GB" dirty="0"/>
          </a:p>
        </p:txBody>
      </p:sp>
    </p:spTree>
    <p:extLst>
      <p:ext uri="{BB962C8B-B14F-4D97-AF65-F5344CB8AC3E}">
        <p14:creationId xmlns:p14="http://schemas.microsoft.com/office/powerpoint/2010/main" val="71360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B2F14E54-FD4E-2576-56BE-D9095C2FDB44}"/>
              </a:ext>
            </a:extLst>
          </p:cNvPr>
          <p:cNvSpPr>
            <a:spLocks noGrp="1"/>
          </p:cNvSpPr>
          <p:nvPr>
            <p:ph type="title"/>
          </p:nvPr>
        </p:nvSpPr>
        <p:spPr>
          <a:xfrm>
            <a:off x="457200" y="479425"/>
            <a:ext cx="8220075" cy="993775"/>
          </a:xfrm>
        </p:spPr>
        <p:txBody>
          <a:bodyPr/>
          <a:lstStyle/>
          <a:p>
            <a:pPr algn="ctr" eaLnBrk="1" hangingPunct="1"/>
            <a:r>
              <a:rPr lang="en-GB" altLang="en-US" sz="3600" dirty="0">
                <a:solidFill>
                  <a:srgbClr val="23A7F9"/>
                </a:solidFill>
                <a:latin typeface="Twinkl" panose="02000000000000000000" pitchFamily="2" charset="77"/>
              </a:rPr>
              <a:t>Food and Drink</a:t>
            </a:r>
          </a:p>
        </p:txBody>
      </p:sp>
      <p:sp>
        <p:nvSpPr>
          <p:cNvPr id="9" name="Content Placeholder 21">
            <a:extLst>
              <a:ext uri="{FF2B5EF4-FFF2-40B4-BE49-F238E27FC236}">
                <a16:creationId xmlns:a16="http://schemas.microsoft.com/office/drawing/2014/main" id="{12BDDAFF-4DE9-FDCD-DD2E-BA427B05052C}"/>
              </a:ext>
            </a:extLst>
          </p:cNvPr>
          <p:cNvSpPr txBox="1">
            <a:spLocks/>
          </p:cNvSpPr>
          <p:nvPr/>
        </p:nvSpPr>
        <p:spPr>
          <a:xfrm>
            <a:off x="755650" y="1514475"/>
            <a:ext cx="7632700" cy="4578350"/>
          </a:xfrm>
          <a:prstGeom prst="roundRect">
            <a:avLst>
              <a:gd name="adj" fmla="val 2583"/>
            </a:avLst>
          </a:prstGeom>
        </p:spPr>
        <p:txBody>
          <a:bodyPr lIns="108000" tIns="108000" rIns="108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Lunch:</a:t>
            </a:r>
            <a:r>
              <a:rPr lang="en-GB" sz="1600" dirty="0">
                <a:latin typeface="Twinkl" panose="02000000000000000000" pitchFamily="2" charset="77"/>
                <a:ea typeface="Calibri" panose="020F0502020204030204" pitchFamily="34" charset="0"/>
                <a:cs typeface="Times New Roman" panose="02020603050405020304" pitchFamily="18" charset="0"/>
              </a:rPr>
              <a:t> Lunchtime is between 11:30  and 12:30, when the children can eat lunch and then play with their friends. </a:t>
            </a:r>
          </a:p>
          <a:p>
            <a:pPr marL="0" indent="0">
              <a:lnSpc>
                <a:spcPct val="107000"/>
              </a:lnSpc>
              <a:spcAft>
                <a:spcPts val="800"/>
              </a:spcAft>
              <a:buNone/>
              <a:defRPr/>
            </a:pPr>
            <a:r>
              <a:rPr lang="en-GB" sz="1600" dirty="0">
                <a:latin typeface="Twinkl" panose="02000000000000000000" pitchFamily="2" charset="77"/>
                <a:ea typeface="Calibri" panose="020F0502020204030204" pitchFamily="34" charset="0"/>
                <a:cs typeface="Times New Roman" panose="02020603050405020304" pitchFamily="18" charset="0"/>
              </a:rPr>
              <a:t>  All early years and key stage 1 children are entitled to a free school meal each day. There will be a selection of different meals available each day for your child to choose from. Vegetarian options are always available. Please let us know if your child has any other dietary restrictions or requirements.</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Snacks:</a:t>
            </a:r>
            <a:r>
              <a:rPr lang="en-GB" sz="1600" dirty="0">
                <a:latin typeface="Twinkl" panose="02000000000000000000" pitchFamily="2" charset="77"/>
                <a:ea typeface="Calibri" panose="020F0502020204030204" pitchFamily="34" charset="0"/>
                <a:cs typeface="Times New Roman" panose="02020603050405020304" pitchFamily="18" charset="0"/>
              </a:rPr>
              <a:t> Children will receive a FREE PIECE OF FRUIT/HEALTHY SNACK during the day. </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Drinks:</a:t>
            </a:r>
            <a:r>
              <a:rPr lang="en-GB" sz="1600" dirty="0">
                <a:latin typeface="Twinkl" panose="02000000000000000000" pitchFamily="2" charset="77"/>
                <a:ea typeface="Calibri" panose="020F0502020204030204" pitchFamily="34" charset="0"/>
                <a:cs typeface="Times New Roman" panose="02020603050405020304" pitchFamily="18" charset="0"/>
              </a:rPr>
              <a:t> Water is available throughout the day. Children can also bring a drink to school – remembering that no fizzy drinks are allowed. Children are also offered free milk up until the age of 5. After that children who wish to have milk can pay for the school milk. </a:t>
            </a:r>
            <a:endParaRPr lang="en-GB" sz="1400" dirty="0">
              <a:latin typeface="Twinkl" panose="02000000000000000000"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04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1">
            <a:extLst>
              <a:ext uri="{FF2B5EF4-FFF2-40B4-BE49-F238E27FC236}">
                <a16:creationId xmlns:a16="http://schemas.microsoft.com/office/drawing/2014/main" id="{79BD97F6-BAD3-CE0A-192C-B051F41E8B47}"/>
              </a:ext>
            </a:extLst>
          </p:cNvPr>
          <p:cNvSpPr txBox="1">
            <a:spLocks/>
          </p:cNvSpPr>
          <p:nvPr/>
        </p:nvSpPr>
        <p:spPr>
          <a:xfrm>
            <a:off x="307415" y="244936"/>
            <a:ext cx="7632700" cy="5662804"/>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altLang="en-US" sz="2800" b="1" dirty="0">
                <a:solidFill>
                  <a:srgbClr val="00A8E7"/>
                </a:solidFill>
                <a:latin typeface="Twinkl" panose="02000000000000000000" pitchFamily="2" charset="77"/>
                <a:ea typeface="Calibri" panose="020F0502020204030204" pitchFamily="34" charset="0"/>
                <a:cs typeface="Times New Roman" panose="02020603050405020304" pitchFamily="18" charset="0"/>
              </a:rPr>
              <a:t>End of day</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If you know you are going to be late picking up please phone the office and let them know.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 are aware that plans can change throughout the day. If the person picking up your child changes, please make us aware of this change before they arrive. If it is a person that we have never met before then we will not be able to let your child out until we have phoned the main care giver. If you would like to give the person picking up a password, let us know at the door and we will make sure we are aware of the password before pick up. We suggest you change the password each time.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At the start of the year, end of day routines will be a lot slower as the teachers are just getting to know your children.</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Please be patient with us. </a:t>
            </a: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Important Dates: </a:t>
            </a:r>
          </a:p>
          <a:p>
            <a:pPr marL="0" indent="0">
              <a:lnSpc>
                <a:spcPct val="107000"/>
              </a:lnSpc>
              <a:spcAft>
                <a:spcPts val="800"/>
              </a:spcAft>
              <a:buNone/>
            </a:pPr>
            <a:r>
              <a:rPr lang="en-GB" altLang="en-US" sz="1600" dirty="0">
                <a:latin typeface="Twinkl" panose="02000000000000000000" pitchFamily="2" charset="77"/>
                <a:ea typeface="Calibri" panose="020F0502020204030204" pitchFamily="34" charset="0"/>
                <a:cs typeface="Times New Roman" panose="02020603050405020304" pitchFamily="18" charset="0"/>
              </a:rPr>
              <a:t>Important dates for your diary will be sent to you via your email. They will also be placed on the school website and the </a:t>
            </a:r>
            <a:r>
              <a:rPr lang="en-GB" altLang="en-US" sz="1600" dirty="0" err="1">
                <a:latin typeface="Twinkl" panose="02000000000000000000" pitchFamily="2" charset="77"/>
                <a:ea typeface="Calibri" panose="020F0502020204030204" pitchFamily="34" charset="0"/>
                <a:cs typeface="Times New Roman" panose="02020603050405020304" pitchFamily="18" charset="0"/>
              </a:rPr>
              <a:t>facebook</a:t>
            </a:r>
            <a:r>
              <a:rPr lang="en-GB" altLang="en-US" sz="1600" dirty="0">
                <a:latin typeface="Twinkl" panose="02000000000000000000" pitchFamily="2" charset="77"/>
                <a:ea typeface="Calibri" panose="020F0502020204030204" pitchFamily="34" charset="0"/>
                <a:cs typeface="Times New Roman" panose="02020603050405020304" pitchFamily="18" charset="0"/>
              </a:rPr>
              <a:t> page. So please always keep a look out. We also have dates for diaries that are sent out at the start of each term.  </a:t>
            </a:r>
          </a:p>
          <a:p>
            <a:pPr marL="0" indent="0">
              <a:lnSpc>
                <a:spcPct val="107000"/>
              </a:lnSpc>
              <a:spcAft>
                <a:spcPts val="800"/>
              </a:spcAft>
              <a:buNone/>
            </a:pPr>
            <a:endParaRPr lang="en-GB" altLang="en-US" sz="1600" b="1" i="1" dirty="0">
              <a:latin typeface="Twinkl" panose="02000000000000000000" pitchFamily="2" charset="77"/>
              <a:ea typeface="Calibri" panose="020F0502020204030204" pitchFamily="34" charset="0"/>
              <a:cs typeface="Times New Roman" panose="02020603050405020304" pitchFamily="18"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Calendar&#10;&#10;Description automatically generated">
            <a:extLst>
              <a:ext uri="{FF2B5EF4-FFF2-40B4-BE49-F238E27FC236}">
                <a16:creationId xmlns:a16="http://schemas.microsoft.com/office/drawing/2014/main" id="{3371EB25-6920-2532-1A73-C5972E0BB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79185">
            <a:off x="6832287" y="3935007"/>
            <a:ext cx="2075390" cy="1632304"/>
          </a:xfrm>
          <a:prstGeom prst="rect">
            <a:avLst/>
          </a:prstGeom>
        </p:spPr>
      </p:pic>
    </p:spTree>
    <p:extLst>
      <p:ext uri="{BB962C8B-B14F-4D97-AF65-F5344CB8AC3E}">
        <p14:creationId xmlns:p14="http://schemas.microsoft.com/office/powerpoint/2010/main" val="3635041940"/>
      </p:ext>
    </p:extLst>
  </p:cSld>
  <p:clrMapOvr>
    <a:masterClrMapping/>
  </p:clrMapOvr>
</p:sld>
</file>

<file path=ppt/theme/theme1.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1964</TotalTime>
  <Words>1860</Words>
  <Application>Microsoft Office PowerPoint</Application>
  <PresentationFormat>On-screen Show (4:3)</PresentationFormat>
  <Paragraphs>112</Paragraphs>
  <Slides>15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Times New Roman</vt:lpstr>
      <vt:lpstr>Trebuchet MS</vt:lpstr>
      <vt:lpstr>Wingdings 3</vt:lpstr>
      <vt:lpstr>Calibri</vt:lpstr>
      <vt:lpstr>SassoonPrimaryInfant</vt:lpstr>
      <vt:lpstr>Arial</vt:lpstr>
      <vt:lpstr>Twinkl</vt:lpstr>
      <vt:lpstr>Roboto</vt:lpstr>
      <vt:lpstr>Disclaimers/Guidance</vt:lpstr>
      <vt:lpstr>Facet</vt:lpstr>
      <vt:lpstr>Welcome to Our Lady and St Edwards</vt:lpstr>
      <vt:lpstr>Meet the team </vt:lpstr>
      <vt:lpstr>Starter Packs</vt:lpstr>
      <vt:lpstr>On Your Child’s First Day</vt:lpstr>
      <vt:lpstr>Clothing and Items needed</vt:lpstr>
      <vt:lpstr>A day in the life of your F2 child</vt:lpstr>
      <vt:lpstr>Start of the day</vt:lpstr>
      <vt:lpstr>Food and Drink</vt:lpstr>
      <vt:lpstr>PowerPoint Presentation</vt:lpstr>
      <vt:lpstr>PowerPoint Presentation</vt:lpstr>
      <vt:lpstr>Health</vt:lpstr>
      <vt:lpstr>Helping Your Child to Settle</vt:lpstr>
      <vt:lpstr>Reception Baseline Assessment</vt:lpstr>
      <vt:lpstr>Home Learning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L McLaren</cp:lastModifiedBy>
  <cp:revision>40</cp:revision>
  <cp:lastPrinted>2025-07-01T07:14:53Z</cp:lastPrinted>
  <dcterms:created xsi:type="dcterms:W3CDTF">2022-05-16T13:52:57Z</dcterms:created>
  <dcterms:modified xsi:type="dcterms:W3CDTF">2025-07-01T16:06:57Z</dcterms:modified>
</cp:coreProperties>
</file>