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4"/>
  </p:sldMasterIdLst>
  <p:notesMasterIdLst>
    <p:notesMasterId r:id="rId16"/>
  </p:notesMasterIdLst>
  <p:sldIdLst>
    <p:sldId id="282" r:id="rId5"/>
    <p:sldId id="276" r:id="rId6"/>
    <p:sldId id="297" r:id="rId7"/>
    <p:sldId id="298" r:id="rId8"/>
    <p:sldId id="300" r:id="rId9"/>
    <p:sldId id="299" r:id="rId10"/>
    <p:sldId id="284" r:id="rId11"/>
    <p:sldId id="277" r:id="rId12"/>
    <p:sldId id="279" r:id="rId13"/>
    <p:sldId id="296" r:id="rId14"/>
    <p:sldId id="295" r:id="rId15"/>
  </p:sldIdLst>
  <p:sldSz cx="9144000" cy="6858000" type="screen4x3"/>
  <p:notesSz cx="9774238" cy="6662738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99">
          <p15:clr>
            <a:srgbClr val="A4A3A4"/>
          </p15:clr>
        </p15:guide>
        <p15:guide id="2" pos="307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FFFFF"/>
    <a:srgbClr val="FF9999"/>
    <a:srgbClr val="0066CC"/>
    <a:srgbClr val="66FF33"/>
    <a:srgbClr val="FF9933"/>
    <a:srgbClr val="368A36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3" autoAdjust="0"/>
    <p:restoredTop sz="94660"/>
  </p:normalViewPr>
  <p:slideViewPr>
    <p:cSldViewPr>
      <p:cViewPr varScale="1">
        <p:scale>
          <a:sx n="108" d="100"/>
          <a:sy n="108" d="100"/>
        </p:scale>
        <p:origin x="14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578" y="-102"/>
      </p:cViewPr>
      <p:guideLst>
        <p:guide orient="horz" pos="2099"/>
        <p:guide pos="307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4815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70" tIns="45284" rIns="90570" bIns="45284" numCol="1" anchor="t" anchorCtr="0" compatLnSpc="1">
            <a:prstTxWarp prst="textNoShape">
              <a:avLst/>
            </a:prstTxWarp>
          </a:bodyPr>
          <a:lstStyle>
            <a:lvl1pPr algn="l" defTabSz="906463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0" y="0"/>
            <a:ext cx="4137025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70" tIns="45284" rIns="90570" bIns="45284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14350"/>
            <a:ext cx="3306763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41438" y="3149600"/>
            <a:ext cx="7156450" cy="299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70" tIns="45284" rIns="90570" bIns="452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50000"/>
            <a:ext cx="4248150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70" tIns="45284" rIns="90570" bIns="45284" numCol="1" anchor="b" anchorCtr="0" compatLnSpc="1">
            <a:prstTxWarp prst="textNoShape">
              <a:avLst/>
            </a:prstTxWarp>
          </a:bodyPr>
          <a:lstStyle>
            <a:lvl1pPr algn="l" defTabSz="906463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0" y="6350000"/>
            <a:ext cx="4137025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70" tIns="45284" rIns="90570" bIns="45284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3E001973-91E0-477F-8048-F2BBB7D221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447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163 w 4128"/>
              <a:gd name="T1" fmla="*/ 200 h 479"/>
              <a:gd name="T2" fmla="*/ 4128 w 4128"/>
              <a:gd name="T3" fmla="*/ 200 h 479"/>
              <a:gd name="T4" fmla="*/ 4128 w 4128"/>
              <a:gd name="T5" fmla="*/ 429 h 479"/>
              <a:gd name="T6" fmla="*/ 0 w 4128"/>
              <a:gd name="T7" fmla="*/ 441 h 479"/>
              <a:gd name="T8" fmla="*/ 163 w 4128"/>
              <a:gd name="T9" fmla="*/ 200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CAB5BC7A-62E0-408F-BACA-D8BCE869E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46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7BD20-F601-4CD8-B371-37CCA62F7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1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4BB25-6BCF-4D24-98E1-B1B50B01E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0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3D0A-51F9-4546-9980-6D6BC1CC3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4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B5398-DA58-47D8-8725-33AEC9AD8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0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91316-388F-4A95-93C0-3310C987B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3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5E351-C128-4153-90B6-0F733F792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93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1C8CF-258E-484B-9C57-CB97EFFB5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2D565-6EFB-49B1-B8F9-AF1C5EE4E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1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C55C8-9FF2-486D-9EA9-D7D74D094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8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0D12E-FE6F-4771-AA12-63353B70C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0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9156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chemeClr val="bg2"/>
                </a:solidFill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effectLst/>
              </a:defRPr>
            </a:lvl1pPr>
          </a:lstStyle>
          <a:p>
            <a:pPr>
              <a:defRPr/>
            </a:pPr>
            <a:fld id="{4D28864F-BE8E-46DA-BD5F-D87B0B74C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rral.gov.uk/schooladmission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rral.gov.uk/schooladmission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rral.gov.uk/schooladmissions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rral.gov.uk/schooladmissions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09800" y="0"/>
            <a:ext cx="6858000" cy="1112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endParaRPr kumimoji="0" lang="en-US" altLang="en-US" sz="4300" b="1">
              <a:effectLst/>
              <a:latin typeface="Arial Black" pitchFamily="34" charset="0"/>
              <a:cs typeface="Times New Roman" pitchFamily="18" charset="0"/>
            </a:endParaRPr>
          </a:p>
          <a:p>
            <a:pPr algn="r">
              <a:spcBef>
                <a:spcPct val="0"/>
              </a:spcBef>
              <a:buClrTx/>
              <a:buFontTx/>
              <a:buNone/>
            </a:pPr>
            <a:r>
              <a:rPr kumimoji="0" lang="en-GB" altLang="en-US" sz="1400">
                <a:effectLst/>
              </a:rPr>
              <a:t> </a:t>
            </a:r>
            <a:r>
              <a:rPr kumimoji="0" lang="en-GB" altLang="en-US" sz="2400">
                <a:effectLst/>
                <a:latin typeface="Arial Black" pitchFamily="34" charset="0"/>
              </a:rPr>
              <a:t>Working Together for Wirral’s Children</a:t>
            </a:r>
            <a:endParaRPr kumimoji="0" lang="en-GB" altLang="en-US" sz="2400">
              <a:effectLst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-76200" y="2590800"/>
            <a:ext cx="3352800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dirty="0">
                <a:solidFill>
                  <a:srgbClr val="FF0000"/>
                </a:solidFill>
                <a:effectLst/>
                <a:latin typeface="Arial Black" pitchFamily="34" charset="0"/>
              </a:rPr>
              <a:t>PRIMARY SCHOOLS  ADMISSION ARRANGEMENTS FOR SEPTEMBER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dirty="0">
                <a:solidFill>
                  <a:srgbClr val="FF0000"/>
                </a:solidFill>
                <a:effectLst/>
                <a:latin typeface="Arial Black" pitchFamily="34" charset="0"/>
              </a:rPr>
              <a:t>2025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029200" y="6324600"/>
            <a:ext cx="39735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GB" altLang="en-US" sz="1400">
                <a:effectLst/>
                <a:latin typeface="Arial Black" pitchFamily="34" charset="0"/>
              </a:rPr>
              <a:t>Children &amp; Young People’s Department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446213"/>
            <a:ext cx="5562600" cy="469741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7" descr="Wirr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88913"/>
            <a:ext cx="22288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772400" cy="692150"/>
          </a:xfrm>
        </p:spPr>
        <p:txBody>
          <a:bodyPr/>
          <a:lstStyle/>
          <a:p>
            <a:r>
              <a:rPr kumimoji="0" lang="en-GB" altLang="en-US" sz="3600" b="1">
                <a:solidFill>
                  <a:srgbClr val="FF0000"/>
                </a:solidFill>
                <a:latin typeface="Arial" charset="0"/>
              </a:rPr>
              <a:t>APPLYING ONLINE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9215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altLang="en-US" sz="2400" dirty="0">
              <a:latin typeface="Arial" charset="0"/>
            </a:endParaRPr>
          </a:p>
          <a:p>
            <a:pPr>
              <a:lnSpc>
                <a:spcPct val="80000"/>
              </a:lnSpc>
              <a:spcAft>
                <a:spcPct val="5000"/>
              </a:spcAft>
            </a:pPr>
            <a:r>
              <a:rPr lang="en-GB" altLang="en-US" sz="2400" dirty="0">
                <a:latin typeface="Arial" charset="0"/>
              </a:rPr>
              <a:t>Go to </a:t>
            </a:r>
            <a:r>
              <a:rPr lang="en-GB" altLang="en-US" sz="2400" dirty="0">
                <a:latin typeface="Arial" charset="0"/>
                <a:hlinkClick r:id="rId2"/>
              </a:rPr>
              <a:t>www.wirral.gov.uk/schooladmissions</a:t>
            </a:r>
            <a:endParaRPr lang="en-GB" altLang="en-US" sz="2400" dirty="0">
              <a:latin typeface="Arial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altLang="en-US" sz="2400" b="1" dirty="0">
                <a:solidFill>
                  <a:srgbClr val="FF9999"/>
                </a:solidFill>
                <a:latin typeface="Arial" charset="0"/>
              </a:rPr>
              <a:t>	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altLang="en-US" sz="2400" b="1" dirty="0">
                <a:solidFill>
                  <a:srgbClr val="FF3300"/>
                </a:solidFill>
                <a:latin typeface="Arial" charset="0"/>
              </a:rPr>
              <a:t>Why apply on-line?</a:t>
            </a:r>
          </a:p>
          <a:p>
            <a:pPr>
              <a:lnSpc>
                <a:spcPct val="80000"/>
              </a:lnSpc>
            </a:pPr>
            <a:r>
              <a:rPr lang="en-GB" altLang="en-US" sz="2400" dirty="0">
                <a:latin typeface="Arial" charset="0"/>
              </a:rPr>
              <a:t>It is quick and easy  </a:t>
            </a:r>
          </a:p>
          <a:p>
            <a:pPr>
              <a:lnSpc>
                <a:spcPct val="80000"/>
              </a:lnSpc>
            </a:pPr>
            <a:r>
              <a:rPr lang="en-GB" altLang="en-US" sz="2400" dirty="0">
                <a:latin typeface="Arial" charset="0"/>
              </a:rPr>
              <a:t>You can apply from home 24 hours a day, 7 days a week </a:t>
            </a:r>
          </a:p>
          <a:p>
            <a:pPr>
              <a:lnSpc>
                <a:spcPct val="80000"/>
              </a:lnSpc>
            </a:pPr>
            <a:r>
              <a:rPr lang="en-GB" altLang="en-US" sz="2400" dirty="0">
                <a:latin typeface="Arial" charset="0"/>
              </a:rPr>
              <a:t>There is no risk your application will be lost in the post </a:t>
            </a:r>
          </a:p>
          <a:p>
            <a:pPr>
              <a:lnSpc>
                <a:spcPct val="80000"/>
              </a:lnSpc>
            </a:pPr>
            <a:r>
              <a:rPr lang="en-GB" altLang="en-US" sz="2400" dirty="0">
                <a:latin typeface="Arial" charset="0"/>
              </a:rPr>
              <a:t>You will receive an email confirming receipt that your application has been submitted and received</a:t>
            </a:r>
          </a:p>
          <a:p>
            <a:pPr>
              <a:lnSpc>
                <a:spcPct val="80000"/>
              </a:lnSpc>
            </a:pPr>
            <a:r>
              <a:rPr lang="en-GB" altLang="en-US" sz="2400" dirty="0">
                <a:latin typeface="Arial" charset="0"/>
              </a:rPr>
              <a:t>The system is secure and has a series of security features that will prevent others from seeing your information</a:t>
            </a:r>
            <a:r>
              <a:rPr lang="en-GB" altLang="en-US" sz="2800" dirty="0">
                <a:latin typeface="Arial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GB" altLang="en-US" sz="2400" dirty="0">
                <a:latin typeface="Arial" charset="0"/>
              </a:rPr>
              <a:t>You will receive your child’s allocated place by e-mail on offer day</a:t>
            </a:r>
          </a:p>
          <a:p>
            <a:pPr>
              <a:lnSpc>
                <a:spcPct val="80000"/>
              </a:lnSpc>
            </a:pPr>
            <a:endParaRPr lang="en-GB" altLang="en-US" sz="2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7772400" cy="782638"/>
          </a:xfrm>
        </p:spPr>
        <p:txBody>
          <a:bodyPr/>
          <a:lstStyle/>
          <a:p>
            <a:r>
              <a:rPr kumimoji="0" lang="en-GB" altLang="en-US" b="1">
                <a:solidFill>
                  <a:schemeClr val="tx1"/>
                </a:solidFill>
                <a:latin typeface="Arial" charset="0"/>
              </a:rPr>
              <a:t>For more information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ClrTx/>
              <a:buFontTx/>
              <a:buChar char="•"/>
            </a:pPr>
            <a:r>
              <a:rPr kumimoji="0" lang="en-GB" altLang="en-US" b="1">
                <a:latin typeface="Arial" charset="0"/>
              </a:rPr>
              <a:t>Go online to 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GB" altLang="en-US" b="1">
                <a:latin typeface="Arial" charset="0"/>
                <a:hlinkClick r:id="rId2"/>
              </a:rPr>
              <a:t>www.wirral.gov.uk/schooladmissions</a:t>
            </a:r>
            <a:endParaRPr kumimoji="0" lang="en-GB" altLang="en-US" b="1">
              <a:latin typeface="Arial" charset="0"/>
            </a:endParaRPr>
          </a:p>
          <a:p>
            <a:pPr>
              <a:spcBef>
                <a:spcPct val="50000"/>
              </a:spcBef>
              <a:buClrTx/>
              <a:buFontTx/>
              <a:buNone/>
            </a:pPr>
            <a:endParaRPr kumimoji="0" lang="en-GB" altLang="en-US" b="1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026"/>
          <p:cNvSpPr txBox="1">
            <a:spLocks noChangeArrowheads="1"/>
          </p:cNvSpPr>
          <p:nvPr/>
        </p:nvSpPr>
        <p:spPr bwMode="auto">
          <a:xfrm>
            <a:off x="323850" y="549275"/>
            <a:ext cx="83820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b="1" dirty="0">
                <a:solidFill>
                  <a:srgbClr val="FF0000"/>
                </a:solidFill>
                <a:effectLst/>
                <a:latin typeface="Arial" charset="0"/>
              </a:rPr>
              <a:t>TIMETABLE </a:t>
            </a:r>
            <a:r>
              <a:rPr kumimoji="0" lang="en-GB" altLang="en-US" sz="2400" b="1" dirty="0">
                <a:effectLst/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SEPTEMBER 		Online application system goes live				Preference forms and booklets available 						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solidFill>
                  <a:srgbClr val="FF3300"/>
                </a:solidFill>
                <a:effectLst/>
                <a:latin typeface="Arial" charset="0"/>
              </a:rPr>
              <a:t>15</a:t>
            </a:r>
            <a:r>
              <a:rPr kumimoji="0" lang="en-GB" altLang="en-US" sz="2000" b="1" baseline="30000" dirty="0">
                <a:solidFill>
                  <a:srgbClr val="FF3300"/>
                </a:solidFill>
                <a:effectLst/>
                <a:latin typeface="Arial" charset="0"/>
              </a:rPr>
              <a:t>th</a:t>
            </a:r>
            <a:r>
              <a:rPr kumimoji="0" lang="en-GB" altLang="en-US" sz="2000" b="1" dirty="0">
                <a:solidFill>
                  <a:srgbClr val="FF3300"/>
                </a:solidFill>
                <a:effectLst/>
                <a:latin typeface="Arial" charset="0"/>
              </a:rPr>
              <a:t> January 2025	Deadline</a:t>
            </a:r>
            <a:r>
              <a:rPr kumimoji="0" lang="en-GB" altLang="en-US" sz="2000" b="1" dirty="0">
                <a:effectLst/>
                <a:latin typeface="Arial" charset="0"/>
              </a:rPr>
              <a:t> for preference forms and online 			applications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			Please send paper forms </a:t>
            </a:r>
            <a:r>
              <a:rPr kumimoji="0" lang="en-GB" altLang="en-US" sz="2000" b="1" dirty="0">
                <a:solidFill>
                  <a:srgbClr val="FF9933"/>
                </a:solidFill>
                <a:effectLst/>
                <a:latin typeface="Arial" charset="0"/>
              </a:rPr>
              <a:t>directly to the 			Council</a:t>
            </a:r>
            <a:r>
              <a:rPr kumimoji="0" lang="en-GB" altLang="en-US" sz="2000" b="1" dirty="0">
                <a:effectLst/>
                <a:latin typeface="Arial" charset="0"/>
              </a:rPr>
              <a:t>, not via a school. You will get a 			postcard acknowledging receipt within 15 			days.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24</a:t>
            </a:r>
            <a:r>
              <a:rPr kumimoji="0" lang="en-GB" altLang="en-US" sz="2000" b="1" baseline="30000" dirty="0">
                <a:effectLst/>
                <a:latin typeface="Arial" charset="0"/>
              </a:rPr>
              <a:t>th</a:t>
            </a:r>
            <a:r>
              <a:rPr kumimoji="0" lang="en-GB" altLang="en-US" sz="2000" b="1" dirty="0">
                <a:effectLst/>
                <a:latin typeface="Arial" charset="0"/>
              </a:rPr>
              <a:t> March 2025	Councils share data on offers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endParaRPr kumimoji="0" lang="en-GB" altLang="en-US" sz="2000" b="1" dirty="0">
              <a:effectLst/>
              <a:latin typeface="Arial" charset="0"/>
            </a:endParaRP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16</a:t>
            </a:r>
            <a:r>
              <a:rPr kumimoji="0" lang="en-GB" altLang="en-US" sz="2000" b="1" baseline="30000" dirty="0">
                <a:effectLst/>
                <a:latin typeface="Arial" charset="0"/>
              </a:rPr>
              <a:t>th</a:t>
            </a:r>
            <a:r>
              <a:rPr kumimoji="0" lang="en-GB" altLang="en-US" sz="2000" b="1" dirty="0">
                <a:effectLst/>
                <a:latin typeface="Arial" charset="0"/>
              </a:rPr>
              <a:t> April 2025		Offer emails sent (online applicants) or 			letters posted out (paper form applicants)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endParaRPr kumimoji="0" lang="en-GB" altLang="en-US" sz="2000" b="1" dirty="0"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228600" y="404813"/>
            <a:ext cx="8915400" cy="635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0000"/>
              </a:spcAft>
              <a:buClrTx/>
              <a:buFontTx/>
              <a:buNone/>
            </a:pPr>
            <a:r>
              <a:rPr kumimoji="0" lang="en-GB" altLang="en-US" sz="3600" b="1" dirty="0">
                <a:effectLst/>
                <a:latin typeface="Arial" charset="0"/>
              </a:rPr>
              <a:t>Finding out when to apply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Nursery Providers, playgroups and primary schools will hand out leaflets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endParaRPr kumimoji="0" lang="en-GB" altLang="en-US" sz="2400" b="1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Libraries, clinics, supermarkets, post offices and so on have posters and leaflets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kumimoji="0" lang="en-GB" altLang="en-US" sz="2400" b="1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30000"/>
              </a:spcAft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You can apply online at 	</a:t>
            </a:r>
            <a:r>
              <a:rPr kumimoji="0" lang="en-GB" altLang="en-US" sz="2400" b="1" dirty="0">
                <a:solidFill>
                  <a:schemeClr val="bg1"/>
                </a:solidFill>
                <a:effectLst/>
                <a:latin typeface="Arial" charset="0"/>
                <a:hlinkClick r:id="rId2"/>
              </a:rPr>
              <a:t>www.wirral.gov.uk/schooladmissions</a:t>
            </a:r>
            <a:endParaRPr kumimoji="0" lang="en-GB" altLang="en-US" sz="2400" b="1" dirty="0">
              <a:solidFill>
                <a:schemeClr val="bg1"/>
              </a:solidFill>
              <a:effectLst/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GB" altLang="en-US" sz="2400" b="1" dirty="0">
                <a:effectLst/>
                <a:latin typeface="Arial" charset="0"/>
              </a:rPr>
              <a:t>	The online system works with phones and tablets as well as computers and laptops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GB" altLang="en-US" sz="2400" b="1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If you don’t have internet access, call 0151 606 2000 Monday to Friday in office hours to have one posted to you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endParaRPr kumimoji="0" lang="en-GB" altLang="en-US" sz="2400" b="1" dirty="0">
              <a:solidFill>
                <a:schemeClr val="bg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228600" y="260350"/>
            <a:ext cx="8915400" cy="6617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GB" altLang="en-US" sz="3600" b="1" dirty="0">
                <a:effectLst/>
                <a:latin typeface="Arial" charset="0"/>
              </a:rPr>
              <a:t>Who needs to apply?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GB" altLang="en-US" sz="3600" b="1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Parents of all children born between </a:t>
            </a:r>
            <a:r>
              <a:rPr kumimoji="0" lang="en-GB" altLang="en-US" sz="2400" b="1" dirty="0">
                <a:effectLst/>
                <a:latin typeface="Arial" charset="0"/>
              </a:rPr>
              <a:t>1</a:t>
            </a:r>
            <a:r>
              <a:rPr kumimoji="0" lang="en-GB" altLang="en-US" sz="2400" b="1" baseline="30000" dirty="0">
                <a:effectLst/>
                <a:latin typeface="Arial" charset="0"/>
              </a:rPr>
              <a:t>st</a:t>
            </a:r>
            <a:r>
              <a:rPr kumimoji="0" lang="en-GB" altLang="en-US" sz="2400" b="1" dirty="0">
                <a:effectLst/>
                <a:latin typeface="Arial" charset="0"/>
              </a:rPr>
              <a:t> September 2020</a:t>
            </a:r>
            <a:r>
              <a:rPr kumimoji="0" lang="en-GB" altLang="en-US" sz="2400" dirty="0">
                <a:effectLst/>
                <a:latin typeface="Arial" charset="0"/>
              </a:rPr>
              <a:t> and </a:t>
            </a:r>
            <a:r>
              <a:rPr kumimoji="0" lang="en-GB" altLang="en-US" sz="2400" b="1" dirty="0">
                <a:effectLst/>
                <a:latin typeface="Arial" charset="0"/>
              </a:rPr>
              <a:t>31</a:t>
            </a:r>
            <a:r>
              <a:rPr kumimoji="0" lang="en-GB" altLang="en-US" sz="2400" b="1" baseline="30000" dirty="0">
                <a:effectLst/>
                <a:latin typeface="Arial" charset="0"/>
              </a:rPr>
              <a:t>st</a:t>
            </a:r>
            <a:r>
              <a:rPr kumimoji="0" lang="en-GB" altLang="en-US" sz="2400" b="1" dirty="0">
                <a:effectLst/>
                <a:latin typeface="Arial" charset="0"/>
              </a:rPr>
              <a:t> August 2021 </a:t>
            </a:r>
            <a:r>
              <a:rPr kumimoji="0" lang="en-GB" altLang="en-US" sz="2400" dirty="0">
                <a:effectLst/>
                <a:latin typeface="Arial" charset="0"/>
              </a:rPr>
              <a:t>must apply for a place in Foundation 2 in 2025 before 15</a:t>
            </a:r>
            <a:r>
              <a:rPr kumimoji="0" lang="en-GB" altLang="en-US" sz="2400" baseline="30000" dirty="0">
                <a:effectLst/>
                <a:latin typeface="Arial" charset="0"/>
              </a:rPr>
              <a:t>th</a:t>
            </a:r>
            <a:r>
              <a:rPr kumimoji="0" lang="en-GB" altLang="en-US" sz="2400" dirty="0">
                <a:effectLst/>
                <a:latin typeface="Arial" charset="0"/>
              </a:rPr>
              <a:t> January 2025.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GB" altLang="en-US" sz="2400" dirty="0">
              <a:effectLst/>
              <a:latin typeface="Arial" charset="0"/>
            </a:endParaRPr>
          </a:p>
          <a:p>
            <a:pPr lvl="1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If you have </a:t>
            </a:r>
            <a:r>
              <a:rPr kumimoji="0" lang="en-GB" altLang="en-US" sz="2400" b="1" dirty="0">
                <a:effectLst/>
                <a:latin typeface="Arial" charset="0"/>
              </a:rPr>
              <a:t>older children</a:t>
            </a:r>
            <a:r>
              <a:rPr kumimoji="0" lang="en-GB" altLang="en-US" sz="2400" dirty="0">
                <a:effectLst/>
                <a:latin typeface="Arial" charset="0"/>
              </a:rPr>
              <a:t> at the primary school, you must still fill in an application.</a:t>
            </a:r>
          </a:p>
          <a:p>
            <a:pPr lvl="1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If you are attending a </a:t>
            </a:r>
            <a:r>
              <a:rPr kumimoji="0" lang="en-GB" altLang="en-US" sz="2400" b="1" dirty="0">
                <a:effectLst/>
                <a:latin typeface="Arial" charset="0"/>
              </a:rPr>
              <a:t>school nursery</a:t>
            </a:r>
            <a:r>
              <a:rPr kumimoji="0" lang="en-GB" altLang="en-US" sz="2400" dirty="0">
                <a:effectLst/>
                <a:latin typeface="Arial" charset="0"/>
              </a:rPr>
              <a:t>, you must still fill in an application. Bear in mind that attending a school nursery does not guarantee a place in that school if there are more parents whose applications are ranked higher than yours.</a:t>
            </a:r>
          </a:p>
          <a:p>
            <a:pPr lvl="1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GB" altLang="en-US" sz="2400" dirty="0">
                <a:effectLst/>
                <a:latin typeface="Arial" charset="0"/>
              </a:rPr>
              <a:t>We always recommend putting your </a:t>
            </a:r>
            <a:r>
              <a:rPr kumimoji="0" lang="en-GB" altLang="en-US" sz="2400" b="1" dirty="0">
                <a:effectLst/>
                <a:latin typeface="Arial" charset="0"/>
              </a:rPr>
              <a:t>zone school</a:t>
            </a:r>
            <a:r>
              <a:rPr kumimoji="0" lang="en-GB" altLang="en-US" sz="2400" dirty="0">
                <a:effectLst/>
                <a:latin typeface="Arial" charset="0"/>
              </a:rPr>
              <a:t> down as one of your three preferences.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endParaRPr kumimoji="0" lang="en-GB" altLang="en-US" sz="2400" dirty="0"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228600" y="188913"/>
            <a:ext cx="8915400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GB" altLang="en-US" sz="2400" b="1" dirty="0">
                <a:effectLst/>
                <a:latin typeface="Arial" charset="0"/>
              </a:rPr>
              <a:t>WHAT ARE THE ADMISSION CRITERIA?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The general admission criteria for primary schools (some are slightly different*) are: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 </a:t>
            </a:r>
            <a:r>
              <a:rPr kumimoji="0" lang="en-GB" altLang="en-US" sz="2400" b="1" dirty="0">
                <a:solidFill>
                  <a:srgbClr val="FF3300"/>
                </a:solidFill>
                <a:effectLst/>
                <a:latin typeface="Arial" charset="0"/>
              </a:rPr>
              <a:t>Children in care or previously in care; then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solidFill>
                  <a:srgbClr val="0099FF"/>
                </a:solidFill>
                <a:effectLst/>
                <a:latin typeface="Arial" charset="0"/>
              </a:rPr>
              <a:t> In Zone children with siblings at the school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solidFill>
                  <a:srgbClr val="0099FF"/>
                </a:solidFill>
                <a:effectLst/>
                <a:latin typeface="Arial" charset="0"/>
              </a:rPr>
              <a:t> In Zone children in order of distance; then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solidFill>
                  <a:srgbClr val="FF9933"/>
                </a:solidFill>
                <a:effectLst/>
                <a:latin typeface="Arial" charset="0"/>
              </a:rPr>
              <a:t> Out of Zone children with siblings at the school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solidFill>
                  <a:srgbClr val="FF9933"/>
                </a:solidFill>
                <a:effectLst/>
                <a:latin typeface="Arial" charset="0"/>
              </a:rPr>
              <a:t> Out of Zone children in order of distance; then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solidFill>
                  <a:srgbClr val="368A36"/>
                </a:solidFill>
                <a:effectLst/>
                <a:latin typeface="Arial" charset="0"/>
              </a:rPr>
              <a:t> Late applications in same order (only if places are still available)</a:t>
            </a:r>
          </a:p>
          <a:p>
            <a:pPr>
              <a:spcBef>
                <a:spcPct val="0"/>
              </a:spcBef>
              <a:buClrTx/>
              <a:buNone/>
            </a:pPr>
            <a:endParaRPr kumimoji="0" lang="en-GB" altLang="en-US" sz="2400" b="1" dirty="0">
              <a:solidFill>
                <a:srgbClr val="368A36"/>
              </a:solidFill>
              <a:effectLst/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GB" altLang="en-US" sz="2000" b="1" dirty="0">
                <a:effectLst/>
                <a:latin typeface="Arial" charset="0"/>
              </a:rPr>
              <a:t>*There is a booklet with all the school admission policies available on-line at </a:t>
            </a:r>
            <a:r>
              <a:rPr kumimoji="0" lang="en-GB" altLang="en-US" sz="2000" b="1" dirty="0">
                <a:effectLst/>
                <a:latin typeface="Arial" charset="0"/>
                <a:hlinkClick r:id="rId2"/>
              </a:rPr>
              <a:t>www.wirral.gov.uk/schooladmissions</a:t>
            </a:r>
            <a:r>
              <a:rPr kumimoji="0" lang="en-GB" altLang="en-US" sz="2000" b="1" dirty="0">
                <a:effectLst/>
                <a:latin typeface="Arial" charset="0"/>
              </a:rPr>
              <a:t> or on request from 0151 606 2000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GB" altLang="en-US" sz="2400" b="1" dirty="0"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228600" y="260350"/>
            <a:ext cx="8915400" cy="637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GB" altLang="en-US" sz="3600" b="1" dirty="0">
                <a:effectLst/>
                <a:latin typeface="Arial" charset="0"/>
              </a:rPr>
              <a:t>Important to apply on-time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GB" altLang="en-US" sz="3600" b="1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Your online or paper application must be received by the LA by </a:t>
            </a:r>
            <a:r>
              <a:rPr kumimoji="0" lang="en-GB" altLang="en-US" sz="2400" b="1" dirty="0">
                <a:solidFill>
                  <a:srgbClr val="FF3300"/>
                </a:solidFill>
                <a:effectLst/>
                <a:latin typeface="Arial" charset="0"/>
              </a:rPr>
              <a:t>15</a:t>
            </a:r>
            <a:r>
              <a:rPr kumimoji="0" lang="en-GB" altLang="en-US" sz="2400" b="1" baseline="30000" dirty="0">
                <a:solidFill>
                  <a:srgbClr val="FF3300"/>
                </a:solidFill>
                <a:effectLst/>
                <a:latin typeface="Arial" charset="0"/>
              </a:rPr>
              <a:t>th</a:t>
            </a:r>
            <a:r>
              <a:rPr kumimoji="0" lang="en-GB" altLang="en-US" sz="2400" b="1" dirty="0">
                <a:solidFill>
                  <a:srgbClr val="FF3300"/>
                </a:solidFill>
                <a:effectLst/>
                <a:latin typeface="Arial" charset="0"/>
              </a:rPr>
              <a:t> January 2025</a:t>
            </a:r>
            <a:r>
              <a:rPr kumimoji="0" lang="en-GB" altLang="en-US" sz="2400" b="1" dirty="0">
                <a:effectLst/>
                <a:latin typeface="Arial" charset="0"/>
              </a:rPr>
              <a:t> to be considered as on-time.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endParaRPr kumimoji="0" lang="en-GB" altLang="en-US" sz="2400" b="1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Applications received after 15</a:t>
            </a:r>
            <a:r>
              <a:rPr kumimoji="0" lang="en-GB" altLang="en-US" sz="2400" b="1" baseline="30000" dirty="0">
                <a:effectLst/>
                <a:latin typeface="Arial" charset="0"/>
              </a:rPr>
              <a:t>th</a:t>
            </a:r>
            <a:r>
              <a:rPr kumimoji="0" lang="en-GB" altLang="en-US" sz="2400" b="1" dirty="0">
                <a:effectLst/>
                <a:latin typeface="Arial" charset="0"/>
              </a:rPr>
              <a:t> January are LATE and are considered only after all the on-time applications have been dealt with.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endParaRPr kumimoji="0" lang="en-GB" altLang="en-US" sz="2400" b="1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To have the best possible chance of getting a place at one of the schools you have requested, you must apply on-time.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kumimoji="0" lang="en-GB" altLang="en-US" sz="2400" b="1" dirty="0">
              <a:effectLst/>
              <a:latin typeface="Arial" charset="0"/>
            </a:endParaRPr>
          </a:p>
          <a:p>
            <a:pPr>
              <a:spcBef>
                <a:spcPct val="0"/>
              </a:spcBef>
              <a:buClrTx/>
              <a:buFontTx/>
              <a:buChar char="•"/>
            </a:pPr>
            <a:r>
              <a:rPr kumimoji="0" lang="en-GB" altLang="en-US" sz="2400" b="1" dirty="0">
                <a:effectLst/>
                <a:latin typeface="Arial" charset="0"/>
              </a:rPr>
              <a:t>Many appeals are made by parents who applied late. Please apply on-time!</a:t>
            </a:r>
          </a:p>
          <a:p>
            <a:pPr>
              <a:spcBef>
                <a:spcPct val="0"/>
              </a:spcBef>
              <a:buClrTx/>
              <a:buFontTx/>
              <a:buChar char="•"/>
            </a:pPr>
            <a:endParaRPr kumimoji="0" lang="en-GB" altLang="en-US" sz="2400" b="1" dirty="0"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04813"/>
            <a:ext cx="8280400" cy="597535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altLang="en-US" sz="2400" b="1" dirty="0">
                <a:latin typeface="Arial" charset="0"/>
              </a:rPr>
              <a:t>	ORDER OF PREFERENCES	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GB" altLang="en-US" sz="2400" b="1" dirty="0">
              <a:latin typeface="Arial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altLang="en-US" sz="2400" b="1" dirty="0">
                <a:latin typeface="Arial" charset="0"/>
              </a:rPr>
              <a:t>	Primary schools are not sent the actual preference forms.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altLang="en-US" sz="2400" b="1" dirty="0">
                <a:latin typeface="Arial" charset="0"/>
              </a:rPr>
              <a:t>	They are sent information about the children who have given their school as a preference: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GB" altLang="en-US" sz="2400" b="1" dirty="0">
              <a:latin typeface="Arial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altLang="en-US" sz="2400" b="1" dirty="0">
                <a:latin typeface="Arial" charset="0"/>
              </a:rPr>
              <a:t>		Name, address, date of birth, current school, 	siblings and baptism information (if relevant)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GB" altLang="en-US" sz="2400" b="1" dirty="0">
              <a:latin typeface="Arial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altLang="en-US" sz="2400" b="1" dirty="0">
                <a:latin typeface="Arial" charset="0"/>
              </a:rPr>
              <a:t>	Schools are </a:t>
            </a:r>
            <a:r>
              <a:rPr lang="en-GB" altLang="en-US" sz="2400" b="1" u="sng" dirty="0">
                <a:latin typeface="Arial" charset="0"/>
              </a:rPr>
              <a:t>not told</a:t>
            </a:r>
            <a:r>
              <a:rPr lang="en-GB" altLang="en-US" sz="2400" b="1" dirty="0">
                <a:latin typeface="Arial" charset="0"/>
              </a:rPr>
              <a:t> in what order their school has been put down as a preference by the parent.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GB" altLang="en-US" sz="2400" b="1" dirty="0">
              <a:latin typeface="Arial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GB" altLang="en-US" sz="2400" b="1" dirty="0">
                <a:latin typeface="Arial" charset="0"/>
              </a:rPr>
              <a:t>	The official offer of a place can ONLY come from the Council.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026"/>
          <p:cNvSpPr txBox="1">
            <a:spLocks noChangeArrowheads="1"/>
          </p:cNvSpPr>
          <p:nvPr/>
        </p:nvSpPr>
        <p:spPr bwMode="auto">
          <a:xfrm>
            <a:off x="250825" y="188913"/>
            <a:ext cx="8458200" cy="824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GB" altLang="en-US" b="1">
                <a:solidFill>
                  <a:srgbClr val="FF0000"/>
                </a:solidFill>
                <a:effectLst/>
                <a:latin typeface="Arial" charset="0"/>
              </a:rPr>
              <a:t>CO-ORDINATION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b="1">
                <a:effectLst/>
                <a:latin typeface="Arial" charset="0"/>
              </a:rPr>
              <a:t>If you </a:t>
            </a:r>
            <a:r>
              <a:rPr kumimoji="0" lang="en-GB" altLang="en-US" sz="2400" b="1" u="sng">
                <a:effectLst/>
                <a:latin typeface="Arial" charset="0"/>
              </a:rPr>
              <a:t>live in Wirral</a:t>
            </a:r>
            <a:r>
              <a:rPr kumimoji="0" lang="en-GB" altLang="en-US" sz="2400" b="1">
                <a:effectLst/>
                <a:latin typeface="Arial" charset="0"/>
              </a:rPr>
              <a:t> but want a school place in another Council area (local authority) you must apply on the Wirral online system or preference form.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b="1">
                <a:effectLst/>
                <a:latin typeface="Arial" charset="0"/>
              </a:rPr>
              <a:t>Parents who </a:t>
            </a:r>
            <a:r>
              <a:rPr kumimoji="0" lang="en-GB" altLang="en-US" sz="2400" b="1" u="sng">
                <a:effectLst/>
                <a:latin typeface="Arial" charset="0"/>
              </a:rPr>
              <a:t>don’t live in Wirral</a:t>
            </a:r>
            <a:r>
              <a:rPr kumimoji="0" lang="en-GB" altLang="en-US" sz="2400" b="1">
                <a:effectLst/>
                <a:latin typeface="Arial" charset="0"/>
              </a:rPr>
              <a:t>, but want to apply for a Wirral school, must apply on the online system or form issued by their home local authority.   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FontTx/>
              <a:buNone/>
            </a:pPr>
            <a:r>
              <a:rPr kumimoji="0" lang="en-GB" altLang="en-US" sz="2400" b="1">
                <a:solidFill>
                  <a:srgbClr val="FF0000"/>
                </a:solidFill>
                <a:effectLst/>
                <a:latin typeface="Arial" charset="0"/>
              </a:rPr>
              <a:t>There will be a single offer of a primary school place.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400" b="1">
                <a:effectLst/>
                <a:latin typeface="Arial" charset="0"/>
              </a:rPr>
              <a:t>Parents will be informed of their outcome of their applications by their home local authority, </a:t>
            </a:r>
            <a:r>
              <a:rPr kumimoji="0" lang="en-GB" altLang="en-US" sz="2400" b="1" u="sng">
                <a:effectLst/>
                <a:latin typeface="Arial" charset="0"/>
              </a:rPr>
              <a:t>not </a:t>
            </a:r>
            <a:r>
              <a:rPr kumimoji="0" lang="en-GB" altLang="en-US" sz="2400" b="1">
                <a:effectLst/>
                <a:latin typeface="Arial" charset="0"/>
              </a:rPr>
              <a:t>by the local authority where the school is located. </a:t>
            </a: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endParaRPr kumimoji="0" lang="en-GB" altLang="en-US" sz="2400" b="1">
              <a:solidFill>
                <a:srgbClr val="FF0000"/>
              </a:solidFill>
              <a:effectLst/>
              <a:latin typeface="Arial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endParaRPr kumimoji="0" lang="en-GB" altLang="en-US" sz="2400" b="1">
              <a:solidFill>
                <a:srgbClr val="FF0000"/>
              </a:solidFill>
              <a:effectLst/>
              <a:latin typeface="Arial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ClrTx/>
              <a:buFontTx/>
              <a:buNone/>
            </a:pPr>
            <a:endParaRPr kumimoji="0" lang="en-GB" altLang="en-US" sz="2400" b="1"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539750" y="333375"/>
            <a:ext cx="8208963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GB" altLang="en-US" sz="2800" b="1" dirty="0">
                <a:solidFill>
                  <a:srgbClr val="FF3300"/>
                </a:solidFill>
                <a:effectLst/>
                <a:latin typeface="Arial" charset="0"/>
              </a:rPr>
              <a:t>Allocation Day – 16</a:t>
            </a:r>
            <a:r>
              <a:rPr kumimoji="0" lang="en-GB" altLang="en-US" sz="2800" b="1" baseline="30000" dirty="0">
                <a:solidFill>
                  <a:srgbClr val="FF3300"/>
                </a:solidFill>
                <a:effectLst/>
                <a:latin typeface="Arial" charset="0"/>
              </a:rPr>
              <a:t>th</a:t>
            </a:r>
            <a:r>
              <a:rPr kumimoji="0" lang="en-GB" altLang="en-US" sz="2800" b="1" dirty="0">
                <a:solidFill>
                  <a:srgbClr val="FF3300"/>
                </a:solidFill>
                <a:effectLst/>
                <a:latin typeface="Arial" charset="0"/>
              </a:rPr>
              <a:t> April 2025</a:t>
            </a:r>
          </a:p>
          <a:p>
            <a:pPr marL="457200" indent="-457200">
              <a:spcBef>
                <a:spcPct val="50000"/>
              </a:spcBef>
              <a:buClrTx/>
            </a:pPr>
            <a:r>
              <a:rPr kumimoji="0" lang="en-GB" altLang="en-US" sz="2800" b="1" dirty="0">
                <a:effectLst/>
                <a:latin typeface="Arial" charset="0"/>
              </a:rPr>
              <a:t>On-line applicants will be sent an email on this day</a:t>
            </a:r>
          </a:p>
          <a:p>
            <a:pPr marL="457200" indent="-457200">
              <a:spcBef>
                <a:spcPct val="50000"/>
              </a:spcBef>
              <a:buClrTx/>
            </a:pPr>
            <a:r>
              <a:rPr kumimoji="0" lang="en-GB" altLang="en-US" sz="2800" b="1" dirty="0">
                <a:effectLst/>
                <a:latin typeface="Arial" charset="0"/>
              </a:rPr>
              <a:t>For paper applications, the offer letter will be sent by 2</a:t>
            </a:r>
            <a:r>
              <a:rPr kumimoji="0" lang="en-GB" altLang="en-US" sz="2800" b="1" baseline="30000" dirty="0">
                <a:effectLst/>
                <a:latin typeface="Arial" charset="0"/>
              </a:rPr>
              <a:t>nd</a:t>
            </a:r>
            <a:r>
              <a:rPr kumimoji="0" lang="en-GB" altLang="en-US" sz="2800" b="1" dirty="0">
                <a:effectLst/>
                <a:latin typeface="Arial" charset="0"/>
              </a:rPr>
              <a:t> class post on this day</a:t>
            </a:r>
          </a:p>
          <a:p>
            <a:pPr marL="457200" indent="-457200">
              <a:spcBef>
                <a:spcPct val="50000"/>
              </a:spcBef>
              <a:buClrTx/>
            </a:pPr>
            <a:r>
              <a:rPr kumimoji="0" lang="en-GB" altLang="en-US" sz="2800" b="1" dirty="0">
                <a:effectLst/>
                <a:latin typeface="Arial" charset="0"/>
              </a:rPr>
              <a:t>The offer will be the highest preference that can be allocated</a:t>
            </a:r>
          </a:p>
          <a:p>
            <a:pPr marL="457200" indent="-457200">
              <a:spcBef>
                <a:spcPct val="50000"/>
              </a:spcBef>
              <a:buClrTx/>
            </a:pPr>
            <a:r>
              <a:rPr kumimoji="0" lang="en-GB" altLang="en-US" sz="2800" b="1" dirty="0">
                <a:effectLst/>
                <a:latin typeface="Arial" charset="0"/>
              </a:rPr>
              <a:t>Each Council sends an offer to their own residents on behalf of the Council or admission authority that can offer a place</a:t>
            </a:r>
          </a:p>
          <a:p>
            <a:pPr marL="457200" indent="-457200">
              <a:spcBef>
                <a:spcPct val="50000"/>
              </a:spcBef>
              <a:buClrTx/>
            </a:pPr>
            <a:r>
              <a:rPr kumimoji="0" lang="en-GB" altLang="en-US" sz="2800" b="1" dirty="0">
                <a:effectLst/>
                <a:latin typeface="Arial" charset="0"/>
              </a:rPr>
              <a:t>Parents can appeal for a different school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autoUpdateAnimBg="0"/>
    </p:bldLst>
  </p:timing>
</p:sld>
</file>

<file path=ppt/theme/theme1.xml><?xml version="1.0" encoding="utf-8"?>
<a:theme xmlns:a="http://schemas.openxmlformats.org/drawingml/2006/main" name="SERENE">
  <a:themeElements>
    <a:clrScheme name="SERENE.POT 4">
      <a:dk1>
        <a:srgbClr val="333333"/>
      </a:dk1>
      <a:lt1>
        <a:srgbClr val="0066FF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AAB8FF"/>
      </a:accent3>
      <a:accent4>
        <a:srgbClr val="2A2A2A"/>
      </a:accent4>
      <a:accent5>
        <a:srgbClr val="FFE2E2"/>
      </a:accent5>
      <a:accent6>
        <a:srgbClr val="A2CCA2"/>
      </a:accent6>
      <a:hlink>
        <a:srgbClr val="060B0E"/>
      </a:hlink>
      <a:folHlink>
        <a:srgbClr val="0A060A"/>
      </a:folHlink>
    </a:clrScheme>
    <a:fontScheme name="SERENE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SERENE.POT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.POT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.POT 4">
        <a:dk1>
          <a:srgbClr val="333333"/>
        </a:dk1>
        <a:lt1>
          <a:srgbClr val="0066FF"/>
        </a:lt1>
        <a:dk2>
          <a:srgbClr val="004C2B"/>
        </a:dk2>
        <a:lt2>
          <a:srgbClr val="578963"/>
        </a:lt2>
        <a:accent1>
          <a:srgbClr val="FFCCCC"/>
        </a:accent1>
        <a:accent2>
          <a:srgbClr val="B3E1B3"/>
        </a:accent2>
        <a:accent3>
          <a:srgbClr val="AAB8FF"/>
        </a:accent3>
        <a:accent4>
          <a:srgbClr val="2A2A2A"/>
        </a:accent4>
        <a:accent5>
          <a:srgbClr val="FFE2E2"/>
        </a:accent5>
        <a:accent6>
          <a:srgbClr val="A2CCA2"/>
        </a:accent6>
        <a:hlink>
          <a:srgbClr val="060B0E"/>
        </a:hlink>
        <a:folHlink>
          <a:srgbClr val="0A06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reationdate xmlns="eeb63582-0871-41ef-a29c-da963054f282">2022-05-11T23:00:00+00:00</creationdate>
    <lc95795935bc4e8e886b312418207190 xmlns="eeb63582-0871-41ef-a29c-da963054f282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Correspondence</TermName>
          <TermId xmlns="http://schemas.microsoft.com/office/infopath/2007/PartnerControls">2573c02c-16cb-4f4e-a241-b5237933b26a</TermId>
        </TermInfo>
      </Terms>
    </lc95795935bc4e8e886b312418207190>
    <TaxCatchAll xmlns="eeb63582-0871-41ef-a29c-da963054f282">
      <Value>2</Value>
    </TaxCatchAl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WESCOM Generic Document" ma:contentTypeID="0x010100A86F27F756DBC0418C09678BA86EB3B70092C92376F9240A4F83CE99A0C6B58848" ma:contentTypeVersion="4" ma:contentTypeDescription="Create a new document." ma:contentTypeScope="" ma:versionID="f2ac38e268585b5467d7ef6fbfaf0d60">
  <xsd:schema xmlns:xsd="http://www.w3.org/2001/XMLSchema" xmlns:xs="http://www.w3.org/2001/XMLSchema" xmlns:p="http://schemas.microsoft.com/office/2006/metadata/properties" xmlns:ns2="eeb63582-0871-41ef-a29c-da963054f282" xmlns:ns3="574ab5ee-783e-49c1-9345-2f1a65fe2d59" targetNamespace="http://schemas.microsoft.com/office/2006/metadata/properties" ma:root="true" ma:fieldsID="6eaa19a6f120c5a1b9df17779d626a80" ns2:_="" ns3:_="">
    <xsd:import namespace="eeb63582-0871-41ef-a29c-da963054f282"/>
    <xsd:import namespace="574ab5ee-783e-49c1-9345-2f1a65fe2d59"/>
    <xsd:element name="properties">
      <xsd:complexType>
        <xsd:sequence>
          <xsd:element name="documentManagement">
            <xsd:complexType>
              <xsd:all>
                <xsd:element ref="ns2:lc95795935bc4e8e886b312418207190" minOccurs="0"/>
                <xsd:element ref="ns2:TaxCatchAll" minOccurs="0"/>
                <xsd:element ref="ns2:TaxCatchAllLabel" minOccurs="0"/>
                <xsd:element ref="ns2:creationdat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b63582-0871-41ef-a29c-da963054f282" elementFormDefault="qualified">
    <xsd:import namespace="http://schemas.microsoft.com/office/2006/documentManagement/types"/>
    <xsd:import namespace="http://schemas.microsoft.com/office/infopath/2007/PartnerControls"/>
    <xsd:element name="lc95795935bc4e8e886b312418207190" ma:index="8" ma:taxonomy="true" ma:internalName="lc95795935bc4e8e886b312418207190" ma:taxonomyFieldName="Document_x0020_Type" ma:displayName="Document Type" ma:default="2;#Correspondence|2573c02c-16cb-4f4e-a241-b5237933b26a" ma:fieldId="{5c957959-35bc-4e8e-886b-312418207190}" ma:taxonomyMulti="true" ma:sspId="ff1c9c85-ee79-48aa-ac84-110f99001282" ma:termSetId="ab6fb0e8-1301-4598-8190-1a1bedac9e0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aa979229-95bf-4d50-b425-d41cd89a2629}" ma:internalName="TaxCatchAll" ma:showField="CatchAllData" ma:web="eeb63582-0871-41ef-a29c-da963054f2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aa979229-95bf-4d50-b425-d41cd89a2629}" ma:internalName="TaxCatchAllLabel" ma:readOnly="true" ma:showField="CatchAllDataLabel" ma:web="eeb63582-0871-41ef-a29c-da963054f2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reationdate" ma:index="12" nillable="true" ma:displayName="Creation Date" ma:default="[today]" ma:format="DateOnly" ma:internalName="creation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ab5ee-783e-49c1-9345-2f1a65fe2d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7FC8F0-4E69-4D1D-9D9A-FAD08D5BE239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eeb63582-0871-41ef-a29c-da963054f282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574ab5ee-783e-49c1-9345-2f1a65fe2d59"/>
  </ds:schemaRefs>
</ds:datastoreItem>
</file>

<file path=customXml/itemProps2.xml><?xml version="1.0" encoding="utf-8"?>
<ds:datastoreItem xmlns:ds="http://schemas.openxmlformats.org/officeDocument/2006/customXml" ds:itemID="{58451B6B-0984-4927-BC86-DA2BCE85B0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b63582-0871-41ef-a29c-da963054f282"/>
    <ds:schemaRef ds:uri="574ab5ee-783e-49c1-9345-2f1a65fe2d5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DB07F9-DF16-41AD-8828-4239C4926F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Designs\SERENE.POT</Template>
  <TotalTime>2467</TotalTime>
  <Words>896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Monotype Sorts</vt:lpstr>
      <vt:lpstr>Times New Roman</vt:lpstr>
      <vt:lpstr>SERENE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APPLYING ONLINE</vt:lpstr>
      <vt:lpstr>For more information</vt:lpstr>
    </vt:vector>
  </TitlesOfParts>
  <Company>Wirral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Coordinated Scheme Presentation 2023-24</dc:title>
  <dc:creator>petestel</dc:creator>
  <cp:lastModifiedBy>J McLaughlin</cp:lastModifiedBy>
  <cp:revision>164</cp:revision>
  <cp:lastPrinted>2007-08-14T12:24:25Z</cp:lastPrinted>
  <dcterms:created xsi:type="dcterms:W3CDTF">2003-01-06T15:00:39Z</dcterms:created>
  <dcterms:modified xsi:type="dcterms:W3CDTF">2024-10-02T15:00:28Z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0x010100A86F27F756DBC0418C09678BA86EB3B70092C92376F9240A4F83CE99A0C6B58848</vt:lpwstr>
  </property>
  <property fmtid="{D5CDD505-2E9C-101B-9397-08002B2CF9AE}" pid="3" name="Document Type">
    <vt:lpwstr>2;#Correspondence|2573c02c-16cb-4f4e-a241-b5237933b26a</vt:lpwstr>
  </property>
</Properties>
</file>