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25ADC2-7C85-4085-8C41-9F16B7DD14DF}" type="doc">
      <dgm:prSet loTypeId="urn:microsoft.com/office/officeart/2005/8/layout/pyramid1" loCatId="pyramid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n-NZ"/>
        </a:p>
      </dgm:t>
    </dgm:pt>
    <dgm:pt modelId="{A804DC08-B969-4078-BF32-8F276CE15A99}">
      <dgm:prSet/>
      <dgm:spPr/>
      <dgm:t>
        <a:bodyPr/>
        <a:lstStyle/>
        <a:p>
          <a:pPr rtl="0"/>
          <a:endParaRPr lang="en-NZ" dirty="0"/>
        </a:p>
      </dgm:t>
    </dgm:pt>
    <dgm:pt modelId="{B78EE319-A4DF-464E-9DE0-2ABF7FB7058C}" type="parTrans" cxnId="{2F38CED0-243D-4817-8041-D6CFFECE0DF7}">
      <dgm:prSet/>
      <dgm:spPr/>
      <dgm:t>
        <a:bodyPr/>
        <a:lstStyle/>
        <a:p>
          <a:endParaRPr lang="en-NZ"/>
        </a:p>
      </dgm:t>
    </dgm:pt>
    <dgm:pt modelId="{6965B88E-F207-464F-A82A-721674934F86}" type="sibTrans" cxnId="{2F38CED0-243D-4817-8041-D6CFFECE0DF7}">
      <dgm:prSet/>
      <dgm:spPr/>
      <dgm:t>
        <a:bodyPr/>
        <a:lstStyle/>
        <a:p>
          <a:endParaRPr lang="en-NZ"/>
        </a:p>
      </dgm:t>
    </dgm:pt>
    <dgm:pt modelId="{6262672E-9874-47AC-A36C-0459B6BE729D}" type="pres">
      <dgm:prSet presAssocID="{BC25ADC2-7C85-4085-8C41-9F16B7DD14D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NZ"/>
        </a:p>
      </dgm:t>
    </dgm:pt>
    <dgm:pt modelId="{803E5F87-FEFF-4A4A-8A6E-6B8368EA6A24}" type="pres">
      <dgm:prSet presAssocID="{A804DC08-B969-4078-BF32-8F276CE15A99}" presName="Name8" presStyleCnt="0"/>
      <dgm:spPr/>
    </dgm:pt>
    <dgm:pt modelId="{4285D6B2-4559-4109-9E11-6612DB8880E2}" type="pres">
      <dgm:prSet presAssocID="{A804DC08-B969-4078-BF32-8F276CE15A99}" presName="level" presStyleLbl="node1" presStyleIdx="0" presStyleCnt="1" custLinFactNeighborY="617">
        <dgm:presLayoutVars>
          <dgm:chMax val="1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2A7AF734-503A-41CC-8911-A4AF73A50078}" type="pres">
      <dgm:prSet presAssocID="{A804DC08-B969-4078-BF32-8F276CE15A9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NZ"/>
        </a:p>
      </dgm:t>
    </dgm:pt>
  </dgm:ptLst>
  <dgm:cxnLst>
    <dgm:cxn modelId="{2F1BBA87-8BCC-40D9-AEDC-C594C4A8A36D}" type="presOf" srcId="{A804DC08-B969-4078-BF32-8F276CE15A99}" destId="{2A7AF734-503A-41CC-8911-A4AF73A50078}" srcOrd="1" destOrd="0" presId="urn:microsoft.com/office/officeart/2005/8/layout/pyramid1"/>
    <dgm:cxn modelId="{2F38CED0-243D-4817-8041-D6CFFECE0DF7}" srcId="{BC25ADC2-7C85-4085-8C41-9F16B7DD14DF}" destId="{A804DC08-B969-4078-BF32-8F276CE15A99}" srcOrd="0" destOrd="0" parTransId="{B78EE319-A4DF-464E-9DE0-2ABF7FB7058C}" sibTransId="{6965B88E-F207-464F-A82A-721674934F86}"/>
    <dgm:cxn modelId="{990D45E8-3145-44F2-BCE0-C59631EDBF2A}" type="presOf" srcId="{BC25ADC2-7C85-4085-8C41-9F16B7DD14DF}" destId="{6262672E-9874-47AC-A36C-0459B6BE729D}" srcOrd="0" destOrd="0" presId="urn:microsoft.com/office/officeart/2005/8/layout/pyramid1"/>
    <dgm:cxn modelId="{CD4A511A-701A-4D18-8227-892A09AB15CE}" type="presOf" srcId="{A804DC08-B969-4078-BF32-8F276CE15A99}" destId="{4285D6B2-4559-4109-9E11-6612DB8880E2}" srcOrd="0" destOrd="0" presId="urn:microsoft.com/office/officeart/2005/8/layout/pyramid1"/>
    <dgm:cxn modelId="{C8A3AA72-3991-4981-96C0-8D34EFA08B84}" type="presParOf" srcId="{6262672E-9874-47AC-A36C-0459B6BE729D}" destId="{803E5F87-FEFF-4A4A-8A6E-6B8368EA6A24}" srcOrd="0" destOrd="0" presId="urn:microsoft.com/office/officeart/2005/8/layout/pyramid1"/>
    <dgm:cxn modelId="{CBB2A410-E2EB-40DD-98ED-3EBD37CEA152}" type="presParOf" srcId="{803E5F87-FEFF-4A4A-8A6E-6B8368EA6A24}" destId="{4285D6B2-4559-4109-9E11-6612DB8880E2}" srcOrd="0" destOrd="0" presId="urn:microsoft.com/office/officeart/2005/8/layout/pyramid1"/>
    <dgm:cxn modelId="{F183F9F6-90D0-4ECA-B41B-2BBA8C87BB02}" type="presParOf" srcId="{803E5F87-FEFF-4A4A-8A6E-6B8368EA6A24}" destId="{2A7AF734-503A-41CC-8911-A4AF73A50078}" srcOrd="1" destOrd="0" presId="urn:microsoft.com/office/officeart/2005/8/layout/pyramid1"/>
  </dgm:cxnLst>
  <dgm:bg>
    <a:solidFill>
      <a:schemeClr val="accent6">
        <a:lumMod val="40000"/>
        <a:lumOff val="60000"/>
      </a:schemeClr>
    </a:solidFill>
  </dgm:bg>
  <dgm:whole>
    <a:ln w="57150">
      <a:solidFill>
        <a:srgbClr val="FF0066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F143A2-5199-420F-81B8-058EF54905ED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NZ"/>
        </a:p>
      </dgm:t>
    </dgm:pt>
    <dgm:pt modelId="{1AF3DA87-A55D-48EB-9F05-D53286AB697E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NZ" dirty="0" smtClean="0">
              <a:latin typeface="Blue Highway" pitchFamily="2" charset="0"/>
            </a:rPr>
            <a:t>Problem:</a:t>
          </a:r>
        </a:p>
        <a:p>
          <a:r>
            <a:rPr lang="en-NZ" dirty="0" smtClean="0">
              <a:latin typeface="Blue Highway" pitchFamily="2" charset="0"/>
            </a:rPr>
            <a:t>has to be difficult to solve</a:t>
          </a:r>
          <a:endParaRPr lang="en-NZ" dirty="0">
            <a:latin typeface="Blue Highway" pitchFamily="2" charset="0"/>
          </a:endParaRPr>
        </a:p>
      </dgm:t>
    </dgm:pt>
    <dgm:pt modelId="{47C64655-5082-400B-ACE9-97593EC0A261}" type="parTrans" cxnId="{81E95AE0-D13B-411E-B6DF-42EFABAEEA10}">
      <dgm:prSet/>
      <dgm:spPr/>
      <dgm:t>
        <a:bodyPr/>
        <a:lstStyle/>
        <a:p>
          <a:endParaRPr lang="en-NZ"/>
        </a:p>
      </dgm:t>
    </dgm:pt>
    <dgm:pt modelId="{770446C7-4391-477F-B6E3-42F07CF020EA}" type="sibTrans" cxnId="{81E95AE0-D13B-411E-B6DF-42EFABAEEA10}">
      <dgm:prSet/>
      <dgm:spPr>
        <a:solidFill>
          <a:srgbClr val="7030A0"/>
        </a:solidFill>
      </dgm:spPr>
      <dgm:t>
        <a:bodyPr/>
        <a:lstStyle/>
        <a:p>
          <a:endParaRPr lang="en-NZ"/>
        </a:p>
      </dgm:t>
    </dgm:pt>
    <dgm:pt modelId="{066E57B6-6336-4426-8303-0404F2764E06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NZ" sz="2000" dirty="0" smtClean="0">
              <a:latin typeface="Blue Highway" pitchFamily="2" charset="0"/>
            </a:rPr>
            <a:t>If the character chooses this way it will result in (B)</a:t>
          </a:r>
          <a:endParaRPr lang="en-NZ" sz="2000" dirty="0">
            <a:latin typeface="Blue Highway" pitchFamily="2" charset="0"/>
          </a:endParaRPr>
        </a:p>
      </dgm:t>
    </dgm:pt>
    <dgm:pt modelId="{CC9DA969-415C-4C79-8621-9A982D547C06}" type="parTrans" cxnId="{52DD15C3-B584-4285-8672-89FE311584F6}">
      <dgm:prSet/>
      <dgm:spPr/>
      <dgm:t>
        <a:bodyPr/>
        <a:lstStyle/>
        <a:p>
          <a:endParaRPr lang="en-NZ"/>
        </a:p>
      </dgm:t>
    </dgm:pt>
    <dgm:pt modelId="{D37563E3-AF0A-494D-B121-B1D9D3645183}" type="sibTrans" cxnId="{52DD15C3-B584-4285-8672-89FE311584F6}">
      <dgm:prSet/>
      <dgm:spPr>
        <a:solidFill>
          <a:srgbClr val="7030A0"/>
        </a:solidFill>
      </dgm:spPr>
      <dgm:t>
        <a:bodyPr/>
        <a:lstStyle/>
        <a:p>
          <a:endParaRPr lang="en-NZ"/>
        </a:p>
      </dgm:t>
    </dgm:pt>
    <dgm:pt modelId="{2B6CE203-3787-44DA-8684-7CBEF6AF7ED8}">
      <dgm:prSet phldrT="[Text]" custT="1"/>
      <dgm:spPr>
        <a:solidFill>
          <a:srgbClr val="00B050"/>
        </a:solidFill>
      </dgm:spPr>
      <dgm:t>
        <a:bodyPr/>
        <a:lstStyle/>
        <a:p>
          <a:r>
            <a:rPr lang="en-NZ" sz="2000" dirty="0" smtClean="0">
              <a:latin typeface="Blue Highway" pitchFamily="2" charset="0"/>
            </a:rPr>
            <a:t>If the character chooses this way – it will result in (A).</a:t>
          </a:r>
          <a:endParaRPr lang="en-NZ" sz="2000" dirty="0">
            <a:latin typeface="Blue Highway" pitchFamily="2" charset="0"/>
          </a:endParaRPr>
        </a:p>
      </dgm:t>
    </dgm:pt>
    <dgm:pt modelId="{5BFB2AF3-D0A2-40C3-9E05-20C47EC88ABF}" type="parTrans" cxnId="{E01E3572-4CA3-4039-A831-952845ECFED0}">
      <dgm:prSet/>
      <dgm:spPr/>
      <dgm:t>
        <a:bodyPr/>
        <a:lstStyle/>
        <a:p>
          <a:endParaRPr lang="en-NZ"/>
        </a:p>
      </dgm:t>
    </dgm:pt>
    <dgm:pt modelId="{CC38AF1C-4976-41A8-9ACD-F71C7E028446}" type="sibTrans" cxnId="{E01E3572-4CA3-4039-A831-952845ECFED0}">
      <dgm:prSet/>
      <dgm:spPr>
        <a:solidFill>
          <a:srgbClr val="7030A0"/>
        </a:solidFill>
      </dgm:spPr>
      <dgm:t>
        <a:bodyPr/>
        <a:lstStyle/>
        <a:p>
          <a:endParaRPr lang="en-NZ"/>
        </a:p>
      </dgm:t>
    </dgm:pt>
    <dgm:pt modelId="{5092420F-7D02-4BDB-A2B5-7547D51DBB23}" type="pres">
      <dgm:prSet presAssocID="{97F143A2-5199-420F-81B8-058EF54905E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NZ"/>
        </a:p>
      </dgm:t>
    </dgm:pt>
    <dgm:pt modelId="{9D593271-5599-48AB-A6D0-048500A95D36}" type="pres">
      <dgm:prSet presAssocID="{1AF3DA87-A55D-48EB-9F05-D53286AB697E}" presName="node" presStyleLbl="node1" presStyleIdx="0" presStyleCnt="3" custScaleX="172343" custScaleY="132384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EB6B1CF8-BAE0-4F0E-A509-39F7B2BB6BB9}" type="pres">
      <dgm:prSet presAssocID="{770446C7-4391-477F-B6E3-42F07CF020EA}" presName="sibTrans" presStyleLbl="sibTrans2D1" presStyleIdx="0" presStyleCnt="3" custScaleX="173594"/>
      <dgm:spPr/>
      <dgm:t>
        <a:bodyPr/>
        <a:lstStyle/>
        <a:p>
          <a:endParaRPr lang="en-NZ"/>
        </a:p>
      </dgm:t>
    </dgm:pt>
    <dgm:pt modelId="{02AD337E-8EEA-4011-8243-AC63A66D12AC}" type="pres">
      <dgm:prSet presAssocID="{770446C7-4391-477F-B6E3-42F07CF020EA}" presName="connectorText" presStyleLbl="sibTrans2D1" presStyleIdx="0" presStyleCnt="3"/>
      <dgm:spPr/>
      <dgm:t>
        <a:bodyPr/>
        <a:lstStyle/>
        <a:p>
          <a:endParaRPr lang="en-NZ"/>
        </a:p>
      </dgm:t>
    </dgm:pt>
    <dgm:pt modelId="{8D04F162-49D4-46EB-BA2D-21AB4E69DD77}" type="pres">
      <dgm:prSet presAssocID="{066E57B6-6336-4426-8303-0404F2764E06}" presName="node" presStyleLbl="node1" presStyleIdx="1" presStyleCnt="3" custScaleX="12127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08DD5CB6-F61D-4E7E-84E6-2FBCDCD12633}" type="pres">
      <dgm:prSet presAssocID="{D37563E3-AF0A-494D-B121-B1D9D3645183}" presName="sibTrans" presStyleLbl="sibTrans2D1" presStyleIdx="1" presStyleCnt="3" custScaleX="103219"/>
      <dgm:spPr/>
      <dgm:t>
        <a:bodyPr/>
        <a:lstStyle/>
        <a:p>
          <a:endParaRPr lang="en-NZ"/>
        </a:p>
      </dgm:t>
    </dgm:pt>
    <dgm:pt modelId="{60592698-40E0-4C55-952B-0C8C1AFD76D2}" type="pres">
      <dgm:prSet presAssocID="{D37563E3-AF0A-494D-B121-B1D9D3645183}" presName="connectorText" presStyleLbl="sibTrans2D1" presStyleIdx="1" presStyleCnt="3"/>
      <dgm:spPr/>
      <dgm:t>
        <a:bodyPr/>
        <a:lstStyle/>
        <a:p>
          <a:endParaRPr lang="en-NZ"/>
        </a:p>
      </dgm:t>
    </dgm:pt>
    <dgm:pt modelId="{6F05CEE1-E2DA-4C82-8905-F3C5FD75E3FA}" type="pres">
      <dgm:prSet presAssocID="{2B6CE203-3787-44DA-8684-7CBEF6AF7ED8}" presName="node" presStyleLbl="node1" presStyleIdx="2" presStyleCnt="3" custScaleX="10695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22C8E696-3E61-4856-A4C6-E9B906ED367A}" type="pres">
      <dgm:prSet presAssocID="{CC38AF1C-4976-41A8-9ACD-F71C7E028446}" presName="sibTrans" presStyleLbl="sibTrans2D1" presStyleIdx="2" presStyleCnt="3" custScaleX="196043"/>
      <dgm:spPr/>
      <dgm:t>
        <a:bodyPr/>
        <a:lstStyle/>
        <a:p>
          <a:endParaRPr lang="en-NZ"/>
        </a:p>
      </dgm:t>
    </dgm:pt>
    <dgm:pt modelId="{657A7E1E-7B1E-4887-98F9-0F5C74823516}" type="pres">
      <dgm:prSet presAssocID="{CC38AF1C-4976-41A8-9ACD-F71C7E028446}" presName="connectorText" presStyleLbl="sibTrans2D1" presStyleIdx="2" presStyleCnt="3"/>
      <dgm:spPr/>
      <dgm:t>
        <a:bodyPr/>
        <a:lstStyle/>
        <a:p>
          <a:endParaRPr lang="en-NZ"/>
        </a:p>
      </dgm:t>
    </dgm:pt>
  </dgm:ptLst>
  <dgm:cxnLst>
    <dgm:cxn modelId="{4B311896-2E4A-457B-AC59-9F62E787D2EF}" type="presOf" srcId="{066E57B6-6336-4426-8303-0404F2764E06}" destId="{8D04F162-49D4-46EB-BA2D-21AB4E69DD77}" srcOrd="0" destOrd="0" presId="urn:microsoft.com/office/officeart/2005/8/layout/cycle7"/>
    <dgm:cxn modelId="{41194216-1BBA-4A85-A79C-A444E88A5A40}" type="presOf" srcId="{770446C7-4391-477F-B6E3-42F07CF020EA}" destId="{02AD337E-8EEA-4011-8243-AC63A66D12AC}" srcOrd="1" destOrd="0" presId="urn:microsoft.com/office/officeart/2005/8/layout/cycle7"/>
    <dgm:cxn modelId="{6F224492-8AF3-4E58-97CD-7104050B1AB6}" type="presOf" srcId="{770446C7-4391-477F-B6E3-42F07CF020EA}" destId="{EB6B1CF8-BAE0-4F0E-A509-39F7B2BB6BB9}" srcOrd="0" destOrd="0" presId="urn:microsoft.com/office/officeart/2005/8/layout/cycle7"/>
    <dgm:cxn modelId="{8F646B24-1AF9-45FB-AF98-2C0B48E37C21}" type="presOf" srcId="{CC38AF1C-4976-41A8-9ACD-F71C7E028446}" destId="{657A7E1E-7B1E-4887-98F9-0F5C74823516}" srcOrd="1" destOrd="0" presId="urn:microsoft.com/office/officeart/2005/8/layout/cycle7"/>
    <dgm:cxn modelId="{D4C337C8-FF5F-40F4-9D3B-817FE1AF1D3C}" type="presOf" srcId="{2B6CE203-3787-44DA-8684-7CBEF6AF7ED8}" destId="{6F05CEE1-E2DA-4C82-8905-F3C5FD75E3FA}" srcOrd="0" destOrd="0" presId="urn:microsoft.com/office/officeart/2005/8/layout/cycle7"/>
    <dgm:cxn modelId="{2203D55B-9ED7-47CB-BB12-A4EB62E5BBF8}" type="presOf" srcId="{D37563E3-AF0A-494D-B121-B1D9D3645183}" destId="{60592698-40E0-4C55-952B-0C8C1AFD76D2}" srcOrd="1" destOrd="0" presId="urn:microsoft.com/office/officeart/2005/8/layout/cycle7"/>
    <dgm:cxn modelId="{6A53BF3A-19D1-4777-9029-6D4A911A4D2B}" type="presOf" srcId="{CC38AF1C-4976-41A8-9ACD-F71C7E028446}" destId="{22C8E696-3E61-4856-A4C6-E9B906ED367A}" srcOrd="0" destOrd="0" presId="urn:microsoft.com/office/officeart/2005/8/layout/cycle7"/>
    <dgm:cxn modelId="{40AC72E5-3376-4E6E-A295-9460D3034CCF}" type="presOf" srcId="{97F143A2-5199-420F-81B8-058EF54905ED}" destId="{5092420F-7D02-4BDB-A2B5-7547D51DBB23}" srcOrd="0" destOrd="0" presId="urn:microsoft.com/office/officeart/2005/8/layout/cycle7"/>
    <dgm:cxn modelId="{6F0BEE9E-9AE7-43F4-B6DE-2538BE0B2333}" type="presOf" srcId="{1AF3DA87-A55D-48EB-9F05-D53286AB697E}" destId="{9D593271-5599-48AB-A6D0-048500A95D36}" srcOrd="0" destOrd="0" presId="urn:microsoft.com/office/officeart/2005/8/layout/cycle7"/>
    <dgm:cxn modelId="{81E95AE0-D13B-411E-B6DF-42EFABAEEA10}" srcId="{97F143A2-5199-420F-81B8-058EF54905ED}" destId="{1AF3DA87-A55D-48EB-9F05-D53286AB697E}" srcOrd="0" destOrd="0" parTransId="{47C64655-5082-400B-ACE9-97593EC0A261}" sibTransId="{770446C7-4391-477F-B6E3-42F07CF020EA}"/>
    <dgm:cxn modelId="{D1548E45-8C4F-4AC1-9F44-E27010797784}" type="presOf" srcId="{D37563E3-AF0A-494D-B121-B1D9D3645183}" destId="{08DD5CB6-F61D-4E7E-84E6-2FBCDCD12633}" srcOrd="0" destOrd="0" presId="urn:microsoft.com/office/officeart/2005/8/layout/cycle7"/>
    <dgm:cxn modelId="{E01E3572-4CA3-4039-A831-952845ECFED0}" srcId="{97F143A2-5199-420F-81B8-058EF54905ED}" destId="{2B6CE203-3787-44DA-8684-7CBEF6AF7ED8}" srcOrd="2" destOrd="0" parTransId="{5BFB2AF3-D0A2-40C3-9E05-20C47EC88ABF}" sibTransId="{CC38AF1C-4976-41A8-9ACD-F71C7E028446}"/>
    <dgm:cxn modelId="{52DD15C3-B584-4285-8672-89FE311584F6}" srcId="{97F143A2-5199-420F-81B8-058EF54905ED}" destId="{066E57B6-6336-4426-8303-0404F2764E06}" srcOrd="1" destOrd="0" parTransId="{CC9DA969-415C-4C79-8621-9A982D547C06}" sibTransId="{D37563E3-AF0A-494D-B121-B1D9D3645183}"/>
    <dgm:cxn modelId="{82BFF092-7CBC-4B33-A628-860A40437CF0}" type="presParOf" srcId="{5092420F-7D02-4BDB-A2B5-7547D51DBB23}" destId="{9D593271-5599-48AB-A6D0-048500A95D36}" srcOrd="0" destOrd="0" presId="urn:microsoft.com/office/officeart/2005/8/layout/cycle7"/>
    <dgm:cxn modelId="{1BA3694B-B7C2-4E32-9973-8CF365702958}" type="presParOf" srcId="{5092420F-7D02-4BDB-A2B5-7547D51DBB23}" destId="{EB6B1CF8-BAE0-4F0E-A509-39F7B2BB6BB9}" srcOrd="1" destOrd="0" presId="urn:microsoft.com/office/officeart/2005/8/layout/cycle7"/>
    <dgm:cxn modelId="{5FB35173-3EDD-4049-A5BE-2D3F642704B1}" type="presParOf" srcId="{EB6B1CF8-BAE0-4F0E-A509-39F7B2BB6BB9}" destId="{02AD337E-8EEA-4011-8243-AC63A66D12AC}" srcOrd="0" destOrd="0" presId="urn:microsoft.com/office/officeart/2005/8/layout/cycle7"/>
    <dgm:cxn modelId="{A6EAE9F8-3AFF-402C-9680-8E216361E072}" type="presParOf" srcId="{5092420F-7D02-4BDB-A2B5-7547D51DBB23}" destId="{8D04F162-49D4-46EB-BA2D-21AB4E69DD77}" srcOrd="2" destOrd="0" presId="urn:microsoft.com/office/officeart/2005/8/layout/cycle7"/>
    <dgm:cxn modelId="{4D2A75D5-4C6F-498A-A1E2-0136B1CE0887}" type="presParOf" srcId="{5092420F-7D02-4BDB-A2B5-7547D51DBB23}" destId="{08DD5CB6-F61D-4E7E-84E6-2FBCDCD12633}" srcOrd="3" destOrd="0" presId="urn:microsoft.com/office/officeart/2005/8/layout/cycle7"/>
    <dgm:cxn modelId="{BB77463F-E014-4215-8899-73D0C668E545}" type="presParOf" srcId="{08DD5CB6-F61D-4E7E-84E6-2FBCDCD12633}" destId="{60592698-40E0-4C55-952B-0C8C1AFD76D2}" srcOrd="0" destOrd="0" presId="urn:microsoft.com/office/officeart/2005/8/layout/cycle7"/>
    <dgm:cxn modelId="{847F963F-3470-41C9-9759-DC26536EFDFD}" type="presParOf" srcId="{5092420F-7D02-4BDB-A2B5-7547D51DBB23}" destId="{6F05CEE1-E2DA-4C82-8905-F3C5FD75E3FA}" srcOrd="4" destOrd="0" presId="urn:microsoft.com/office/officeart/2005/8/layout/cycle7"/>
    <dgm:cxn modelId="{BF847086-3C03-430C-8745-C7971C85C636}" type="presParOf" srcId="{5092420F-7D02-4BDB-A2B5-7547D51DBB23}" destId="{22C8E696-3E61-4856-A4C6-E9B906ED367A}" srcOrd="5" destOrd="0" presId="urn:microsoft.com/office/officeart/2005/8/layout/cycle7"/>
    <dgm:cxn modelId="{760AA2D3-1320-4A02-A8DD-1B3DC891FAF7}" type="presParOf" srcId="{22C8E696-3E61-4856-A4C6-E9B906ED367A}" destId="{657A7E1E-7B1E-4887-98F9-0F5C74823516}" srcOrd="0" destOrd="0" presId="urn:microsoft.com/office/officeart/2005/8/layout/cycle7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5D6B2-4559-4109-9E11-6612DB8880E2}">
      <dsp:nvSpPr>
        <dsp:cNvPr id="0" name=""/>
        <dsp:cNvSpPr/>
      </dsp:nvSpPr>
      <dsp:spPr>
        <a:xfrm>
          <a:off x="0" y="0"/>
          <a:ext cx="8229600" cy="4637111"/>
        </a:xfrm>
        <a:prstGeom prst="trapezoid">
          <a:avLst>
            <a:gd name="adj" fmla="val 88736"/>
          </a:avLst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6500" kern="1200" dirty="0"/>
        </a:p>
      </dsp:txBody>
      <dsp:txXfrm>
        <a:off x="0" y="0"/>
        <a:ext cx="8229600" cy="46371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76423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4628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8641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3133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34333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0056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62242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8616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5869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492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774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3C6BD-5F1A-4CF0-ACA7-7A08A802502A}" type="datetimeFigureOut">
              <a:rPr lang="en-NZ" smtClean="0"/>
              <a:t>21/06/2020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60047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google.co.nz/url?sa=i&amp;source=images&amp;cd=&amp;cad=rja&amp;docid=LtZTqoy6WnSqsM&amp;tbnid=6YGw60ryiXWb7M:&amp;ved=0CAgQjRwwAA&amp;url=http://www.tumblr.com/tagged/laura%20barrett?page=19&amp;ei=kSAUUvrVJ8LZkAX7yYGYBA&amp;psig=AFQjCNEc4NTuZ1dBi6V1LSt5JX-KKHWccg&amp;ust=1377137169700709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1.xml"/><Relationship Id="rId7" Type="http://schemas.openxmlformats.org/officeDocument/2006/relationships/image" Target="../media/image4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.nz/url?sa=i&amp;source=images&amp;cd=&amp;cad=rja&amp;docid=CALA0kdMeoT0GM&amp;tbnid=uW3BoUs_lUKnsM:&amp;ved=0CAUQjRw&amp;url=http://geminiink.org/calendar/&amp;ei=9jEUUtWTG4ickQW2p4GwCQ&amp;psig=AFQjCNHmSLwpeu0qKEZlQPq70H9Z2QMD5w&amp;ust=137714160714568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.nz/url?sa=i&amp;source=images&amp;cd=&amp;cad=rja&amp;docid=msnmY75P3tsdPM&amp;tbnid=tmywXh0PYHZ6SM:&amp;ved=0CAgQjRwwAA&amp;url=http://www.etsy.com/listing/101574218/vintage-fairy-tale-illustration-these&amp;ei=CCoUUo_nD8eHkgWs-oCACg&amp;psig=AFQjCNG4VhBkEAcHEVKd-PO5UtQUxusF5w&amp;ust=137713959230022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.nz/url?sa=i&amp;source=images&amp;cd=&amp;cad=rja&amp;docid=rWrPtiqSzU2EAM&amp;tbnid=BElFPHdJ27PsjM:&amp;ved=0CAgQjRwwADiTAg&amp;url=http://www.brainpickings.org/index.php/tag/edward-gorey/page/3/&amp;ei=zzgcUv7kLsXVkwXb1YCwCQ&amp;psig=AFQjCNHW4Qz9AfjQXjL13a9EeOWFa9ZPlg&amp;ust=137766766381344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7200" dirty="0" smtClean="0">
                <a:solidFill>
                  <a:srgbClr val="FF0066"/>
                </a:solidFill>
                <a:latin typeface="Blue Highway" pitchFamily="2" charset="0"/>
              </a:rPr>
              <a:t>Narrative</a:t>
            </a:r>
            <a:endParaRPr lang="en-NZ" sz="7200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accent6">
              <a:lumMod val="40000"/>
              <a:lumOff val="60000"/>
            </a:schemeClr>
          </a:solidFill>
          <a:ln w="57150">
            <a:solidFill>
              <a:srgbClr val="FF0066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NZ" sz="6000" b="1" dirty="0" smtClean="0">
                <a:solidFill>
                  <a:srgbClr val="C00000"/>
                </a:solidFill>
                <a:latin typeface="Curlz MT" panose="04040404050702020202" pitchFamily="82" charset="0"/>
              </a:rPr>
              <a:t>Fairy Tales  </a:t>
            </a:r>
            <a:r>
              <a:rPr lang="en-NZ" sz="5400" b="1" dirty="0" smtClean="0">
                <a:solidFill>
                  <a:schemeClr val="accent3">
                    <a:lumMod val="50000"/>
                  </a:schemeClr>
                </a:solidFill>
                <a:latin typeface="Chiller" panose="04020404031007020602" pitchFamily="82" charset="0"/>
              </a:rPr>
              <a:t>Adventure   </a:t>
            </a:r>
            <a:r>
              <a:rPr lang="en-NZ" sz="5400" b="1" dirty="0" smtClean="0">
                <a:solidFill>
                  <a:srgbClr val="7030A0"/>
                </a:solidFill>
                <a:latin typeface="Algerian" panose="04020705040A02060702" pitchFamily="82" charset="0"/>
              </a:rPr>
              <a:t> </a:t>
            </a:r>
            <a:r>
              <a:rPr lang="en-NZ" b="1" dirty="0" smtClean="0">
                <a:solidFill>
                  <a:srgbClr val="7030A0"/>
                </a:solidFill>
                <a:latin typeface="Algerian" panose="04020705040A02060702" pitchFamily="82" charset="0"/>
              </a:rPr>
              <a:t>Legends</a:t>
            </a:r>
          </a:p>
          <a:p>
            <a:pPr marL="0" indent="0">
              <a:buNone/>
            </a:pPr>
            <a:r>
              <a:rPr lang="en-NZ" dirty="0" smtClean="0"/>
              <a:t>     </a:t>
            </a:r>
            <a:r>
              <a:rPr lang="en-NZ" sz="5400" b="1" dirty="0" smtClean="0">
                <a:solidFill>
                  <a:srgbClr val="002060"/>
                </a:solidFill>
                <a:latin typeface="Harrington" panose="04040505050A02020702" pitchFamily="82" charset="0"/>
              </a:rPr>
              <a:t>Fables </a:t>
            </a:r>
            <a:r>
              <a:rPr lang="en-NZ" dirty="0" smtClean="0"/>
              <a:t>          </a:t>
            </a:r>
            <a:r>
              <a:rPr lang="en-NZ" sz="6000" dirty="0" smtClean="0">
                <a:solidFill>
                  <a:schemeClr val="accent2">
                    <a:lumMod val="50000"/>
                  </a:schemeClr>
                </a:solidFill>
                <a:latin typeface="Euphorigenic S" panose="02000400000000000000" pitchFamily="2" charset="0"/>
              </a:rPr>
              <a:t>Historical Fiction    </a:t>
            </a:r>
          </a:p>
          <a:p>
            <a:pPr marL="0" indent="0">
              <a:buNone/>
            </a:pPr>
            <a:r>
              <a:rPr lang="en-NZ" sz="4400" dirty="0" smtClean="0">
                <a:solidFill>
                  <a:schemeClr val="accent2">
                    <a:lumMod val="50000"/>
                  </a:schemeClr>
                </a:solidFill>
                <a:latin typeface="Euphorigenic S" panose="02000400000000000000" pitchFamily="2" charset="0"/>
              </a:rPr>
              <a:t>    </a:t>
            </a:r>
            <a:r>
              <a:rPr lang="en-NZ" sz="4400" dirty="0" smtClean="0">
                <a:solidFill>
                  <a:schemeClr val="accent6">
                    <a:lumMod val="75000"/>
                  </a:schemeClr>
                </a:solidFill>
                <a:latin typeface="Matisse ITC" panose="04040403030D02020704" pitchFamily="82" charset="0"/>
              </a:rPr>
              <a:t>Spooky stories        </a:t>
            </a:r>
            <a:r>
              <a:rPr lang="en-NZ" sz="4800" dirty="0" smtClean="0">
                <a:solidFill>
                  <a:srgbClr val="FF0066"/>
                </a:solidFill>
                <a:latin typeface="Jokerman" panose="04090605060D06020702" pitchFamily="82" charset="0"/>
              </a:rPr>
              <a:t>Funny stories</a:t>
            </a:r>
            <a:endParaRPr lang="en-NZ" sz="2400" dirty="0" smtClean="0">
              <a:solidFill>
                <a:srgbClr val="FF0066"/>
              </a:solidFill>
              <a:latin typeface="Jokerman" panose="04090605060D06020702" pitchFamily="82" charset="0"/>
            </a:endParaRPr>
          </a:p>
          <a:p>
            <a:pPr marL="0" indent="0">
              <a:buNone/>
            </a:pPr>
            <a:r>
              <a:rPr lang="en-NZ" sz="4800" dirty="0" smtClean="0">
                <a:solidFill>
                  <a:srgbClr val="FF0066"/>
                </a:solidFill>
                <a:latin typeface="Jokerman" panose="04090605060D06020702" pitchFamily="82" charset="0"/>
              </a:rPr>
              <a:t>      </a:t>
            </a:r>
            <a:r>
              <a:rPr lang="en-NZ" dirty="0" smtClean="0">
                <a:solidFill>
                  <a:schemeClr val="accent4">
                    <a:lumMod val="75000"/>
                  </a:schemeClr>
                </a:solidFill>
                <a:latin typeface="Copperplate Gothic Bold" panose="020E0705020206020404" pitchFamily="34" charset="0"/>
              </a:rPr>
              <a:t>Myths </a:t>
            </a:r>
            <a:r>
              <a:rPr lang="en-NZ" dirty="0" smtClean="0"/>
              <a:t>        </a:t>
            </a:r>
            <a:r>
              <a:rPr lang="en-NZ" dirty="0" smtClean="0">
                <a:solidFill>
                  <a:srgbClr val="009999"/>
                </a:solidFill>
                <a:latin typeface="Sybil Green" panose="02000506030000020003" pitchFamily="2" charset="0"/>
              </a:rPr>
              <a:t>Animal stories </a:t>
            </a:r>
          </a:p>
          <a:p>
            <a:pPr marL="0" indent="0">
              <a:buNone/>
            </a:pPr>
            <a:r>
              <a:rPr lang="en-NZ" dirty="0" smtClean="0">
                <a:solidFill>
                  <a:schemeClr val="accent5">
                    <a:lumMod val="75000"/>
                  </a:schemeClr>
                </a:solidFill>
                <a:latin typeface="Planet Benson 2" panose="02000503000000020004" pitchFamily="2" charset="0"/>
              </a:rPr>
              <a:t>   Fantasy </a:t>
            </a:r>
            <a:r>
              <a:rPr lang="en-NZ" dirty="0" smtClean="0"/>
              <a:t>                </a:t>
            </a:r>
            <a:r>
              <a:rPr lang="en-NZ" dirty="0" smtClean="0">
                <a:solidFill>
                  <a:srgbClr val="92D050"/>
                </a:solidFill>
                <a:latin typeface="Ravie" panose="04040805050809020602" pitchFamily="82" charset="0"/>
              </a:rPr>
              <a:t>Science Fiction</a:t>
            </a:r>
          </a:p>
          <a:p>
            <a:pPr marL="0" indent="0">
              <a:buNone/>
            </a:pPr>
            <a:r>
              <a:rPr lang="en-NZ" dirty="0" smtClean="0">
                <a:solidFill>
                  <a:srgbClr val="92D050"/>
                </a:solidFill>
                <a:latin typeface="Ravie" panose="04040805050809020602" pitchFamily="82" charset="0"/>
              </a:rPr>
              <a:t>               </a:t>
            </a:r>
            <a:r>
              <a:rPr lang="en-NZ" sz="6000" dirty="0" smtClean="0">
                <a:solidFill>
                  <a:schemeClr val="accent6">
                    <a:lumMod val="50000"/>
                  </a:schemeClr>
                </a:solidFill>
                <a:latin typeface="Hurry Up" panose="02000400000000000000" pitchFamily="2" charset="0"/>
              </a:rPr>
              <a:t>Detective </a:t>
            </a:r>
            <a:endParaRPr lang="en-NZ" sz="6000" dirty="0">
              <a:solidFill>
                <a:schemeClr val="accent6">
                  <a:lumMod val="50000"/>
                </a:schemeClr>
              </a:solidFill>
              <a:latin typeface="Hurry Up" panose="02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098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66"/>
            </a:solidFill>
          </a:ln>
        </p:spPr>
        <p:txBody>
          <a:bodyPr>
            <a:normAutofit fontScale="90000"/>
          </a:bodyPr>
          <a:lstStyle/>
          <a:p>
            <a:r>
              <a:rPr lang="en-NZ" sz="4000" b="1" dirty="0" smtClean="0">
                <a:solidFill>
                  <a:srgbClr val="FF0066"/>
                </a:solidFill>
                <a:latin typeface="Blue Highway" panose="02010603020202020303" pitchFamily="2" charset="0"/>
              </a:rPr>
              <a:t>Openers for Beginning Middle and </a:t>
            </a:r>
            <a:r>
              <a:rPr lang="en-NZ" sz="4000" b="1" u="sng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End</a:t>
            </a:r>
            <a:endParaRPr lang="en-NZ" sz="4000" b="1" u="sng" dirty="0">
              <a:solidFill>
                <a:srgbClr val="7030A0"/>
              </a:solidFill>
              <a:latin typeface="Blue Highway" panose="02010603020202020303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NZ" b="1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Beginning: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Finally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Eventually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Later 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A few days later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Sadly…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Happily…./ Luckily…./ Fortunately…/</a:t>
            </a:r>
            <a:endParaRPr lang="en-NZ" dirty="0">
              <a:latin typeface="Blue Highway" panose="0201060302020202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66"/>
            </a:solidFill>
          </a:ln>
        </p:spPr>
        <p:txBody>
          <a:bodyPr>
            <a:normAutofit/>
          </a:bodyPr>
          <a:lstStyle/>
          <a:p>
            <a:r>
              <a:rPr lang="en-NZ" sz="6600" b="1" dirty="0" smtClean="0">
                <a:solidFill>
                  <a:srgbClr val="FF0066"/>
                </a:solidFill>
                <a:latin typeface="Blue Highway" pitchFamily="2" charset="0"/>
              </a:rPr>
              <a:t>A Narrative needs:</a:t>
            </a:r>
            <a:endParaRPr lang="en-NZ" sz="6600" b="1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  <a:ln w="57150">
            <a:solidFill>
              <a:srgbClr val="FF0066"/>
            </a:solidFill>
          </a:ln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NZ" sz="4400" dirty="0" smtClean="0">
                <a:solidFill>
                  <a:srgbClr val="FF0066"/>
                </a:solidFill>
                <a:latin typeface="Blue Highway" pitchFamily="2" charset="0"/>
              </a:rPr>
              <a:t>Plot</a:t>
            </a:r>
          </a:p>
          <a:p>
            <a:pPr marL="514350" indent="-514350">
              <a:buAutoNum type="arabicPeriod" startAt="2"/>
            </a:pPr>
            <a:r>
              <a:rPr lang="en-NZ" sz="4400" dirty="0" smtClean="0">
                <a:solidFill>
                  <a:srgbClr val="7030A0"/>
                </a:solidFill>
                <a:latin typeface="Blue Highway" pitchFamily="2" charset="0"/>
              </a:rPr>
              <a:t>Characters</a:t>
            </a:r>
          </a:p>
          <a:p>
            <a:pPr marL="514350" indent="-514350">
              <a:buAutoNum type="arabicPeriod" startAt="3"/>
            </a:pPr>
            <a:r>
              <a:rPr lang="en-NZ" sz="4400" dirty="0" smtClean="0">
                <a:solidFill>
                  <a:schemeClr val="accent5">
                    <a:lumMod val="75000"/>
                  </a:schemeClr>
                </a:solidFill>
                <a:latin typeface="Blue Highway" pitchFamily="2" charset="0"/>
              </a:rPr>
              <a:t>Setting                                     </a:t>
            </a:r>
          </a:p>
          <a:p>
            <a:pPr marL="0" indent="0">
              <a:buNone/>
            </a:pPr>
            <a:r>
              <a:rPr lang="en-NZ" sz="4400" dirty="0" smtClean="0">
                <a:solidFill>
                  <a:srgbClr val="00B050"/>
                </a:solidFill>
                <a:latin typeface="Blue Highway" pitchFamily="2" charset="0"/>
              </a:rPr>
              <a:t>4. Tension: problem and resolution</a:t>
            </a:r>
          </a:p>
          <a:p>
            <a:pPr marL="0" indent="0" algn="ctr">
              <a:buNone/>
            </a:pPr>
            <a:endParaRPr lang="en-NZ" sz="4400" dirty="0">
              <a:solidFill>
                <a:srgbClr val="00B050"/>
              </a:solidFill>
              <a:latin typeface="Blue Highway" pitchFamily="2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5004048" y="2046548"/>
            <a:ext cx="2880320" cy="1526468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797152"/>
            <a:ext cx="144016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25.media.tumblr.com/tumblr_me9uc4WHCp1qj5qvfo1_500.jp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797152"/>
            <a:ext cx="2016224" cy="11521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758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8000" dirty="0" smtClean="0">
                <a:solidFill>
                  <a:srgbClr val="FF0066"/>
                </a:solidFill>
                <a:latin typeface="Blue Highway" pitchFamily="2" charset="0"/>
              </a:rPr>
              <a:t>Plot</a:t>
            </a:r>
            <a:endParaRPr lang="en-NZ" sz="8000" dirty="0">
              <a:solidFill>
                <a:srgbClr val="FF0066"/>
              </a:solidFill>
              <a:latin typeface="Blue Highway" pitchFamily="2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6163526"/>
              </p:ext>
            </p:extLst>
          </p:nvPr>
        </p:nvGraphicFramePr>
        <p:xfrm>
          <a:off x="457200" y="1600200"/>
          <a:ext cx="8229600" cy="4637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5576" y="5373216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i="1" dirty="0" smtClean="0">
                <a:solidFill>
                  <a:srgbClr val="FF0066"/>
                </a:solidFill>
                <a:latin typeface="Blue Highway" pitchFamily="2" charset="0"/>
              </a:rPr>
              <a:t>Setting &amp; Characters</a:t>
            </a:r>
            <a:endParaRPr lang="en-NZ" sz="1400" i="1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574254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latin typeface="Blue Highway" pitchFamily="2" charset="0"/>
              </a:rPr>
              <a:t>Beginning</a:t>
            </a:r>
            <a:endParaRPr lang="en-NZ" dirty="0">
              <a:latin typeface="Blue Highway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1760" y="407707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latin typeface="Blue Highway" pitchFamily="2" charset="0"/>
              </a:rPr>
              <a:t>Build up</a:t>
            </a:r>
            <a:endParaRPr lang="en-NZ" dirty="0">
              <a:latin typeface="Blue Highway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95936" y="2132856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1400" dirty="0" smtClean="0">
                <a:latin typeface="Blue Highway" pitchFamily="2" charset="0"/>
              </a:rPr>
              <a:t>Problem in the middle</a:t>
            </a:r>
            <a:endParaRPr lang="en-NZ" sz="1400" dirty="0">
              <a:latin typeface="Blue Highway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20869" y="4180437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600" dirty="0" smtClean="0">
                <a:latin typeface="Blue Highway" pitchFamily="2" charset="0"/>
              </a:rPr>
              <a:t>Resolution</a:t>
            </a:r>
            <a:endParaRPr lang="en-NZ" sz="1600" dirty="0">
              <a:latin typeface="Blue Highway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08304" y="5557882"/>
            <a:ext cx="832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Ending</a:t>
            </a:r>
            <a:endParaRPr lang="en-NZ" dirty="0"/>
          </a:p>
        </p:txBody>
      </p:sp>
      <p:pic>
        <p:nvPicPr>
          <p:cNvPr id="1026" name="Picture 2" descr="C:\Users\Frances\AppData\Local\Microsoft\Windows\Temporary Internet Files\Content.IE5\KLFQJ2UI\MC900279724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132857"/>
            <a:ext cx="1296144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347864" y="386104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sp>
        <p:nvSpPr>
          <p:cNvPr id="16" name="TextBox 15"/>
          <p:cNvSpPr txBox="1"/>
          <p:nvPr/>
        </p:nvSpPr>
        <p:spPr>
          <a:xfrm>
            <a:off x="2771800" y="364502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i="1" dirty="0" smtClean="0">
                <a:solidFill>
                  <a:srgbClr val="FF0066"/>
                </a:solidFill>
                <a:latin typeface="Blue Highway" pitchFamily="2" charset="0"/>
              </a:rPr>
              <a:t>Clues connected to the problem</a:t>
            </a:r>
            <a:endParaRPr lang="en-NZ" sz="1400" i="1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88024" y="2492896"/>
            <a:ext cx="1008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i="1" dirty="0" smtClean="0">
                <a:solidFill>
                  <a:srgbClr val="FF0066"/>
                </a:solidFill>
                <a:latin typeface="Blue Highway" pitchFamily="2" charset="0"/>
              </a:rPr>
              <a:t>Tension – what’s going to happen?</a:t>
            </a:r>
            <a:endParaRPr lang="en-NZ" sz="1400" i="1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84168" y="4869160"/>
            <a:ext cx="12961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i="1" dirty="0" smtClean="0">
                <a:solidFill>
                  <a:srgbClr val="FF0066"/>
                </a:solidFill>
                <a:latin typeface="Blue Highway" pitchFamily="2" charset="0"/>
              </a:rPr>
              <a:t>The main character will have ‘learnt’ something.</a:t>
            </a:r>
            <a:endParaRPr lang="en-NZ" sz="1400" i="1" dirty="0">
              <a:solidFill>
                <a:srgbClr val="FF0066"/>
              </a:solidFill>
              <a:latin typeface="Blue Highway" pitchFamily="2" charset="0"/>
            </a:endParaRPr>
          </a:p>
        </p:txBody>
      </p:sp>
      <p:pic>
        <p:nvPicPr>
          <p:cNvPr id="1027" name="Picture 3" descr="C:\Users\Frances\AppData\Local\Microsoft\Windows\Temporary Internet Files\Content.IE5\GLI2N2ZR\MC900440641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556792"/>
            <a:ext cx="64807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13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8000" dirty="0" smtClean="0">
                <a:solidFill>
                  <a:srgbClr val="FF0066"/>
                </a:solidFill>
                <a:latin typeface="Blue Highway" pitchFamily="2" charset="0"/>
              </a:rPr>
              <a:t>Characters</a:t>
            </a:r>
            <a:endParaRPr lang="en-NZ" sz="8000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  <a:ln w="57150">
            <a:solidFill>
              <a:srgbClr val="FF0066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Think about WHO your characters are. Think about the details.   </a:t>
            </a:r>
          </a:p>
          <a:p>
            <a:pPr marL="457200" indent="-457200">
              <a:buAutoNum type="arabicPeriod"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Name of your character. Make the name fit the character:</a:t>
            </a:r>
          </a:p>
          <a:p>
            <a:pPr marL="0" indent="0">
              <a:buNone/>
            </a:pP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A happy character can have a happy sounding name: </a:t>
            </a:r>
            <a:r>
              <a:rPr lang="en-NZ" sz="2000" i="1" dirty="0" err="1" smtClean="0">
                <a:solidFill>
                  <a:srgbClr val="FF0066"/>
                </a:solidFill>
                <a:latin typeface="Blue Highway" pitchFamily="2" charset="0"/>
              </a:rPr>
              <a:t>Milly</a:t>
            </a: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/Molly/Toby/Mrs Sweet</a:t>
            </a:r>
          </a:p>
          <a:p>
            <a:pPr marL="0" indent="0">
              <a:buNone/>
            </a:pP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A mean character can have a mean sounding name: </a:t>
            </a:r>
            <a:r>
              <a:rPr lang="en-NZ" sz="2000" i="1" dirty="0" err="1" smtClean="0">
                <a:solidFill>
                  <a:srgbClr val="FF0066"/>
                </a:solidFill>
                <a:latin typeface="Blue Highway" pitchFamily="2" charset="0"/>
              </a:rPr>
              <a:t>Zik</a:t>
            </a: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/</a:t>
            </a:r>
            <a:r>
              <a:rPr lang="en-NZ" sz="2000" i="1" dirty="0" err="1" smtClean="0">
                <a:solidFill>
                  <a:srgbClr val="FF0066"/>
                </a:solidFill>
                <a:latin typeface="Blue Highway" pitchFamily="2" charset="0"/>
              </a:rPr>
              <a:t>Cranola</a:t>
            </a: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/Mrs Shocker</a:t>
            </a:r>
          </a:p>
          <a:p>
            <a:pPr marL="457200" indent="-457200">
              <a:buAutoNum type="arabicPeriod" startAt="2"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Does your main character have friends?    </a:t>
            </a:r>
          </a:p>
          <a:p>
            <a:pPr marL="457200" indent="-457200">
              <a:buAutoNum type="arabicPeriod" startAt="3"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How old is your character?</a:t>
            </a:r>
          </a:p>
          <a:p>
            <a:pPr marL="457200" indent="-457200">
              <a:buAutoNum type="arabicPeriod" startAt="4"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Describe the family of this character?</a:t>
            </a:r>
          </a:p>
          <a:p>
            <a:pPr marL="0" indent="0">
              <a:buNone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5.    Where does this character live? Where was this character born? ( It can change.) </a:t>
            </a: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Tom Money Banks was born in the biggest mansion on the rich side of town. It was strange then, that at 9 years old, here he was living in a shabby, run-down orphanage on the poor side of town.</a:t>
            </a:r>
          </a:p>
          <a:p>
            <a:pPr marL="457200" indent="-457200">
              <a:buAutoNum type="arabicPeriod"/>
            </a:pPr>
            <a:endParaRPr lang="en-NZ" sz="2400" dirty="0">
              <a:solidFill>
                <a:srgbClr val="7030A0"/>
              </a:solidFill>
              <a:latin typeface="Blue Highway" pitchFamily="2" charset="0"/>
            </a:endParaRPr>
          </a:p>
          <a:p>
            <a:pPr marL="0" indent="0">
              <a:buNone/>
            </a:pPr>
            <a:endParaRPr lang="en-NZ" sz="2400" dirty="0">
              <a:solidFill>
                <a:srgbClr val="7030A0"/>
              </a:solidFill>
              <a:latin typeface="Blue Highway" pitchFamily="2" charset="0"/>
            </a:endParaRPr>
          </a:p>
        </p:txBody>
      </p:sp>
      <p:pic>
        <p:nvPicPr>
          <p:cNvPr id="4" name="Picture 3" descr="http://t1.gstatic.com/images?q=tbn:ANd9GcR5xHP3u8VHkr3mGKpJRz2tQrLwiUW-SNidHQQb5diZCtDrvqb5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356992"/>
            <a:ext cx="2520280" cy="1224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451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8000" dirty="0" smtClean="0">
                <a:solidFill>
                  <a:srgbClr val="FF0066"/>
                </a:solidFill>
                <a:latin typeface="Blue Highway" pitchFamily="2" charset="0"/>
              </a:rPr>
              <a:t>Setting</a:t>
            </a:r>
            <a:endParaRPr lang="en-NZ" sz="8000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sz="2000" b="1" dirty="0" smtClean="0">
                <a:solidFill>
                  <a:schemeClr val="accent5">
                    <a:lumMod val="50000"/>
                  </a:schemeClr>
                </a:solidFill>
                <a:latin typeface="Blue Highway" pitchFamily="2" charset="0"/>
              </a:rPr>
              <a:t>Make sure the setting fits with you story:</a:t>
            </a:r>
          </a:p>
          <a:p>
            <a:pPr marL="0" indent="0">
              <a:buNone/>
            </a:pPr>
            <a:r>
              <a:rPr lang="en-NZ" sz="2000" dirty="0" smtClean="0">
                <a:solidFill>
                  <a:srgbClr val="FF0066"/>
                </a:solidFill>
                <a:latin typeface="Blue Highway" pitchFamily="2" charset="0"/>
              </a:rPr>
              <a:t>Mystery stories:                                                          </a:t>
            </a:r>
          </a:p>
          <a:p>
            <a:pPr marL="0" indent="0">
              <a:buNone/>
            </a:pPr>
            <a:r>
              <a:rPr lang="en-NZ" sz="2000" dirty="0" smtClean="0">
                <a:latin typeface="Blue Highway" pitchFamily="2" charset="0"/>
              </a:rPr>
              <a:t>Old houses with hidden doors</a:t>
            </a:r>
          </a:p>
          <a:p>
            <a:pPr marL="0" indent="0">
              <a:buNone/>
            </a:pPr>
            <a:r>
              <a:rPr lang="en-NZ" sz="2000" dirty="0" smtClean="0">
                <a:solidFill>
                  <a:srgbClr val="FF0066"/>
                </a:solidFill>
                <a:latin typeface="Blue Highway" pitchFamily="2" charset="0"/>
              </a:rPr>
              <a:t>Animals stories:</a:t>
            </a:r>
          </a:p>
          <a:p>
            <a:pPr marL="0" indent="0">
              <a:buNone/>
            </a:pPr>
            <a:r>
              <a:rPr lang="en-NZ" sz="2000" dirty="0" smtClean="0">
                <a:latin typeface="Blue Highway" pitchFamily="2" charset="0"/>
              </a:rPr>
              <a:t>Zoos  forests  woods</a:t>
            </a:r>
          </a:p>
          <a:p>
            <a:pPr marL="0" indent="0">
              <a:buNone/>
            </a:pPr>
            <a:r>
              <a:rPr lang="en-NZ" sz="2000" b="1" dirty="0" smtClean="0">
                <a:solidFill>
                  <a:schemeClr val="accent5">
                    <a:lumMod val="75000"/>
                  </a:schemeClr>
                </a:solidFill>
                <a:latin typeface="Blue Highway" pitchFamily="2" charset="0"/>
              </a:rPr>
              <a:t>Other settings – BIG space:</a:t>
            </a:r>
          </a:p>
          <a:p>
            <a:pPr marL="0" indent="0">
              <a:buNone/>
            </a:pPr>
            <a:r>
              <a:rPr lang="en-NZ" sz="2000" dirty="0" smtClean="0">
                <a:latin typeface="Blue Highway" pitchFamily="2" charset="0"/>
              </a:rPr>
              <a:t>Mountain  Beach  Lost island    Jungle   Forest  Ocean  </a:t>
            </a:r>
          </a:p>
          <a:p>
            <a:pPr marL="0" indent="0">
              <a:buNone/>
            </a:pPr>
            <a:r>
              <a:rPr lang="en-NZ" sz="2000" b="1" dirty="0" smtClean="0">
                <a:solidFill>
                  <a:schemeClr val="accent5">
                    <a:lumMod val="75000"/>
                  </a:schemeClr>
                </a:solidFill>
                <a:latin typeface="Blue Highway" pitchFamily="2" charset="0"/>
              </a:rPr>
              <a:t>Other settings – DETAILED space:</a:t>
            </a:r>
          </a:p>
          <a:p>
            <a:pPr marL="0" indent="0">
              <a:buNone/>
            </a:pPr>
            <a:r>
              <a:rPr lang="en-NZ" sz="2000" dirty="0" smtClean="0">
                <a:latin typeface="Blue Highway" pitchFamily="2" charset="0"/>
              </a:rPr>
              <a:t>Old twisted tree    shabby hut    crooked house    dark cave   cold, dark lake</a:t>
            </a:r>
          </a:p>
          <a:p>
            <a:pPr marL="0" indent="0">
              <a:buNone/>
            </a:pPr>
            <a:r>
              <a:rPr lang="en-NZ" sz="2000" b="1" dirty="0" smtClean="0">
                <a:solidFill>
                  <a:schemeClr val="accent5">
                    <a:lumMod val="75000"/>
                  </a:schemeClr>
                </a:solidFill>
                <a:latin typeface="Blue Highway" pitchFamily="2" charset="0"/>
              </a:rPr>
              <a:t>Settings can tell us something about the character:</a:t>
            </a:r>
          </a:p>
          <a:p>
            <a:pPr marL="0" indent="0">
              <a:buNone/>
            </a:pPr>
            <a:r>
              <a:rPr lang="en-NZ" sz="2000" dirty="0" smtClean="0">
                <a:latin typeface="Blue Highway" pitchFamily="2" charset="0"/>
              </a:rPr>
              <a:t>Tom’s room was </a:t>
            </a:r>
            <a:r>
              <a:rPr lang="en-NZ" sz="2000" u="sng" dirty="0" smtClean="0">
                <a:solidFill>
                  <a:srgbClr val="FF0066"/>
                </a:solidFill>
                <a:latin typeface="Blue Highway" pitchFamily="2" charset="0"/>
              </a:rPr>
              <a:t>so messy </a:t>
            </a:r>
            <a:r>
              <a:rPr lang="en-NZ" sz="2000" dirty="0" smtClean="0">
                <a:latin typeface="Blue Highway" pitchFamily="2" charset="0"/>
              </a:rPr>
              <a:t>that even his </a:t>
            </a:r>
            <a:r>
              <a:rPr lang="en-NZ" sz="2000" u="sng" dirty="0" smtClean="0">
                <a:solidFill>
                  <a:srgbClr val="FF0066"/>
                </a:solidFill>
                <a:latin typeface="Blue Highway" pitchFamily="2" charset="0"/>
              </a:rPr>
              <a:t>pet rat </a:t>
            </a:r>
            <a:r>
              <a:rPr lang="en-NZ" sz="2000" dirty="0" smtClean="0">
                <a:latin typeface="Blue Highway" pitchFamily="2" charset="0"/>
              </a:rPr>
              <a:t>could </a:t>
            </a:r>
            <a:r>
              <a:rPr lang="en-NZ" sz="2000" u="sng" dirty="0" smtClean="0">
                <a:solidFill>
                  <a:srgbClr val="FF0066"/>
                </a:solidFill>
                <a:latin typeface="Blue Highway" pitchFamily="2" charset="0"/>
              </a:rPr>
              <a:t>not find its way back </a:t>
            </a:r>
            <a:r>
              <a:rPr lang="en-NZ" sz="2000" dirty="0" smtClean="0">
                <a:latin typeface="Blue Highway" pitchFamily="2" charset="0"/>
              </a:rPr>
              <a:t>to its cage.</a:t>
            </a:r>
          </a:p>
          <a:p>
            <a:pPr marL="0" indent="0">
              <a:buNone/>
            </a:pPr>
            <a:endParaRPr lang="en-NZ" sz="2000" dirty="0">
              <a:latin typeface="Blue Highway" pitchFamily="2" charset="0"/>
            </a:endParaRPr>
          </a:p>
        </p:txBody>
      </p:sp>
      <p:pic>
        <p:nvPicPr>
          <p:cNvPr id="9" name="Picture 8" descr="http://img0.etsystatic.com/007/1/5564444/il_570xN.370653036_p9mz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060848"/>
            <a:ext cx="2664296" cy="22688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5136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4000" dirty="0" smtClean="0">
                <a:solidFill>
                  <a:srgbClr val="FF0066"/>
                </a:solidFill>
                <a:latin typeface="Blue Highway" pitchFamily="2" charset="0"/>
              </a:rPr>
              <a:t>Tension: problem and resolution</a:t>
            </a:r>
            <a:endParaRPr lang="en-NZ" sz="4000" dirty="0">
              <a:solidFill>
                <a:srgbClr val="FF0066"/>
              </a:solidFill>
              <a:latin typeface="Blue Highway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0815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198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7200" dirty="0" smtClean="0">
                <a:solidFill>
                  <a:srgbClr val="FF0066"/>
                </a:solidFill>
                <a:latin typeface="Blue Highway" pitchFamily="2" charset="0"/>
              </a:rPr>
              <a:t>Catchy start</a:t>
            </a:r>
            <a:endParaRPr lang="en-NZ" sz="7200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b="1" dirty="0" smtClean="0">
                <a:solidFill>
                  <a:srgbClr val="00B050"/>
                </a:solidFill>
              </a:rPr>
              <a:t>Short, sharp and dramatic leaves the reader wondering – why? What’s happened? The reader wants more……    </a:t>
            </a:r>
          </a:p>
          <a:p>
            <a:pPr marL="0" indent="0">
              <a:buNone/>
            </a:pPr>
            <a:endParaRPr lang="en-NZ" b="1" dirty="0">
              <a:solidFill>
                <a:srgbClr val="00B050"/>
              </a:solidFill>
              <a:latin typeface="Century Gothic" pitchFamily="34" charset="0"/>
            </a:endParaRPr>
          </a:p>
          <a:p>
            <a:pPr marL="0" indent="0">
              <a:buNone/>
            </a:pPr>
            <a:endParaRPr lang="en-NZ" sz="2000" b="1" dirty="0" smtClean="0">
              <a:latin typeface="Century Gothic" pitchFamily="34" charset="0"/>
            </a:endParaRPr>
          </a:p>
          <a:p>
            <a:pPr marL="0" indent="0">
              <a:buNone/>
            </a:pPr>
            <a:r>
              <a:rPr lang="en-NZ" sz="2000" b="1" dirty="0" smtClean="0">
                <a:latin typeface="Century Gothic" pitchFamily="34" charset="0"/>
              </a:rPr>
              <a:t>Ben could not get up. His lips were bleeding, and his legs were wobbly.</a:t>
            </a:r>
          </a:p>
          <a:p>
            <a:pPr marL="0" indent="0">
              <a:buNone/>
            </a:pPr>
            <a:endParaRPr lang="en-NZ" sz="2000" b="1" dirty="0">
              <a:latin typeface="Century Gothic" pitchFamily="34" charset="0"/>
            </a:endParaRPr>
          </a:p>
          <a:p>
            <a:pPr marL="0" indent="0">
              <a:buNone/>
            </a:pPr>
            <a:r>
              <a:rPr lang="en-NZ" sz="2000" b="1" dirty="0" smtClean="0">
                <a:latin typeface="Century Gothic" pitchFamily="34" charset="0"/>
              </a:rPr>
              <a:t>Jane looked around. She had no idea where she had landed.</a:t>
            </a:r>
            <a:endParaRPr lang="en-NZ" sz="2000" b="1" dirty="0">
              <a:latin typeface="Century Gothic" pitchFamily="34" charset="0"/>
            </a:endParaRPr>
          </a:p>
        </p:txBody>
      </p:sp>
      <p:pic>
        <p:nvPicPr>
          <p:cNvPr id="4" name="Picture 3" descr="http://www.brainpickings.org/wp-content/uploads/2012/07/edwardgoreyfairytales_jack2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780929"/>
            <a:ext cx="2304256" cy="10801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460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66"/>
            </a:solidFill>
          </a:ln>
        </p:spPr>
        <p:txBody>
          <a:bodyPr>
            <a:normAutofit fontScale="90000"/>
          </a:bodyPr>
          <a:lstStyle/>
          <a:p>
            <a:r>
              <a:rPr lang="en-NZ" sz="4000" b="1" dirty="0" smtClean="0">
                <a:solidFill>
                  <a:srgbClr val="FF0066"/>
                </a:solidFill>
                <a:latin typeface="Blue Highway" panose="02010603020202020303" pitchFamily="2" charset="0"/>
              </a:rPr>
              <a:t>Openers for </a:t>
            </a:r>
            <a:r>
              <a:rPr lang="en-NZ" sz="4000" b="1" u="sng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Beginning </a:t>
            </a:r>
            <a:r>
              <a:rPr lang="en-NZ" sz="4000" b="1" dirty="0" smtClean="0">
                <a:solidFill>
                  <a:srgbClr val="FF0066"/>
                </a:solidFill>
                <a:latin typeface="Blue Highway" panose="02010603020202020303" pitchFamily="2" charset="0"/>
              </a:rPr>
              <a:t>Middle and End</a:t>
            </a:r>
            <a:endParaRPr lang="en-NZ" sz="4000" b="1" dirty="0">
              <a:solidFill>
                <a:srgbClr val="FF0066"/>
              </a:solidFill>
              <a:latin typeface="Blue Highway" panose="02010603020202020303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b="1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Beginning: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Once Upon A Time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One day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Let me tell you about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A long time ago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Yesterday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Jack ( character) had no idea where he was.</a:t>
            </a:r>
            <a:endParaRPr lang="en-NZ" dirty="0">
              <a:latin typeface="Blue Highway" panose="0201060302020202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760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66"/>
            </a:solidFill>
          </a:ln>
        </p:spPr>
        <p:txBody>
          <a:bodyPr>
            <a:normAutofit fontScale="90000"/>
          </a:bodyPr>
          <a:lstStyle/>
          <a:p>
            <a:r>
              <a:rPr lang="en-NZ" sz="4000" b="1" dirty="0" smtClean="0">
                <a:solidFill>
                  <a:srgbClr val="FF0066"/>
                </a:solidFill>
                <a:latin typeface="Blue Highway" panose="02010603020202020303" pitchFamily="2" charset="0"/>
              </a:rPr>
              <a:t>Openers for Beginning </a:t>
            </a:r>
            <a:r>
              <a:rPr lang="en-NZ" sz="4000" b="1" u="sng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Middle</a:t>
            </a:r>
            <a:r>
              <a:rPr lang="en-NZ" sz="4000" b="1" dirty="0" smtClean="0">
                <a:solidFill>
                  <a:srgbClr val="FF0066"/>
                </a:solidFill>
                <a:latin typeface="Blue Highway" panose="02010603020202020303" pitchFamily="2" charset="0"/>
              </a:rPr>
              <a:t> and End</a:t>
            </a:r>
            <a:endParaRPr lang="en-NZ" sz="4000" b="1" dirty="0">
              <a:solidFill>
                <a:srgbClr val="FF0066"/>
              </a:solidFill>
              <a:latin typeface="Blue Highway" panose="02010603020202020303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b="1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Middle: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All of a sudden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Suddenly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Unfortunately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Out of the blue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Without warning…..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They (characters) could not believe it: they found….</a:t>
            </a:r>
            <a:endParaRPr lang="en-NZ" dirty="0">
              <a:latin typeface="Blue Highway" panose="0201060302020202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30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2422</TotalTime>
  <Words>474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8" baseType="lpstr">
      <vt:lpstr>Algerian</vt:lpstr>
      <vt:lpstr>Arial</vt:lpstr>
      <vt:lpstr>Blue Highway</vt:lpstr>
      <vt:lpstr>Calibri</vt:lpstr>
      <vt:lpstr>Century Gothic</vt:lpstr>
      <vt:lpstr>Chiller</vt:lpstr>
      <vt:lpstr>Copperplate Gothic Bold</vt:lpstr>
      <vt:lpstr>Curlz MT</vt:lpstr>
      <vt:lpstr>Euphorigenic S</vt:lpstr>
      <vt:lpstr>Harrington</vt:lpstr>
      <vt:lpstr>Hurry Up</vt:lpstr>
      <vt:lpstr>Jokerman</vt:lpstr>
      <vt:lpstr>Matisse ITC</vt:lpstr>
      <vt:lpstr>Planet Benson 2</vt:lpstr>
      <vt:lpstr>Ravie</vt:lpstr>
      <vt:lpstr>Sybil Green</vt:lpstr>
      <vt:lpstr>Wingdings</vt:lpstr>
      <vt:lpstr>Office Theme</vt:lpstr>
      <vt:lpstr>Narrative</vt:lpstr>
      <vt:lpstr>A Narrative needs:</vt:lpstr>
      <vt:lpstr>Plot</vt:lpstr>
      <vt:lpstr>Characters</vt:lpstr>
      <vt:lpstr>Setting</vt:lpstr>
      <vt:lpstr>Tension: problem and resolution</vt:lpstr>
      <vt:lpstr>Catchy start</vt:lpstr>
      <vt:lpstr>Openers for Beginning Middle and End</vt:lpstr>
      <vt:lpstr>Openers for Beginning Middle and End</vt:lpstr>
      <vt:lpstr>Openers for Beginning Middle and End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Narrative</dc:title>
  <dc:creator>Frances</dc:creator>
  <cp:lastModifiedBy>Simeon Gabriel</cp:lastModifiedBy>
  <cp:revision>33</cp:revision>
  <cp:lastPrinted>2013-08-30T01:20:31Z</cp:lastPrinted>
  <dcterms:created xsi:type="dcterms:W3CDTF">2013-08-20T23:08:17Z</dcterms:created>
  <dcterms:modified xsi:type="dcterms:W3CDTF">2020-06-21T20:30:24Z</dcterms:modified>
</cp:coreProperties>
</file>