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55" r:id="rId3"/>
    <p:sldId id="404" r:id="rId4"/>
    <p:sldId id="350" r:id="rId5"/>
    <p:sldId id="353" r:id="rId6"/>
    <p:sldId id="357" r:id="rId7"/>
    <p:sldId id="361" r:id="rId8"/>
    <p:sldId id="354" r:id="rId9"/>
    <p:sldId id="412" r:id="rId10"/>
    <p:sldId id="359" r:id="rId11"/>
    <p:sldId id="368" r:id="rId12"/>
    <p:sldId id="371" r:id="rId13"/>
    <p:sldId id="373" r:id="rId14"/>
    <p:sldId id="374" r:id="rId15"/>
    <p:sldId id="375" r:id="rId16"/>
    <p:sldId id="376" r:id="rId17"/>
    <p:sldId id="381" r:id="rId18"/>
    <p:sldId id="391" r:id="rId19"/>
    <p:sldId id="377" r:id="rId20"/>
    <p:sldId id="392" r:id="rId21"/>
    <p:sldId id="343" r:id="rId2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5000" autoAdjust="0"/>
  </p:normalViewPr>
  <p:slideViewPr>
    <p:cSldViewPr>
      <p:cViewPr varScale="1">
        <p:scale>
          <a:sx n="52" d="100"/>
          <a:sy n="52" d="100"/>
        </p:scale>
        <p:origin x="21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43B67-FE3B-4B74-8E04-E64AAC9EE7E8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BC30-DECB-4B80-AFC0-553252C5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8B884-7D21-4AF1-A99E-851548EF92F4}" type="slidenum">
              <a:rPr lang="en-GB"/>
              <a:pPr>
                <a:spcBef>
                  <a:spcPct val="0"/>
                </a:spcBef>
              </a:pPr>
              <a:t>1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0097B-0CE0-4339-AB4B-51528D7E26B1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06D24-7345-4507-966B-01B8AD34D246}" type="slidenum">
              <a:rPr lang="en-GB"/>
              <a:pPr>
                <a:spcBef>
                  <a:spcPct val="0"/>
                </a:spcBef>
              </a:pPr>
              <a:t>4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22E47-9A5D-42DB-84D6-D6B7DCC61CC8}" type="slidenum">
              <a:rPr lang="en-GB"/>
              <a:pPr>
                <a:spcBef>
                  <a:spcPct val="0"/>
                </a:spcBef>
              </a:pPr>
              <a:t>11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CAF2F-4224-4830-8EDE-3BFF7F949E3F}" type="slidenum">
              <a:rPr lang="en-US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315-4C89-41DB-99B3-7DD5BCB1E943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9A8-85A4-4A2B-8580-8B8B4F29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8137-7A93-439E-9532-0E3C38265F81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CCAE-82CB-4DE4-AD00-7F5FF4B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8DC-E961-408C-A1AC-37C883CCACE7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BB3-A406-4AAC-BCF3-874B259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4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9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8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BF0-340B-4224-91C8-CF3D844A6339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31D-231C-4F6D-8AD8-3839979C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9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922-2281-4E31-9530-C7B27BDE159C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F33-7EFD-46A3-971C-866D892F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4FEB-71C5-4DE5-A79F-107FFD1C6C53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5E0B-54F0-4C22-BA7C-C7E8D305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61D-4BBF-4DAE-B0EA-AE79A1A30BB9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A493-F0A6-4E9E-8F7E-5B0343F7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948-2F9A-407C-82B2-1861F97D90F4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328-D10F-4198-8CEA-EF3AFA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A1BF-FCDC-4F73-9109-6725BAF61B7F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FC40-A4DF-4AA8-9F92-8DDB420E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F5D-3C0F-4DAC-9CB6-847717E27B7D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14F7-3776-4E01-9985-ADE0A3A5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86A0-89D6-4866-9D59-2B142128A4AC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6C9-CD1F-4615-8243-8CEC11BF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E3369-F4E5-4CF8-A5B7-91D08BFE550E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CB22A-5F88-49DD-A797-18AEF8BD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4D3CB84-EBA5-4CC3-A7E6-8D476275758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4D41C4-47E3-475F-AD42-476581AEA2D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32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8913" y="571500"/>
            <a:ext cx="659765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cs typeface="Arial" panose="020B0604020202020204" pitchFamily="34" charset="0"/>
              </a:rPr>
              <a:t>The sounds we have learnt are the ones which most frequently can cause problems, so if you can remember how each word sounds, you are a lot closer to having good French pronunciation!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b="1" dirty="0">
                <a:cs typeface="Arial" panose="020B0604020202020204" pitchFamily="34" charset="0"/>
              </a:rPr>
              <a:t>To sum up…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1500" u="sng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The letter </a:t>
            </a:r>
            <a:r>
              <a:rPr lang="en-GB" altLang="en-US" sz="1500" b="1" dirty="0">
                <a:cs typeface="Arial" panose="020B0604020202020204" pitchFamily="34" charset="0"/>
              </a:rPr>
              <a:t>c</a:t>
            </a:r>
            <a:r>
              <a:rPr lang="en-GB" altLang="en-US" sz="1500" dirty="0">
                <a:cs typeface="Arial" panose="020B0604020202020204" pitchFamily="34" charset="0"/>
              </a:rPr>
              <a:t> with an accent underneath – </a:t>
            </a:r>
            <a:r>
              <a:rPr lang="en-GB" altLang="en-US" sz="1500" b="1" i="1" dirty="0">
                <a:cs typeface="Arial" panose="020B0604020202020204" pitchFamily="34" charset="0"/>
              </a:rPr>
              <a:t>ç</a:t>
            </a:r>
            <a:r>
              <a:rPr lang="en-GB" altLang="en-US" sz="1500" dirty="0">
                <a:cs typeface="Arial" panose="020B0604020202020204" pitchFamily="34" charset="0"/>
              </a:rPr>
              <a:t> – sounds like the letter </a:t>
            </a:r>
            <a:r>
              <a:rPr lang="en-GB" altLang="en-US" sz="1500" b="1" i="1" dirty="0">
                <a:cs typeface="Arial" panose="020B0604020202020204" pitchFamily="34" charset="0"/>
              </a:rPr>
              <a:t>s</a:t>
            </a:r>
            <a:r>
              <a:rPr lang="en-GB" altLang="en-US" sz="1500" dirty="0">
                <a:cs typeface="Arial" panose="020B0604020202020204" pitchFamily="34" charset="0"/>
              </a:rPr>
              <a:t> in English.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A </a:t>
            </a:r>
            <a:r>
              <a:rPr lang="en-GB" altLang="en-US" sz="1500" b="1" dirty="0">
                <a:cs typeface="Arial" panose="020B0604020202020204" pitchFamily="34" charset="0"/>
              </a:rPr>
              <a:t>c</a:t>
            </a:r>
            <a:r>
              <a:rPr lang="en-GB" altLang="en-US" sz="1500" dirty="0">
                <a:cs typeface="Arial" panose="020B0604020202020204" pitchFamily="34" charset="0"/>
              </a:rPr>
              <a:t> without this accent, and followed by the letters </a:t>
            </a:r>
            <a:r>
              <a:rPr lang="en-GB" altLang="en-US" sz="1500" b="1" i="1" dirty="0">
                <a:cs typeface="Arial" panose="020B0604020202020204" pitchFamily="34" charset="0"/>
              </a:rPr>
              <a:t>o</a:t>
            </a:r>
            <a:r>
              <a:rPr lang="en-GB" altLang="en-US" sz="1500" i="1" dirty="0">
                <a:cs typeface="Arial" panose="020B0604020202020204" pitchFamily="34" charset="0"/>
              </a:rPr>
              <a:t>,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b="1" i="1" dirty="0">
                <a:cs typeface="Arial" panose="020B0604020202020204" pitchFamily="34" charset="0"/>
              </a:rPr>
              <a:t>a</a:t>
            </a:r>
            <a:r>
              <a:rPr lang="en-GB" altLang="en-US" sz="1500" dirty="0">
                <a:cs typeface="Arial" panose="020B0604020202020204" pitchFamily="34" charset="0"/>
              </a:rPr>
              <a:t> or </a:t>
            </a:r>
            <a:r>
              <a:rPr lang="en-GB" altLang="en-US" sz="1500" b="1" i="1" dirty="0">
                <a:cs typeface="Arial" panose="020B0604020202020204" pitchFamily="34" charset="0"/>
              </a:rPr>
              <a:t>u</a:t>
            </a:r>
            <a:r>
              <a:rPr lang="en-GB" altLang="en-US" sz="1500" dirty="0">
                <a:cs typeface="Arial" panose="020B0604020202020204" pitchFamily="34" charset="0"/>
              </a:rPr>
              <a:t>, is a hard sound – </a:t>
            </a:r>
            <a:r>
              <a:rPr lang="en-GB" altLang="en-US" sz="1500" i="1" dirty="0">
                <a:cs typeface="Arial" panose="020B0604020202020204" pitchFamily="34" charset="0"/>
              </a:rPr>
              <a:t>café, code, </a:t>
            </a:r>
            <a:r>
              <a:rPr lang="en-GB" altLang="en-US" sz="1500" i="1" dirty="0" err="1">
                <a:cs typeface="Arial" panose="020B0604020202020204" pitchFamily="34" charset="0"/>
              </a:rPr>
              <a:t>vécu</a:t>
            </a:r>
            <a:r>
              <a:rPr lang="en-GB" altLang="en-US" sz="1500" i="1" dirty="0">
                <a:cs typeface="Arial" panose="020B0604020202020204" pitchFamily="34" charset="0"/>
              </a:rPr>
              <a:t> (</a:t>
            </a:r>
            <a:r>
              <a:rPr lang="en-GB" altLang="en-US" sz="1500" i="1" dirty="0" err="1">
                <a:cs typeface="Arial" panose="020B0604020202020204" pitchFamily="34" charset="0"/>
              </a:rPr>
              <a:t>vaykoo</a:t>
            </a:r>
            <a:r>
              <a:rPr lang="en-GB" altLang="en-US" sz="1500" i="1" dirty="0">
                <a:cs typeface="Arial" panose="020B0604020202020204" pitchFamily="34" charset="0"/>
              </a:rPr>
              <a:t>)</a:t>
            </a: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A </a:t>
            </a:r>
            <a:r>
              <a:rPr lang="en-GB" altLang="en-US" sz="1500" b="1" dirty="0">
                <a:cs typeface="Arial" panose="020B0604020202020204" pitchFamily="34" charset="0"/>
              </a:rPr>
              <a:t>c </a:t>
            </a:r>
            <a:r>
              <a:rPr lang="en-GB" altLang="en-US" sz="1500" dirty="0">
                <a:cs typeface="Arial" panose="020B0604020202020204" pitchFamily="34" charset="0"/>
              </a:rPr>
              <a:t>followed by an </a:t>
            </a:r>
            <a:r>
              <a:rPr lang="en-GB" altLang="en-US" sz="1500" b="1" i="1" dirty="0" err="1">
                <a:cs typeface="Arial" panose="020B0604020202020204" pitchFamily="34" charset="0"/>
              </a:rPr>
              <a:t>i</a:t>
            </a:r>
            <a:r>
              <a:rPr lang="en-GB" altLang="en-US" sz="1500" dirty="0">
                <a:cs typeface="Arial" panose="020B0604020202020204" pitchFamily="34" charset="0"/>
              </a:rPr>
              <a:t> or an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dirty="0">
                <a:cs typeface="Arial" panose="020B0604020202020204" pitchFamily="34" charset="0"/>
              </a:rPr>
              <a:t> is soft – </a:t>
            </a:r>
            <a:r>
              <a:rPr lang="en-GB" altLang="en-US" sz="1500" i="1" dirty="0">
                <a:cs typeface="Arial" panose="020B0604020202020204" pitchFamily="34" charset="0"/>
              </a:rPr>
              <a:t>cinq (sank), cent (son)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i="1" dirty="0">
                <a:cs typeface="Arial" panose="020B0604020202020204" pitchFamily="34" charset="0"/>
              </a:rPr>
              <a:t>an </a:t>
            </a:r>
            <a:r>
              <a:rPr lang="en-GB" altLang="en-US" sz="1500" dirty="0">
                <a:cs typeface="Arial" panose="020B0604020202020204" pitchFamily="34" charset="0"/>
              </a:rPr>
              <a:t> and </a:t>
            </a:r>
            <a:r>
              <a:rPr lang="en-GB" altLang="en-US" sz="1500" i="1" dirty="0" err="1">
                <a:cs typeface="Arial" panose="020B0604020202020204" pitchFamily="34" charset="0"/>
              </a:rPr>
              <a:t>en</a:t>
            </a:r>
            <a:r>
              <a:rPr lang="en-GB" altLang="en-US" sz="1500" dirty="0">
                <a:cs typeface="Arial" panose="020B0604020202020204" pitchFamily="34" charset="0"/>
              </a:rPr>
              <a:t> make the same sound in French = ON (a nasal sound)  - </a:t>
            </a:r>
            <a:r>
              <a:rPr lang="en-GB" altLang="en-US" sz="1500" b="1" i="1" dirty="0" err="1">
                <a:cs typeface="Arial" panose="020B0604020202020204" pitchFamily="34" charset="0"/>
              </a:rPr>
              <a:t>an</a:t>
            </a:r>
            <a:r>
              <a:rPr lang="en-GB" altLang="en-US" sz="1500" i="1" dirty="0" err="1">
                <a:cs typeface="Arial" panose="020B0604020202020204" pitchFamily="34" charset="0"/>
              </a:rPr>
              <a:t>glais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b="1" i="1" dirty="0">
                <a:cs typeface="Arial" panose="020B0604020202020204" pitchFamily="34" charset="0"/>
              </a:rPr>
              <a:t>en</a:t>
            </a:r>
            <a:r>
              <a:rPr lang="en-GB" altLang="en-US" sz="1500" i="1" dirty="0">
                <a:cs typeface="Arial" panose="020B0604020202020204" pitchFamily="34" charset="0"/>
              </a:rPr>
              <a:t>fant</a:t>
            </a:r>
            <a:endParaRPr lang="en-GB" altLang="en-US" sz="1500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i="1" dirty="0">
                <a:cs typeface="Arial" panose="020B0604020202020204" pitchFamily="34" charset="0"/>
              </a:rPr>
              <a:t>in</a:t>
            </a:r>
            <a:r>
              <a:rPr lang="en-GB" altLang="en-US" sz="1500" dirty="0">
                <a:cs typeface="Arial" panose="020B0604020202020204" pitchFamily="34" charset="0"/>
              </a:rPr>
              <a:t> in a French word sounds like AN – </a:t>
            </a:r>
            <a:r>
              <a:rPr lang="en-GB" altLang="en-US" sz="1500" b="1" i="1" dirty="0" err="1">
                <a:cs typeface="Arial" panose="020B0604020202020204" pitchFamily="34" charset="0"/>
              </a:rPr>
              <a:t>in</a:t>
            </a:r>
            <a:r>
              <a:rPr lang="en-GB" altLang="en-US" sz="1500" i="1" dirty="0" err="1">
                <a:cs typeface="Arial" panose="020B0604020202020204" pitchFamily="34" charset="0"/>
              </a:rPr>
              <a:t>téressant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b="1" i="1" dirty="0">
                <a:cs typeface="Arial" panose="020B0604020202020204" pitchFamily="34" charset="0"/>
              </a:rPr>
              <a:t>in</a:t>
            </a:r>
            <a:r>
              <a:rPr lang="en-GB" altLang="en-US" sz="1500" i="1" dirty="0">
                <a:cs typeface="Arial" panose="020B0604020202020204" pitchFamily="34" charset="0"/>
              </a:rPr>
              <a:t>telligent, </a:t>
            </a:r>
            <a:r>
              <a:rPr lang="en-GB" altLang="en-US" sz="1500" i="1" dirty="0" err="1">
                <a:cs typeface="Arial" panose="020B0604020202020204" pitchFamily="34" charset="0"/>
              </a:rPr>
              <a:t>enf</a:t>
            </a:r>
            <a:r>
              <a:rPr lang="en-GB" altLang="en-US" sz="1500" b="1" i="1" dirty="0" err="1">
                <a:cs typeface="Arial" panose="020B0604020202020204" pitchFamily="34" charset="0"/>
              </a:rPr>
              <a:t>in</a:t>
            </a:r>
            <a:endParaRPr lang="en-GB" altLang="en-US" sz="1500" b="1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GB" altLang="en-US" sz="1500" b="1" i="1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If a French word ends in a consonant these are usually SILENT </a:t>
            </a:r>
            <a:r>
              <a:rPr lang="en-GB" altLang="en-US" sz="1500" dirty="0" err="1">
                <a:cs typeface="Arial" panose="020B0604020202020204" pitchFamily="34" charset="0"/>
              </a:rPr>
              <a:t>e.g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b="1" i="1" dirty="0">
                <a:cs typeface="Arial" panose="020B0604020202020204" pitchFamily="34" charset="0"/>
              </a:rPr>
              <a:t>t, d, s, n </a:t>
            </a:r>
            <a:r>
              <a:rPr lang="en-GB" altLang="en-US" sz="1500" dirty="0">
                <a:cs typeface="Arial" panose="020B0604020202020204" pitchFamily="34" charset="0"/>
              </a:rPr>
              <a:t> or </a:t>
            </a:r>
            <a:r>
              <a:rPr lang="en-GB" altLang="en-US" sz="1500" b="1" i="1" dirty="0">
                <a:cs typeface="Arial" panose="020B0604020202020204" pitchFamily="34" charset="0"/>
              </a:rPr>
              <a:t>x</a:t>
            </a:r>
            <a:r>
              <a:rPr lang="en-GB" altLang="en-US" sz="1500" dirty="0">
                <a:cs typeface="Arial" panose="020B0604020202020204" pitchFamily="34" charset="0"/>
              </a:rPr>
              <a:t>, with the exception of </a:t>
            </a:r>
            <a:r>
              <a:rPr lang="en-GB" altLang="en-US" sz="1500" b="1" dirty="0">
                <a:cs typeface="Arial" panose="020B0604020202020204" pitchFamily="34" charset="0"/>
              </a:rPr>
              <a:t>CRFL</a:t>
            </a:r>
            <a:r>
              <a:rPr lang="en-GB" altLang="en-US" sz="1500" dirty="0">
                <a:cs typeface="Arial" panose="020B0604020202020204" pitchFamily="34" charset="0"/>
              </a:rPr>
              <a:t> – Be </a:t>
            </a:r>
            <a:r>
              <a:rPr lang="en-GB" altLang="en-US" sz="1500" b="1" dirty="0" err="1">
                <a:cs typeface="Arial" panose="020B0604020202020204" pitchFamily="34" charset="0"/>
              </a:rPr>
              <a:t>C</a:t>
            </a:r>
            <a:r>
              <a:rPr lang="en-GB" altLang="en-US" sz="1500" dirty="0" err="1">
                <a:cs typeface="Arial" panose="020B0604020202020204" pitchFamily="34" charset="0"/>
              </a:rPr>
              <a:t>a</a:t>
            </a:r>
            <a:r>
              <a:rPr lang="en-GB" altLang="en-US" sz="1500" b="1" dirty="0" err="1">
                <a:cs typeface="Arial" panose="020B0604020202020204" pitchFamily="34" charset="0"/>
              </a:rPr>
              <a:t>R</a:t>
            </a:r>
            <a:r>
              <a:rPr lang="en-GB" altLang="en-US" sz="1500" dirty="0" err="1">
                <a:cs typeface="Arial" panose="020B0604020202020204" pitchFamily="34" charset="0"/>
              </a:rPr>
              <a:t>e</a:t>
            </a:r>
            <a:r>
              <a:rPr lang="en-GB" altLang="en-US" sz="1500" b="1" dirty="0" err="1">
                <a:cs typeface="Arial" panose="020B0604020202020204" pitchFamily="34" charset="0"/>
              </a:rPr>
              <a:t>F</a:t>
            </a:r>
            <a:r>
              <a:rPr lang="en-GB" altLang="en-US" sz="1500" dirty="0" err="1">
                <a:cs typeface="Arial" panose="020B0604020202020204" pitchFamily="34" charset="0"/>
              </a:rPr>
              <a:t>u</a:t>
            </a:r>
            <a:r>
              <a:rPr lang="en-GB" altLang="en-US" sz="1500" b="1" dirty="0" err="1">
                <a:cs typeface="Arial" panose="020B0604020202020204" pitchFamily="34" charset="0"/>
              </a:rPr>
              <a:t>L</a:t>
            </a:r>
            <a:r>
              <a:rPr lang="en-GB" altLang="en-US" sz="1500" dirty="0">
                <a:cs typeface="Arial" panose="020B0604020202020204" pitchFamily="34" charset="0"/>
              </a:rPr>
              <a:t> with these!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If the last letter is an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dirty="0">
                <a:cs typeface="Arial" panose="020B0604020202020204" pitchFamily="34" charset="0"/>
              </a:rPr>
              <a:t>you can pronounce the letter just before it – </a:t>
            </a:r>
            <a:r>
              <a:rPr lang="en-GB" altLang="en-US" sz="1500" i="1" dirty="0">
                <a:cs typeface="Arial" panose="020B0604020202020204" pitchFamily="34" charset="0"/>
              </a:rPr>
              <a:t>car</a:t>
            </a:r>
            <a:r>
              <a:rPr lang="en-GB" altLang="en-US" sz="1500" i="1" u="sng" dirty="0">
                <a:cs typeface="Arial" panose="020B0604020202020204" pitchFamily="34" charset="0"/>
              </a:rPr>
              <a:t>te</a:t>
            </a:r>
            <a:r>
              <a:rPr lang="en-GB" altLang="en-US" sz="1500" i="1" dirty="0">
                <a:cs typeface="Arial" panose="020B0604020202020204" pitchFamily="34" charset="0"/>
              </a:rPr>
              <a:t>, </a:t>
            </a:r>
            <a:r>
              <a:rPr lang="en-GB" altLang="en-US" sz="1500" i="1" dirty="0" err="1">
                <a:cs typeface="Arial" panose="020B0604020202020204" pitchFamily="34" charset="0"/>
              </a:rPr>
              <a:t>anglai</a:t>
            </a:r>
            <a:r>
              <a:rPr lang="en-GB" altLang="en-US" sz="1500" i="1" u="sng" dirty="0" err="1">
                <a:cs typeface="Arial" panose="020B0604020202020204" pitchFamily="34" charset="0"/>
              </a:rPr>
              <a:t>se</a:t>
            </a:r>
            <a:r>
              <a:rPr lang="en-GB" altLang="en-US" sz="1500" i="1" dirty="0">
                <a:cs typeface="Arial" panose="020B0604020202020204" pitchFamily="34" charset="0"/>
              </a:rPr>
              <a:t>, alleman</a:t>
            </a:r>
            <a:r>
              <a:rPr lang="en-GB" altLang="en-US" sz="1500" i="1" u="sng" dirty="0">
                <a:cs typeface="Arial" panose="020B0604020202020204" pitchFamily="34" charset="0"/>
              </a:rPr>
              <a:t>de.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1500" i="1" u="sng" dirty="0"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500" dirty="0">
                <a:cs typeface="Arial" panose="020B0604020202020204" pitchFamily="34" charset="0"/>
              </a:rPr>
              <a:t>In French, the letter </a:t>
            </a:r>
            <a:r>
              <a:rPr lang="en-GB" altLang="en-US" sz="1500" b="1" i="1" dirty="0">
                <a:cs typeface="Arial" panose="020B0604020202020204" pitchFamily="34" charset="0"/>
              </a:rPr>
              <a:t>e</a:t>
            </a:r>
            <a:r>
              <a:rPr lang="en-GB" altLang="en-US" sz="1500" dirty="0">
                <a:cs typeface="Arial" panose="020B0604020202020204" pitchFamily="34" charset="0"/>
              </a:rPr>
              <a:t> can cause lots of problems: 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At the end of a word, it isn’t sounded out.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If it as an acute accent – </a:t>
            </a:r>
            <a:r>
              <a:rPr lang="en-GB" altLang="en-US" sz="1500" b="1" i="1" dirty="0">
                <a:cs typeface="Arial" panose="020B0604020202020204" pitchFamily="34" charset="0"/>
              </a:rPr>
              <a:t>é</a:t>
            </a:r>
            <a:r>
              <a:rPr lang="en-GB" altLang="en-US" sz="1500" dirty="0">
                <a:cs typeface="Arial" panose="020B0604020202020204" pitchFamily="34" charset="0"/>
              </a:rPr>
              <a:t> – then it sounds like </a:t>
            </a:r>
            <a:r>
              <a:rPr lang="en-GB" altLang="en-US" sz="1500" b="1" dirty="0">
                <a:cs typeface="Arial" panose="020B0604020202020204" pitchFamily="34" charset="0"/>
              </a:rPr>
              <a:t>ay.</a:t>
            </a:r>
            <a:r>
              <a:rPr lang="en-GB" altLang="en-US" sz="1500" dirty="0">
                <a:cs typeface="Arial" panose="020B0604020202020204" pitchFamily="34" charset="0"/>
              </a:rPr>
              <a:t>  - </a:t>
            </a:r>
            <a:r>
              <a:rPr lang="en-GB" altLang="en-US" sz="1500" i="1" dirty="0">
                <a:cs typeface="Arial" panose="020B0604020202020204" pitchFamily="34" charset="0"/>
              </a:rPr>
              <a:t>café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If it has a grave accent – </a:t>
            </a:r>
            <a:r>
              <a:rPr lang="en-GB" altLang="en-US" sz="1500" b="1" i="1" dirty="0">
                <a:cs typeface="Arial" panose="020B0604020202020204" pitchFamily="34" charset="0"/>
              </a:rPr>
              <a:t>è </a:t>
            </a:r>
            <a:r>
              <a:rPr lang="en-GB" altLang="en-US" sz="1500" dirty="0">
                <a:cs typeface="Arial" panose="020B0604020202020204" pitchFamily="34" charset="0"/>
              </a:rPr>
              <a:t>– or a circumflex - </a:t>
            </a:r>
            <a:r>
              <a:rPr lang="en-GB" altLang="en-US" sz="1500" b="1" dirty="0">
                <a:cs typeface="Arial" panose="020B0604020202020204" pitchFamily="34" charset="0"/>
              </a:rPr>
              <a:t>ê </a:t>
            </a:r>
            <a:r>
              <a:rPr lang="en-GB" altLang="en-US" sz="1500" dirty="0">
                <a:cs typeface="Arial" panose="020B0604020202020204" pitchFamily="34" charset="0"/>
              </a:rPr>
              <a:t>- then it sounds like </a:t>
            </a:r>
            <a:r>
              <a:rPr lang="en-GB" altLang="en-US" sz="1500" b="1" i="1" dirty="0">
                <a:cs typeface="Arial" panose="020B0604020202020204" pitchFamily="34" charset="0"/>
              </a:rPr>
              <a:t>eh</a:t>
            </a:r>
            <a:r>
              <a:rPr lang="en-GB" altLang="en-US" sz="1500" dirty="0">
                <a:cs typeface="Arial" panose="020B0604020202020204" pitchFamily="34" charset="0"/>
              </a:rPr>
              <a:t> – </a:t>
            </a:r>
            <a:r>
              <a:rPr lang="en-GB" altLang="en-US" sz="1500" dirty="0" err="1">
                <a:cs typeface="Arial" panose="020B0604020202020204" pitchFamily="34" charset="0"/>
              </a:rPr>
              <a:t>e.g</a:t>
            </a:r>
            <a:r>
              <a:rPr lang="en-GB" altLang="en-US" sz="1500" dirty="0">
                <a:cs typeface="Arial" panose="020B0604020202020204" pitchFamily="34" charset="0"/>
              </a:rPr>
              <a:t> </a:t>
            </a:r>
            <a:r>
              <a:rPr lang="en-GB" altLang="en-US" sz="1500" i="1" dirty="0" err="1">
                <a:cs typeface="Arial" panose="020B0604020202020204" pitchFamily="34" charset="0"/>
              </a:rPr>
              <a:t>père</a:t>
            </a:r>
            <a:r>
              <a:rPr lang="en-GB" altLang="en-US" sz="1500" i="1" dirty="0">
                <a:cs typeface="Arial" panose="020B0604020202020204" pitchFamily="34" charset="0"/>
              </a:rPr>
              <a:t>, tête</a:t>
            </a: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1500" dirty="0">
                <a:cs typeface="Arial" panose="020B0604020202020204" pitchFamily="34" charset="0"/>
              </a:rPr>
              <a:t>The rest of the time, it sounds like </a:t>
            </a:r>
            <a:r>
              <a:rPr lang="en-GB" altLang="en-US" sz="1500" b="1" i="1" dirty="0">
                <a:cs typeface="Arial" panose="020B0604020202020204" pitchFamily="34" charset="0"/>
              </a:rPr>
              <a:t>uh</a:t>
            </a:r>
            <a:r>
              <a:rPr lang="en-GB" altLang="en-US" sz="1500" dirty="0">
                <a:cs typeface="Arial" panose="020B0604020202020204" pitchFamily="34" charset="0"/>
              </a:rPr>
              <a:t> – menu (</a:t>
            </a:r>
            <a:r>
              <a:rPr lang="en-GB" altLang="en-US" sz="1500" dirty="0" err="1">
                <a:cs typeface="Arial" panose="020B0604020202020204" pitchFamily="34" charset="0"/>
              </a:rPr>
              <a:t>m</a:t>
            </a:r>
            <a:r>
              <a:rPr lang="en-GB" altLang="en-US" sz="1500" b="1" dirty="0" err="1">
                <a:cs typeface="Arial" panose="020B0604020202020204" pitchFamily="34" charset="0"/>
              </a:rPr>
              <a:t>uh</a:t>
            </a:r>
            <a:r>
              <a:rPr lang="en-GB" altLang="en-US" sz="1500" dirty="0" err="1">
                <a:cs typeface="Arial" panose="020B0604020202020204" pitchFamily="34" charset="0"/>
              </a:rPr>
              <a:t>noo</a:t>
            </a:r>
            <a:r>
              <a:rPr lang="en-GB" altLang="en-US" sz="15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8913" y="107950"/>
            <a:ext cx="611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latin typeface="Berlin Sans FB Demi" panose="020E0802020502020306" pitchFamily="34" charset="0"/>
              </a:rPr>
              <a:t>Tips for pronouncing French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56825" y="7143648"/>
            <a:ext cx="6215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 dirty="0"/>
              <a:t>Try saying these out loud:</a:t>
            </a:r>
            <a:endParaRPr lang="en-US" sz="1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52439"/>
              </p:ext>
            </p:extLst>
          </p:nvPr>
        </p:nvGraphicFramePr>
        <p:xfrm>
          <a:off x="299702" y="7457181"/>
          <a:ext cx="6072185" cy="142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itchFamily="34" charset="0"/>
                          <a:cs typeface="Arial" pitchFamily="34" charset="0"/>
                        </a:rPr>
                        <a:t>café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" pitchFamily="34" charset="0"/>
                          <a:cs typeface="Arial" pitchFamily="34" charset="0"/>
                        </a:rPr>
                        <a:t>français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latin typeface="Arial" pitchFamily="34" charset="0"/>
                          <a:cs typeface="Arial" pitchFamily="34" charset="0"/>
                        </a:rPr>
                        <a:t>famille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itchFamily="34" charset="0"/>
                          <a:cs typeface="Arial" pitchFamily="34" charset="0"/>
                        </a:rPr>
                        <a:t>cinq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itchFamily="34" charset="0"/>
                          <a:cs typeface="Arial" pitchFamily="34" charset="0"/>
                        </a:rPr>
                        <a:t>enfant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892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0" y="7871561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46497" y="790238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Picture 28" descr="France, Flag, French, Coun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73" y="8036235"/>
            <a:ext cx="813317" cy="5422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292" y="8010044"/>
            <a:ext cx="855289" cy="87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68" y="8010044"/>
            <a:ext cx="9048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640" y="741700"/>
            <a:ext cx="6840760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1) Write when your birthday is: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_______________ __________________.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2) Write when your friend’s birthday is: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L’anniversaire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s-C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s-CO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kumimoji="0" lang="es-C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</a:t>
            </a:r>
            <a:r>
              <a:rPr kumimoji="0" lang="es-CO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___________ ______________.</a:t>
            </a:r>
          </a:p>
          <a:p>
            <a:pPr>
              <a:lnSpc>
                <a:spcPct val="150000"/>
              </a:lnSpc>
            </a:pPr>
            <a:r>
              <a:rPr lang="es-CO" sz="2000" b="1" dirty="0">
                <a:cs typeface="Arial" panose="020B0604020202020204" pitchFamily="34" charset="0"/>
              </a:rPr>
              <a:t>3) </a:t>
            </a:r>
            <a:r>
              <a:rPr lang="es-CO" sz="2000" b="1" dirty="0" err="1">
                <a:cs typeface="Arial" panose="020B0604020202020204" pitchFamily="34" charset="0"/>
              </a:rPr>
              <a:t>Write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when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your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family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member’s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birthday</a:t>
            </a:r>
            <a:r>
              <a:rPr lang="es-CO" sz="2000" b="1" dirty="0">
                <a:cs typeface="Arial" panose="020B0604020202020204" pitchFamily="34" charset="0"/>
              </a:rPr>
              <a:t> </a:t>
            </a:r>
            <a:r>
              <a:rPr lang="es-CO" sz="2000" b="1" dirty="0" err="1">
                <a:cs typeface="Arial" panose="020B0604020202020204" pitchFamily="34" charset="0"/>
              </a:rPr>
              <a:t>is</a:t>
            </a:r>
            <a:r>
              <a:rPr lang="es-CO" sz="2000" b="1" dirty="0">
                <a:cs typeface="Arial" panose="020B0604020202020204" pitchFamily="34" charset="0"/>
              </a:rPr>
              <a:t>:</a:t>
            </a:r>
            <a:br>
              <a:rPr lang="es-CO" sz="2000" dirty="0">
                <a:cs typeface="Arial" panose="020B0604020202020204" pitchFamily="34" charset="0"/>
              </a:rPr>
            </a:b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L’anniversaire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s-CO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CO" sz="20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lang="es-CO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______________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___________ ______________.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Write when Christmas is: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Noël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 _______________________.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5) Write when Halloween is: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Halloween </a:t>
            </a:r>
            <a:r>
              <a:rPr lang="es-CO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CO" sz="2000" dirty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 _____________________.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Write when Bonfire Night is:</a:t>
            </a:r>
            <a:endParaRPr kumimoji="0" lang="en-GB" sz="20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Guy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Fawkes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 ______  ___________________.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481" y="69618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dates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0481" y="443976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dates in French.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884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8"/>
          <p:cNvGrpSpPr>
            <a:grpSpLocks/>
          </p:cNvGrpSpPr>
          <p:nvPr/>
        </p:nvGrpSpPr>
        <p:grpSpPr bwMode="auto">
          <a:xfrm>
            <a:off x="476672" y="3995936"/>
            <a:ext cx="5362575" cy="3540125"/>
            <a:chOff x="714356" y="1785918"/>
            <a:chExt cx="5362575" cy="3540125"/>
          </a:xfrm>
        </p:grpSpPr>
        <p:pic>
          <p:nvPicPr>
            <p:cNvPr id="32799" name="Picture 4" descr="Dav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" r="4488"/>
            <a:stretch>
              <a:fillRect/>
            </a:stretch>
          </p:blipFill>
          <p:spPr bwMode="auto">
            <a:xfrm rot="21238986">
              <a:off x="714356" y="1785918"/>
              <a:ext cx="5362575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325982">
              <a:off x="880576" y="2141353"/>
              <a:ext cx="4717281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latin typeface="+mn-lt"/>
                </a:rPr>
                <a:t>Salut</a:t>
              </a:r>
              <a:r>
                <a:rPr lang="en-US" sz="2000" dirty="0">
                  <a:latin typeface="+mn-lt"/>
                </a:rPr>
                <a:t> !</a:t>
              </a:r>
              <a:br>
                <a:rPr lang="en-US" sz="2000" dirty="0">
                  <a:latin typeface="+mn-lt"/>
                </a:rPr>
              </a:br>
              <a:r>
                <a:rPr lang="en-US" sz="2000" dirty="0" err="1">
                  <a:latin typeface="+mn-lt"/>
                </a:rPr>
                <a:t>Ça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va</a:t>
              </a:r>
              <a:r>
                <a:rPr lang="en-US" sz="2000" dirty="0">
                  <a:latin typeface="+mn-lt"/>
                </a:rPr>
                <a:t> ?  Je </a:t>
              </a:r>
              <a:r>
                <a:rPr lang="en-US" sz="2000" dirty="0" err="1">
                  <a:latin typeface="+mn-lt"/>
                </a:rPr>
                <a:t>m’appelle</a:t>
              </a:r>
              <a:r>
                <a:rPr lang="en-US" sz="2000" dirty="0">
                  <a:latin typeface="+mn-lt"/>
                </a:rPr>
                <a:t> David.  </a:t>
              </a:r>
              <a:r>
                <a:rPr lang="en-US" sz="2000" dirty="0" err="1">
                  <a:latin typeface="+mn-lt"/>
                </a:rPr>
                <a:t>J’ai</a:t>
              </a:r>
              <a:r>
                <a:rPr lang="en-US" sz="2000" dirty="0">
                  <a:latin typeface="+mn-lt"/>
                </a:rPr>
                <a:t> 11 ans.  Et </a:t>
              </a:r>
              <a:r>
                <a:rPr lang="en-US" sz="2000" dirty="0" err="1">
                  <a:latin typeface="+mn-lt"/>
                </a:rPr>
                <a:t>toi</a:t>
              </a:r>
              <a:r>
                <a:rPr lang="en-US" sz="2000" dirty="0">
                  <a:latin typeface="+mn-lt"/>
                </a:rPr>
                <a:t> ?  Mon </a:t>
              </a:r>
              <a:r>
                <a:rPr lang="en-US" sz="2000" dirty="0" err="1">
                  <a:latin typeface="+mn-lt"/>
                </a:rPr>
                <a:t>anniversaire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c’est</a:t>
              </a:r>
              <a:r>
                <a:rPr lang="en-US" sz="2000" dirty="0">
                  <a:latin typeface="+mn-lt"/>
                </a:rPr>
                <a:t> le cinq </a:t>
              </a:r>
              <a:r>
                <a:rPr lang="en-US" sz="2000" dirty="0" err="1">
                  <a:latin typeface="+mn-lt"/>
                </a:rPr>
                <a:t>novembre</a:t>
              </a:r>
              <a:r>
                <a:rPr lang="en-US" sz="2000" dirty="0">
                  <a:latin typeface="+mn-lt"/>
                </a:rPr>
                <a:t>.  </a:t>
              </a:r>
              <a:r>
                <a:rPr lang="en-US" sz="2000" dirty="0" err="1">
                  <a:latin typeface="+mn-lt"/>
                </a:rPr>
                <a:t>Quelle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est</a:t>
              </a:r>
              <a:r>
                <a:rPr lang="en-US" sz="2000" dirty="0">
                  <a:latin typeface="+mn-lt"/>
                </a:rPr>
                <a:t> la date de ton </a:t>
              </a:r>
              <a:r>
                <a:rPr lang="en-US" sz="2000" dirty="0" err="1">
                  <a:latin typeface="+mn-lt"/>
                </a:rPr>
                <a:t>anniversaire</a:t>
              </a:r>
              <a:r>
                <a:rPr lang="en-US" sz="2000" dirty="0">
                  <a:latin typeface="+mn-lt"/>
                </a:rPr>
                <a:t> ?  </a:t>
              </a:r>
              <a:r>
                <a:rPr lang="en-US" sz="2000" dirty="0" err="1">
                  <a:latin typeface="+mn-lt"/>
                </a:rPr>
                <a:t>Envoie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moi</a:t>
              </a:r>
              <a:r>
                <a:rPr lang="en-US" sz="2000" dirty="0">
                  <a:latin typeface="+mn-lt"/>
                </a:rPr>
                <a:t> un e-mail </a:t>
              </a:r>
              <a:r>
                <a:rPr lang="en-US" sz="2000" dirty="0" err="1">
                  <a:latin typeface="+mn-lt"/>
                </a:rPr>
                <a:t>s’il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plaît</a:t>
              </a:r>
              <a:r>
                <a:rPr lang="en-US" sz="2000" dirty="0">
                  <a:latin typeface="+mn-lt"/>
                </a:rPr>
                <a:t>.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À </a:t>
              </a:r>
              <a:r>
                <a:rPr lang="en-US" sz="2000" dirty="0" err="1">
                  <a:latin typeface="+mn-lt"/>
                </a:rPr>
                <a:t>bientôt</a:t>
              </a:r>
              <a:r>
                <a:rPr lang="en-US" sz="2000" dirty="0">
                  <a:latin typeface="+mn-lt"/>
                </a:rPr>
                <a:t>,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</a:rPr>
                <a:t>David</a:t>
              </a:r>
              <a:endParaRPr lang="en-US" sz="2000" dirty="0">
                <a:latin typeface="+mn-lt"/>
              </a:endParaRPr>
            </a:p>
          </p:txBody>
        </p:sp>
      </p:grpSp>
      <p:graphicFrame>
        <p:nvGraphicFramePr>
          <p:cNvPr id="358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75912"/>
              </p:ext>
            </p:extLst>
          </p:nvPr>
        </p:nvGraphicFramePr>
        <p:xfrm>
          <a:off x="116632" y="827584"/>
          <a:ext cx="6597650" cy="2682876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05/06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GB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r>
                        <a:rPr kumimoji="0" lang="en-GB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12/2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2/10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15/07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36262" y="0"/>
            <a:ext cx="6894261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la date de ton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anniversaire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 Write out the dates below in full in French.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494" y="3441238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Read the email from David.  Write a reply with your name, your age and your birthday.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494" y="7275151"/>
            <a:ext cx="667875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86500" y="8532440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3505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6042"/>
              </p:ext>
            </p:extLst>
          </p:nvPr>
        </p:nvGraphicFramePr>
        <p:xfrm>
          <a:off x="500063" y="612204"/>
          <a:ext cx="5688012" cy="4754760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couleurs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colours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bleu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marron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brown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gris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blanc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jaune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yellow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pink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violet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purple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7931" name="Group 5"/>
          <p:cNvGrpSpPr>
            <a:grpSpLocks/>
          </p:cNvGrpSpPr>
          <p:nvPr/>
        </p:nvGrpSpPr>
        <p:grpSpPr bwMode="auto">
          <a:xfrm>
            <a:off x="1071563" y="6755829"/>
            <a:ext cx="1033462" cy="2352675"/>
            <a:chOff x="642910" y="2143116"/>
            <a:chExt cx="1347228" cy="3067191"/>
          </a:xfrm>
        </p:grpSpPr>
        <p:sp>
          <p:nvSpPr>
            <p:cNvPr id="7" name="Oval 6"/>
            <p:cNvSpPr/>
            <p:nvPr/>
          </p:nvSpPr>
          <p:spPr>
            <a:xfrm>
              <a:off x="1770774" y="2710194"/>
              <a:ext cx="215225" cy="142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1580" y="2352149"/>
              <a:ext cx="1001626" cy="9292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55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6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7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8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9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00338" y="2879904"/>
              <a:ext cx="442868" cy="186267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85186" y="2567391"/>
              <a:ext cx="142794" cy="1428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2910" y="2143116"/>
              <a:ext cx="1152697" cy="536035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7932" name="Group 16"/>
          <p:cNvGrpSpPr>
            <a:grpSpLocks/>
          </p:cNvGrpSpPr>
          <p:nvPr/>
        </p:nvGrpSpPr>
        <p:grpSpPr bwMode="auto">
          <a:xfrm>
            <a:off x="5082888" y="6849491"/>
            <a:ext cx="1149350" cy="2259013"/>
            <a:chOff x="4214810" y="2317914"/>
            <a:chExt cx="1548681" cy="3044793"/>
          </a:xfrm>
        </p:grpSpPr>
        <p:sp>
          <p:nvSpPr>
            <p:cNvPr id="18" name="Oval 17"/>
            <p:cNvSpPr/>
            <p:nvPr/>
          </p:nvSpPr>
          <p:spPr>
            <a:xfrm>
              <a:off x="4214810" y="2861398"/>
              <a:ext cx="213906" cy="143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53850" y="2506208"/>
              <a:ext cx="998941" cy="92863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43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4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5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6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501444" y="2720177"/>
              <a:ext cx="141178" cy="1412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7949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37951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2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4582729" y="2317914"/>
              <a:ext cx="1180762" cy="1435739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Rounded Rectangular Callout 29"/>
          <p:cNvSpPr/>
          <p:nvPr/>
        </p:nvSpPr>
        <p:spPr>
          <a:xfrm>
            <a:off x="428625" y="5469954"/>
            <a:ext cx="3000375" cy="1143000"/>
          </a:xfrm>
          <a:prstGeom prst="wedgeRoundRectCallout">
            <a:avLst>
              <a:gd name="adj1" fmla="val 8622"/>
              <a:gd name="adj2" fmla="val 9469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Quelle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515587" y="5316203"/>
            <a:ext cx="3134602" cy="1143000"/>
          </a:xfrm>
          <a:prstGeom prst="wedgeRoundRectCallout">
            <a:avLst>
              <a:gd name="adj1" fmla="val -6616"/>
              <a:gd name="adj2" fmla="val 9287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couleur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préférée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bleu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yeux</a:t>
            </a:r>
            <a:r>
              <a:rPr lang="en-GB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Heart 31"/>
          <p:cNvSpPr/>
          <p:nvPr/>
        </p:nvSpPr>
        <p:spPr>
          <a:xfrm>
            <a:off x="6063540" y="6564799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6206415" y="6850549"/>
            <a:ext cx="500062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5492040" y="6564799"/>
            <a:ext cx="428625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4849102" y="6564799"/>
            <a:ext cx="500063" cy="42862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6349290" y="7279174"/>
            <a:ext cx="357187" cy="35718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7895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77938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49688" y="12299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14313" y="12299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2033588" y="12299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2428875" y="12299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572000" y="12299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92813" y="12220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043488" y="1206128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493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41750" y="2436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06375" y="243644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033588" y="2436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420938" y="2436440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564063" y="2436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84875" y="2428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5035550" y="2412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2858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849688" y="3579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42875" y="3579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970088" y="3579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2357438" y="3579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500563" y="3579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921375" y="3571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4972050" y="3555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2858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849688" y="4722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42875" y="4722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970088" y="4722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2357438" y="4722440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4500563" y="4722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921375" y="4714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972050" y="4698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2858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849688" y="5865440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142875" y="5865440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1970088" y="5865440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2357438" y="5865440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4500563" y="586544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921375" y="5857503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4972050" y="5841628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285875" y="7175128"/>
            <a:ext cx="650875" cy="579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849688" y="7183065"/>
            <a:ext cx="650875" cy="579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142875" y="7183065"/>
            <a:ext cx="86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bleu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1970088" y="7183065"/>
            <a:ext cx="395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357438" y="7183065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jaune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4500563" y="7587878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921375" y="7579940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4972050" y="7564065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285875" y="7945065"/>
            <a:ext cx="650875" cy="579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849688" y="7953003"/>
            <a:ext cx="650875" cy="579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142875" y="7953003"/>
            <a:ext cx="784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1970088" y="795300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2357438" y="7953003"/>
            <a:ext cx="1106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4643438" y="715925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couleurs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Colour the boxes and write the names for the secondary colours.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17450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15153"/>
              </p:ext>
            </p:extLst>
          </p:nvPr>
        </p:nvGraphicFramePr>
        <p:xfrm>
          <a:off x="404664" y="1259632"/>
          <a:ext cx="6075292" cy="5935155"/>
        </p:xfrm>
        <a:graphic>
          <a:graphicData uri="http://schemas.openxmlformats.org/drawingml/2006/table">
            <a:tbl>
              <a:tblPr/>
              <a:tblGrid>
                <a:gridCol w="151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cercle</a:t>
                      </a: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point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triangle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…………….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ligne</a:t>
                      </a: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carré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………………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étoile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rectangle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……………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spirale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…………....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ovale</a:t>
                      </a:r>
                      <a:b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………….</a:t>
                      </a: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753" marR="60753" marT="54002" marB="5400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</a:t>
                      </a:r>
                      <a:r>
                        <a:rPr kumimoji="0" lang="en-GB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œil</a:t>
                      </a:r>
                      <a:b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………….</a:t>
                      </a: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0753" marR="60753" marT="54002" marB="540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81" name="Rectangle 123"/>
          <p:cNvSpPr>
            <a:spLocks noChangeArrowheads="1"/>
          </p:cNvSpPr>
          <p:nvPr/>
        </p:nvSpPr>
        <p:spPr bwMode="auto">
          <a:xfrm>
            <a:off x="631266" y="5077630"/>
            <a:ext cx="1147555" cy="58784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182" name="AutoShape 124"/>
          <p:cNvSpPr>
            <a:spLocks noChangeArrowheads="1"/>
          </p:cNvSpPr>
          <p:nvPr/>
        </p:nvSpPr>
        <p:spPr bwMode="auto">
          <a:xfrm>
            <a:off x="870142" y="2607779"/>
            <a:ext cx="714437" cy="870636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183" name="Line 128"/>
          <p:cNvSpPr>
            <a:spLocks noChangeShapeType="1"/>
          </p:cNvSpPr>
          <p:nvPr/>
        </p:nvSpPr>
        <p:spPr bwMode="auto">
          <a:xfrm>
            <a:off x="3690789" y="2991595"/>
            <a:ext cx="1142239" cy="1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5249" name="AutoShape 129"/>
          <p:cNvSpPr>
            <a:spLocks noChangeArrowheads="1"/>
          </p:cNvSpPr>
          <p:nvPr/>
        </p:nvSpPr>
        <p:spPr bwMode="auto">
          <a:xfrm>
            <a:off x="3777169" y="3694066"/>
            <a:ext cx="968360" cy="1042652"/>
          </a:xfrm>
          <a:prstGeom prst="star5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cs typeface="Arial" panose="020B0604020202020204" pitchFamily="34" charset="0"/>
            </a:endParaRPr>
          </a:p>
        </p:txBody>
      </p:sp>
      <p:pic>
        <p:nvPicPr>
          <p:cNvPr id="39974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90" y="6178414"/>
            <a:ext cx="1054739" cy="9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5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31" y="5077630"/>
            <a:ext cx="831652" cy="8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18557" y="1352342"/>
            <a:ext cx="1012549" cy="94926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46358" y="1732047"/>
            <a:ext cx="253138" cy="18985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696" y="3813654"/>
            <a:ext cx="822696" cy="82269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80" y="6254439"/>
            <a:ext cx="1075833" cy="569559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0481" y="23142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cs typeface="Arial" panose="020B0604020202020204" pitchFamily="34" charset="0"/>
              </a:rPr>
              <a:t>Les </a:t>
            </a:r>
            <a:r>
              <a:rPr lang="en-US" sz="2800" b="1" dirty="0" err="1">
                <a:cs typeface="Arial" panose="020B0604020202020204" pitchFamily="34" charset="0"/>
              </a:rPr>
              <a:t>formes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481" y="426742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Colour each shape and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write its colour in French after the noun.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494" y="7341403"/>
            <a:ext cx="678650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Draw a quick picture made up of different shapes and label it in French.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4429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51643"/>
              </p:ext>
            </p:extLst>
          </p:nvPr>
        </p:nvGraphicFramePr>
        <p:xfrm>
          <a:off x="404813" y="323850"/>
          <a:ext cx="5761037" cy="8320090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parties du corps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parts of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tête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main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jambe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genou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nez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oreilles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ventre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stomach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bras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doigt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pied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dents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teeth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yeux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coude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elbow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épaules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shoulders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3353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1" y="1397516"/>
            <a:ext cx="638968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60640" y="2017936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31828" y="1374998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0640" y="5661248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32078" y="4518248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43476" y="2888333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32078" y="3589561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2953" y="6375623"/>
            <a:ext cx="1643062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8640" y="4518248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8640" y="3589561"/>
            <a:ext cx="1643063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525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 visage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</a:rPr>
              <a:t>A  </a:t>
            </a:r>
            <a:r>
              <a:rPr lang="en-GB" sz="2000" dirty="0">
                <a:latin typeface="Arial" panose="020B0604020202020204" pitchFamily="34" charset="0"/>
              </a:rPr>
              <a:t>Label the face with the correct French words.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5546" y="2917979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le </a:t>
            </a:r>
            <a:r>
              <a:rPr lang="en-GB" dirty="0" err="1"/>
              <a:t>sourcil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5389" y="6327625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le </a:t>
            </a:r>
            <a:r>
              <a:rPr lang="en-GB" dirty="0" err="1"/>
              <a:t>menton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10944" y="4547894"/>
            <a:ext cx="17424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la </a:t>
            </a:r>
            <a:r>
              <a:rPr lang="en-GB" dirty="0" err="1"/>
              <a:t>joue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04227"/>
              </p:ext>
            </p:extLst>
          </p:nvPr>
        </p:nvGraphicFramePr>
        <p:xfrm>
          <a:off x="383902" y="6960057"/>
          <a:ext cx="611691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cheveux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l’oreille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510" y="8218557"/>
            <a:ext cx="6667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/>
              <a:t>B  </a:t>
            </a:r>
            <a:r>
              <a:rPr lang="en-GB" dirty="0"/>
              <a:t>Which part of the face is missing?  Write the French word here. ___________________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25196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403648"/>
            <a:ext cx="6502387" cy="523453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58921"/>
              </p:ext>
            </p:extLst>
          </p:nvPr>
        </p:nvGraphicFramePr>
        <p:xfrm>
          <a:off x="188640" y="6948264"/>
          <a:ext cx="6336705" cy="1944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jambe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épaule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tête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coude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doigt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genou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Les parties du corps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Complete the labels with the correct words. Don’t copy…</a:t>
            </a:r>
            <a:r>
              <a:rPr lang="en-GB" sz="2000" b="1" dirty="0">
                <a:latin typeface="Arial" panose="020B0604020202020204" pitchFamily="34" charset="0"/>
              </a:rPr>
              <a:t>Look, cover, write and check</a:t>
            </a:r>
            <a:r>
              <a:rPr lang="en-GB" sz="2000" dirty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8760" y="1387207"/>
            <a:ext cx="4176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Les parties du corps</a:t>
            </a:r>
          </a:p>
        </p:txBody>
      </p:sp>
    </p:spTree>
    <p:extLst>
      <p:ext uri="{BB962C8B-B14F-4D97-AF65-F5344CB8AC3E}">
        <p14:creationId xmlns:p14="http://schemas.microsoft.com/office/powerpoint/2010/main" val="236838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uer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" y="1404045"/>
            <a:ext cx="66389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2863" y="19050"/>
            <a:ext cx="6815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Les parties du corps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Try to write as many of the parts of the body words from memory as you can.  Check for any you cannot remember and write them in with a different colour pencil.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5508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57474"/>
              </p:ext>
            </p:extLst>
          </p:nvPr>
        </p:nvGraphicFramePr>
        <p:xfrm>
          <a:off x="209514" y="1240557"/>
          <a:ext cx="6171813" cy="7689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63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37" y="1392990"/>
            <a:ext cx="1388726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2" y="1287712"/>
            <a:ext cx="1333827" cy="1671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266825"/>
            <a:ext cx="1562880" cy="156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75" y="5286117"/>
            <a:ext cx="1562191" cy="129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8" y="5345709"/>
            <a:ext cx="1258102" cy="1324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65" y="5165680"/>
            <a:ext cx="1215298" cy="1572292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2863" y="19050"/>
            <a:ext cx="4300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</a:rPr>
              <a:t>EXTRA CHALLENGE!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</a:rPr>
              <a:t>Colour in the aliens and write two or three sentences about each one.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668" y="2829705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e.g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Il a </a:t>
            </a:r>
            <a:r>
              <a:rPr lang="en-GB" dirty="0" err="1"/>
              <a:t>huit</a:t>
            </a:r>
            <a:r>
              <a:rPr lang="en-GB" dirty="0"/>
              <a:t> </a:t>
            </a:r>
            <a:r>
              <a:rPr lang="en-GB" dirty="0" err="1"/>
              <a:t>yeux</a:t>
            </a:r>
            <a:r>
              <a:rPr lang="en-GB" dirty="0"/>
              <a:t> </a:t>
            </a:r>
            <a:r>
              <a:rPr lang="en-GB" dirty="0" err="1"/>
              <a:t>blancs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Il a six </a:t>
            </a:r>
            <a:r>
              <a:rPr lang="en-GB" dirty="0" err="1"/>
              <a:t>jambes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19572" y="2839117"/>
            <a:ext cx="2124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Il a _______dents.</a:t>
            </a:r>
          </a:p>
          <a:p>
            <a:endParaRPr lang="en-GB" dirty="0"/>
          </a:p>
          <a:p>
            <a:r>
              <a:rPr lang="en-GB" dirty="0"/>
              <a:t>Il a ______pied.</a:t>
            </a:r>
          </a:p>
          <a:p>
            <a:endParaRPr lang="en-GB" dirty="0"/>
          </a:p>
          <a:p>
            <a:r>
              <a:rPr lang="en-GB" dirty="0"/>
              <a:t>Il a _____</a:t>
            </a:r>
            <a:r>
              <a:rPr lang="en-GB" dirty="0" err="1"/>
              <a:t>yeux</a:t>
            </a:r>
            <a:r>
              <a:rPr lang="en-GB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807" y="2829705"/>
            <a:ext cx="2037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Elle a ______</a:t>
            </a:r>
            <a:r>
              <a:rPr lang="en-GB" dirty="0" err="1"/>
              <a:t>œil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Elle a ___</a:t>
            </a:r>
            <a:r>
              <a:rPr lang="en-GB" dirty="0" err="1"/>
              <a:t>oreilles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Elle a ____dents.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664" y="6574744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8900" y="6584156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………………………………………………………………………………………………………………………………..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8358" y="6574744"/>
            <a:ext cx="1778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………………………………………………………………………………………………………………………………..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2737" y="0"/>
            <a:ext cx="201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Il a = He has….</a:t>
            </a:r>
          </a:p>
          <a:p>
            <a:r>
              <a:rPr lang="en-GB" dirty="0"/>
              <a:t>Elle a = She has..</a:t>
            </a:r>
          </a:p>
        </p:txBody>
      </p:sp>
    </p:spTree>
    <p:extLst>
      <p:ext uri="{BB962C8B-B14F-4D97-AF65-F5344CB8AC3E}">
        <p14:creationId xmlns:p14="http://schemas.microsoft.com/office/powerpoint/2010/main" val="3665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9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396808"/>
              </p:ext>
            </p:extLst>
          </p:nvPr>
        </p:nvGraphicFramePr>
        <p:xfrm>
          <a:off x="144808" y="93749"/>
          <a:ext cx="6380536" cy="8777506"/>
        </p:xfrm>
        <a:graphic>
          <a:graphicData uri="http://schemas.openxmlformats.org/drawingml/2006/table">
            <a:tbl>
              <a:tblPr/>
              <a:tblGrid>
                <a:gridCol w="319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Saluer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Greetings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Hello!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Bonsoir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evening!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Bonne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nuit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 night!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Salut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 revoir !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Goodbye!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À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bientôt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See you soon!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S’il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plaît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Please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Merci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Thank you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OR 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_trad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allez-vous</a:t>
                      </a:r>
                      <a:r>
                        <a:rPr kumimoji="0" lang="es-ES_trad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are you? (formal)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am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very well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Fantastique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7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ci,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bad/ not well.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mal !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awful!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malade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fatigué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I’m ill/tired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525344" y="860444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8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333375" y="539750"/>
          <a:ext cx="6119813" cy="8180387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Times"/>
                        <a:cs typeface="Times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260350" y="108099"/>
            <a:ext cx="261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5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268413" y="1868437"/>
            <a:ext cx="1704975" cy="685800"/>
          </a:xfrm>
          <a:prstGeom prst="wedgeEllipseCallout">
            <a:avLst>
              <a:gd name="adj1" fmla="val 83519"/>
              <a:gd name="adj2" fmla="val 543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prstClr val="black"/>
                </a:solidFill>
                <a:latin typeface="+mn-lt"/>
              </a:rPr>
              <a:t>S_l_t</a:t>
            </a:r>
            <a:r>
              <a:rPr lang="en-GB" sz="2800" dirty="0">
                <a:solidFill>
                  <a:prstClr val="black"/>
                </a:solidFill>
                <a:latin typeface="+mn-lt"/>
              </a:rPr>
              <a:t> !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0" y="6117381"/>
            <a:ext cx="3566942" cy="647700"/>
          </a:xfrm>
          <a:prstGeom prst="wedgeEllipseCallout">
            <a:avLst>
              <a:gd name="adj1" fmla="val 63546"/>
              <a:gd name="adj2" fmla="val 539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</a:rPr>
              <a:t>Je </a:t>
            </a:r>
            <a:r>
              <a:rPr lang="en-GB" sz="2400" dirty="0" err="1">
                <a:solidFill>
                  <a:prstClr val="black"/>
                </a:solidFill>
              </a:rPr>
              <a:t>suis</a:t>
            </a:r>
            <a:r>
              <a:rPr lang="en-GB" sz="2400" dirty="0">
                <a:solidFill>
                  <a:prstClr val="black"/>
                </a:solidFill>
              </a:rPr>
              <a:t>  _</a:t>
            </a:r>
            <a:r>
              <a:rPr lang="en-GB" sz="2400" dirty="0" err="1">
                <a:solidFill>
                  <a:prstClr val="black"/>
                </a:solidFill>
              </a:rPr>
              <a:t>al_de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100363" y="2824815"/>
            <a:ext cx="2271762" cy="720725"/>
          </a:xfrm>
          <a:prstGeom prst="wedgeEllipseCallout">
            <a:avLst>
              <a:gd name="adj1" fmla="val -37074"/>
              <a:gd name="adj2" fmla="val 131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</a:rPr>
              <a:t>A_  </a:t>
            </a:r>
            <a:r>
              <a:rPr lang="en-GB" sz="2400" dirty="0" err="1">
                <a:solidFill>
                  <a:prstClr val="black"/>
                </a:solidFill>
              </a:rPr>
              <a:t>r_vo_r</a:t>
            </a:r>
            <a:r>
              <a:rPr lang="en-GB" sz="2400" dirty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457200" y="4758038"/>
            <a:ext cx="2803525" cy="795338"/>
          </a:xfrm>
          <a:prstGeom prst="wedgeEllipseCallout">
            <a:avLst>
              <a:gd name="adj1" fmla="val 37704"/>
              <a:gd name="adj2" fmla="val 114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Ç_ v_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bien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116632" y="7486599"/>
            <a:ext cx="2491631" cy="1521889"/>
          </a:xfrm>
          <a:prstGeom prst="wedgeEllipseCallout">
            <a:avLst>
              <a:gd name="adj1" fmla="val 47197"/>
              <a:gd name="adj2" fmla="val -809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C_mm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_ ci,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com_e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 ç_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3522663" y="5105573"/>
            <a:ext cx="2262188" cy="685800"/>
          </a:xfrm>
          <a:prstGeom prst="wedgeEllipseCallout">
            <a:avLst>
              <a:gd name="adj1" fmla="val -36597"/>
              <a:gd name="adj2" fmla="val 86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>
                <a:solidFill>
                  <a:prstClr val="black"/>
                </a:solidFill>
                <a:latin typeface="Tahoma" panose="020B0604030504040204" pitchFamily="34" charset="0"/>
              </a:rPr>
              <a:t>Ç_ </a:t>
            </a:r>
            <a:r>
              <a:rPr lang="en-GB" sz="2800" dirty="0" err="1">
                <a:solidFill>
                  <a:prstClr val="black"/>
                </a:solidFill>
                <a:latin typeface="Tahoma" panose="020B0604030504040204" pitchFamily="34" charset="0"/>
              </a:rPr>
              <a:t>va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2608262" y="7232600"/>
            <a:ext cx="2084387" cy="581197"/>
          </a:xfrm>
          <a:prstGeom prst="wedgeEllipseCallout">
            <a:avLst>
              <a:gd name="adj1" fmla="val -41667"/>
              <a:gd name="adj2" fmla="val -1057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Ç_ v_ ma_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>
            <a:off x="4281488" y="6334074"/>
            <a:ext cx="2315864" cy="758205"/>
          </a:xfrm>
          <a:prstGeom prst="wedgeEllipseCallout">
            <a:avLst>
              <a:gd name="adj1" fmla="val -67981"/>
              <a:gd name="adj2" fmla="val -48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</a:rPr>
              <a:t>T_ès</a:t>
            </a:r>
            <a:r>
              <a:rPr lang="en-GB" sz="2400" dirty="0">
                <a:solidFill>
                  <a:prstClr val="black"/>
                </a:solidFill>
              </a:rPr>
              <a:t> b_ _ n</a:t>
            </a:r>
          </a:p>
        </p:txBody>
      </p:sp>
      <p:sp>
        <p:nvSpPr>
          <p:cNvPr id="17419" name="AutoShape 13"/>
          <p:cNvSpPr>
            <a:spLocks noChangeArrowheads="1"/>
          </p:cNvSpPr>
          <p:nvPr/>
        </p:nvSpPr>
        <p:spPr bwMode="auto">
          <a:xfrm>
            <a:off x="4692650" y="7489774"/>
            <a:ext cx="1904702" cy="912109"/>
          </a:xfrm>
          <a:prstGeom prst="wedgeEllipseCallout">
            <a:avLst>
              <a:gd name="adj1" fmla="val -65278"/>
              <a:gd name="adj2" fmla="val -1055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Tr_s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ahoma" panose="020B0604030504040204" pitchFamily="34" charset="0"/>
              </a:rPr>
              <a:t>m_l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420" name="AutoShape 14"/>
          <p:cNvSpPr>
            <a:spLocks noChangeArrowheads="1"/>
          </p:cNvSpPr>
          <p:nvPr/>
        </p:nvSpPr>
        <p:spPr bwMode="auto">
          <a:xfrm>
            <a:off x="3933825" y="1220737"/>
            <a:ext cx="2160588" cy="938213"/>
          </a:xfrm>
          <a:prstGeom prst="wedgeEllipseCallout">
            <a:avLst>
              <a:gd name="adj1" fmla="val -32662"/>
              <a:gd name="adj2" fmla="val 1018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400" dirty="0" err="1">
                <a:solidFill>
                  <a:prstClr val="black"/>
                </a:solidFill>
              </a:rPr>
              <a:t>B_nj</a:t>
            </a:r>
            <a:r>
              <a:rPr lang="en-GB" sz="2400" dirty="0">
                <a:solidFill>
                  <a:prstClr val="black"/>
                </a:solidFill>
              </a:rPr>
              <a:t>_ </a:t>
            </a:r>
            <a:r>
              <a:rPr lang="en-GB" sz="2400" dirty="0" err="1">
                <a:solidFill>
                  <a:prstClr val="black"/>
                </a:solidFill>
              </a:rPr>
              <a:t>ur</a:t>
            </a:r>
            <a:r>
              <a:rPr lang="en-GB" sz="2400" dirty="0">
                <a:solidFill>
                  <a:prstClr val="black"/>
                </a:solidFill>
              </a:rPr>
              <a:t> !</a:t>
            </a:r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4292600" y="3525787"/>
            <a:ext cx="2304752" cy="1182291"/>
          </a:xfrm>
          <a:prstGeom prst="wedgeEllipseCallout">
            <a:avLst>
              <a:gd name="adj1" fmla="val -80095"/>
              <a:gd name="adj2" fmla="val 560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prstClr val="black"/>
                </a:solidFill>
              </a:rPr>
              <a:t>B_nn</a:t>
            </a:r>
            <a:r>
              <a:rPr lang="en-GB" sz="2800" dirty="0">
                <a:solidFill>
                  <a:prstClr val="black"/>
                </a:solidFill>
              </a:rPr>
              <a:t>_ </a:t>
            </a:r>
            <a:r>
              <a:rPr lang="en-GB" sz="2800" dirty="0" err="1">
                <a:solidFill>
                  <a:prstClr val="black"/>
                </a:solidFill>
              </a:rPr>
              <a:t>n_i</a:t>
            </a:r>
            <a:r>
              <a:rPr lang="en-GB" sz="2800" dirty="0">
                <a:solidFill>
                  <a:prstClr val="black"/>
                </a:solidFill>
              </a:rPr>
              <a:t>_ !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281331" y="3433802"/>
            <a:ext cx="3052266" cy="935037"/>
          </a:xfrm>
          <a:prstGeom prst="wedgeEllipseCallout">
            <a:avLst>
              <a:gd name="adj1" fmla="val 38269"/>
              <a:gd name="adj2" fmla="val 83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cs typeface="Arial" panose="020B0604020202020204" pitchFamily="34" charset="0"/>
              </a:rPr>
              <a:t>A  b_  </a:t>
            </a:r>
            <a:r>
              <a:rPr lang="en-US" sz="2400" dirty="0" err="1">
                <a:cs typeface="Arial" panose="020B0604020202020204" pitchFamily="34" charset="0"/>
              </a:rPr>
              <a:t>en</a:t>
            </a:r>
            <a:r>
              <a:rPr lang="en-US" sz="2400" dirty="0">
                <a:cs typeface="Arial" panose="020B0604020202020204" pitchFamily="34" charset="0"/>
              </a:rPr>
              <a:t> t _ t !</a:t>
            </a:r>
            <a:endParaRPr lang="en-GB" sz="2400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144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Saluer</a:t>
            </a:r>
            <a:b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 and practise saying all the words with a partner using ‘look, cover, say, check’ to memorise the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7572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17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3657"/>
              </p:ext>
            </p:extLst>
          </p:nvPr>
        </p:nvGraphicFramePr>
        <p:xfrm>
          <a:off x="1143000" y="521414"/>
          <a:ext cx="4733925" cy="8361765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trois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dix-</a:t>
                      </a: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vingt-deux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vingt-trois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vingt-quatre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vingt-cinq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vingt-sept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treize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vingt-huit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quatorze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vingt-neuf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quinze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-et-un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806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Combien </a:t>
                      </a: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plus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1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moins</a:t>
                      </a:r>
                      <a:endParaRPr kumimoji="0" lang="en-GB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8650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1 - 31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322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11285" y="-36512"/>
            <a:ext cx="6786506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numéros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1 – 31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the numbers in words in the table. Use the squares to help you.</a:t>
            </a: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627"/>
              </p:ext>
            </p:extLst>
          </p:nvPr>
        </p:nvGraphicFramePr>
        <p:xfrm>
          <a:off x="620688" y="1223041"/>
          <a:ext cx="5337969" cy="2621927"/>
        </p:xfrm>
        <a:graphic>
          <a:graphicData uri="http://schemas.openxmlformats.org/drawingml/2006/table">
            <a:tbl>
              <a:tblPr/>
              <a:tblGrid>
                <a:gridCol w="88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65257"/>
              </p:ext>
            </p:extLst>
          </p:nvPr>
        </p:nvGraphicFramePr>
        <p:xfrm>
          <a:off x="285550" y="3966895"/>
          <a:ext cx="619283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=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quatre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=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=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60648" y="5652120"/>
            <a:ext cx="8569325" cy="5472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dix+ dix=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six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un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dix + dix + dix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vingt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cinq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huit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up your own!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32" y="5144288"/>
            <a:ext cx="6849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B </a:t>
            </a:r>
            <a:r>
              <a:rPr lang="en-GB" dirty="0">
                <a:cs typeface="Arial" panose="020B0604020202020204" pitchFamily="34" charset="0"/>
              </a:rPr>
              <a:t>Do the calculations and write the answers as a French word.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19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21" y="63713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cs typeface="Arial" panose="020B0604020202020204" pitchFamily="34" charset="0"/>
              </a:rPr>
              <a:t>Quel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âge</a:t>
            </a:r>
            <a:r>
              <a:rPr lang="en-US" sz="2800" b="1" dirty="0">
                <a:cs typeface="Arial" panose="020B0604020202020204" pitchFamily="34" charset="0"/>
              </a:rPr>
              <a:t> as-</a:t>
            </a:r>
            <a:r>
              <a:rPr lang="en-US" sz="2800" b="1" dirty="0" err="1">
                <a:cs typeface="Arial" panose="020B0604020202020204" pitchFamily="34" charset="0"/>
              </a:rPr>
              <a:t>tu</a:t>
            </a:r>
            <a:r>
              <a:rPr lang="en-US" sz="2800" b="1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0629" y="536476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 sentence for each person.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017" y="92986"/>
            <a:ext cx="2075949" cy="245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7" y="7086482"/>
            <a:ext cx="1451971" cy="1828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" y="3242223"/>
            <a:ext cx="1415332" cy="1629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8592" r="27487" b="7766"/>
          <a:stretch/>
        </p:blipFill>
        <p:spPr>
          <a:xfrm>
            <a:off x="5475625" y="5070519"/>
            <a:ext cx="1382375" cy="214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" y="875502"/>
            <a:ext cx="1845518" cy="2356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0" y="3802939"/>
            <a:ext cx="1574696" cy="1775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4794" r="8086" b="10444"/>
          <a:stretch/>
        </p:blipFill>
        <p:spPr>
          <a:xfrm>
            <a:off x="5422911" y="2125140"/>
            <a:ext cx="1439950" cy="213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4827572"/>
            <a:ext cx="1726039" cy="2022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8339" r="11836" b="4014"/>
          <a:stretch/>
        </p:blipFill>
        <p:spPr>
          <a:xfrm>
            <a:off x="4471485" y="6156176"/>
            <a:ext cx="2215631" cy="2880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22911" y="802479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0782" y="4855533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816093" y="1075095"/>
            <a:ext cx="2527665" cy="486032"/>
          </a:xfrm>
          <a:prstGeom prst="wedgeRoundRectCallout">
            <a:avLst>
              <a:gd name="adj1" fmla="val 74129"/>
              <a:gd name="adj2" fmla="val 387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873639" y="1899636"/>
            <a:ext cx="2995521" cy="486032"/>
          </a:xfrm>
          <a:prstGeom prst="wedgeRoundRectCallout">
            <a:avLst>
              <a:gd name="adj1" fmla="val -84642"/>
              <a:gd name="adj2" fmla="val -187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700808" y="2590799"/>
            <a:ext cx="3835816" cy="486032"/>
          </a:xfrm>
          <a:prstGeom prst="wedgeRoundRectCallout">
            <a:avLst>
              <a:gd name="adj1" fmla="val 58681"/>
              <a:gd name="adj2" fmla="val 36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9731" y="2411760"/>
            <a:ext cx="4411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241346" y="3190703"/>
            <a:ext cx="3457319" cy="486032"/>
          </a:xfrm>
          <a:prstGeom prst="wedgeRoundRectCallout">
            <a:avLst>
              <a:gd name="adj1" fmla="val -46485"/>
              <a:gd name="adj2" fmla="val 962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441212" y="4029160"/>
            <a:ext cx="2995521" cy="486032"/>
          </a:xfrm>
          <a:prstGeom prst="wedgeRoundRectCallout">
            <a:avLst>
              <a:gd name="adj1" fmla="val 32797"/>
              <a:gd name="adj2" fmla="val 1093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600" y="4872000"/>
            <a:ext cx="545096" cy="19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793702" y="5037737"/>
            <a:ext cx="2995521" cy="486032"/>
          </a:xfrm>
          <a:prstGeom prst="wedgeRoundRectCallout">
            <a:avLst>
              <a:gd name="adj1" fmla="val -61324"/>
              <a:gd name="adj2" fmla="val 127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2348880" y="5578544"/>
            <a:ext cx="2995521" cy="486032"/>
          </a:xfrm>
          <a:prstGeom prst="wedgeRoundRectCallout">
            <a:avLst>
              <a:gd name="adj1" fmla="val 72650"/>
              <a:gd name="adj2" fmla="val -291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24199" y="598254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449815" y="6444208"/>
            <a:ext cx="2995521" cy="486032"/>
          </a:xfrm>
          <a:prstGeom prst="wedgeRoundRectCallout">
            <a:avLst>
              <a:gd name="adj1" fmla="val 58235"/>
              <a:gd name="adj2" fmla="val 988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…..………………….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818730" y="7607663"/>
            <a:ext cx="2652755" cy="486032"/>
          </a:xfrm>
          <a:prstGeom prst="wedgeRoundRectCallout">
            <a:avLst>
              <a:gd name="adj1" fmla="val -65139"/>
              <a:gd name="adj2" fmla="val -422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…..……………….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01769" y="8164985"/>
            <a:ext cx="678650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570792" y="8546876"/>
            <a:ext cx="3681235" cy="486032"/>
          </a:xfrm>
          <a:prstGeom prst="wedgeRoundRectCallout">
            <a:avLst>
              <a:gd name="adj1" fmla="val -45989"/>
              <a:gd name="adj2" fmla="val 74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……….…..……………….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1634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6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18646"/>
              </p:ext>
            </p:extLst>
          </p:nvPr>
        </p:nvGraphicFramePr>
        <p:xfrm>
          <a:off x="525463" y="323850"/>
          <a:ext cx="5761037" cy="5151432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l’année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months of the year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janvier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février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avril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juillet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août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novembre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décembre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84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20227"/>
              </p:ext>
            </p:extLst>
          </p:nvPr>
        </p:nvGraphicFramePr>
        <p:xfrm>
          <a:off x="404664" y="5708650"/>
          <a:ext cx="5859611" cy="3170240"/>
        </p:xfrm>
        <a:graphic>
          <a:graphicData uri="http://schemas.openxmlformats.org/drawingml/2006/table">
            <a:tbl>
              <a:tblPr/>
              <a:tblGrid>
                <a:gridCol w="293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jours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la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semaine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days of the week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mercredi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jeudi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vendredi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samedi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dimanche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4242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08847"/>
              </p:ext>
            </p:extLst>
          </p:nvPr>
        </p:nvGraphicFramePr>
        <p:xfrm>
          <a:off x="332658" y="1509308"/>
          <a:ext cx="5833568" cy="4358838"/>
        </p:xfrm>
        <a:graphic>
          <a:graphicData uri="http://schemas.openxmlformats.org/drawingml/2006/table">
            <a:tbl>
              <a:tblPr/>
              <a:tblGrid>
                <a:gridCol w="448736">
                  <a:extLst>
                    <a:ext uri="{9D8B030D-6E8A-4147-A177-3AD203B41FA5}">
                      <a16:colId xmlns:a16="http://schemas.microsoft.com/office/drawing/2014/main" val="93119150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37462209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80620314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612399949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459721829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915800470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123116453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21092359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830304987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183488333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3601127374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2881235616"/>
                    </a:ext>
                  </a:extLst>
                </a:gridCol>
                <a:gridCol w="448736">
                  <a:extLst>
                    <a:ext uri="{9D8B030D-6E8A-4147-A177-3AD203B41FA5}">
                      <a16:colId xmlns:a16="http://schemas.microsoft.com/office/drawing/2014/main" val="1821996756"/>
                    </a:ext>
                  </a:extLst>
                </a:gridCol>
              </a:tblGrid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7030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3254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24915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0979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1755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44915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69206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355864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78719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62307"/>
                  </a:ext>
                </a:extLst>
              </a:tr>
              <a:tr h="39625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34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32" y="11723"/>
            <a:ext cx="6982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Les </a:t>
            </a:r>
            <a:r>
              <a:rPr lang="en-GB" sz="2400" b="1" dirty="0" err="1">
                <a:cs typeface="Arial" panose="020B0604020202020204" pitchFamily="34" charset="0"/>
              </a:rPr>
              <a:t>jours</a:t>
            </a:r>
            <a:r>
              <a:rPr lang="en-GB" sz="2400" b="1" dirty="0">
                <a:cs typeface="Arial" panose="020B0604020202020204" pitchFamily="34" charset="0"/>
              </a:rPr>
              <a:t> de la </a:t>
            </a:r>
            <a:r>
              <a:rPr lang="en-GB" sz="2400" b="1" dirty="0" err="1">
                <a:cs typeface="Arial" panose="020B0604020202020204" pitchFamily="34" charset="0"/>
              </a:rPr>
              <a:t>semaine</a:t>
            </a:r>
            <a:r>
              <a:rPr lang="en-GB" sz="2400" b="1" dirty="0">
                <a:cs typeface="Arial" panose="020B0604020202020204" pitchFamily="34" charset="0"/>
              </a:rPr>
              <a:t> et les </a:t>
            </a:r>
            <a:r>
              <a:rPr lang="en-GB" sz="2400" b="1" dirty="0" err="1">
                <a:cs typeface="Arial" panose="020B0604020202020204" pitchFamily="34" charset="0"/>
              </a:rPr>
              <a:t>numéros</a:t>
            </a:r>
            <a:r>
              <a:rPr lang="en-GB" sz="2400" b="1" dirty="0">
                <a:cs typeface="Arial" panose="020B0604020202020204" pitchFamily="34" charset="0"/>
              </a:rPr>
              <a:t>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Complete the crossword with the French words.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656" y="6156176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Vertical</a:t>
            </a:r>
          </a:p>
          <a:p>
            <a:r>
              <a:rPr lang="en-GB" dirty="0"/>
              <a:t>1    fourteen</a:t>
            </a:r>
          </a:p>
          <a:p>
            <a:r>
              <a:rPr lang="en-GB" dirty="0"/>
              <a:t>2    Monday</a:t>
            </a:r>
          </a:p>
          <a:p>
            <a:r>
              <a:rPr lang="en-GB" dirty="0"/>
              <a:t>3    eighteen</a:t>
            </a:r>
          </a:p>
          <a:p>
            <a:r>
              <a:rPr lang="en-GB" dirty="0"/>
              <a:t>5    five</a:t>
            </a:r>
          </a:p>
          <a:p>
            <a:pPr marL="342900" indent="-342900">
              <a:buAutoNum type="arabicPlain" startAt="7"/>
            </a:pPr>
            <a:r>
              <a:rPr lang="en-GB" dirty="0"/>
              <a:t>Wednesday</a:t>
            </a:r>
          </a:p>
          <a:p>
            <a:r>
              <a:rPr lang="en-GB" dirty="0"/>
              <a:t>9    four</a:t>
            </a:r>
          </a:p>
          <a:p>
            <a:r>
              <a:rPr lang="en-GB" dirty="0"/>
              <a:t>11  six</a:t>
            </a:r>
          </a:p>
          <a:p>
            <a:r>
              <a:rPr lang="en-GB" dirty="0"/>
              <a:t>12  seven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2639" y="6012160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Horizontal</a:t>
            </a:r>
          </a:p>
          <a:p>
            <a:r>
              <a:rPr lang="en-GB" dirty="0"/>
              <a:t>4    twelve</a:t>
            </a:r>
          </a:p>
          <a:p>
            <a:r>
              <a:rPr lang="en-GB" dirty="0"/>
              <a:t>6    Sunday</a:t>
            </a:r>
          </a:p>
          <a:p>
            <a:r>
              <a:rPr lang="en-GB" dirty="0"/>
              <a:t>8    eleven</a:t>
            </a:r>
          </a:p>
          <a:p>
            <a:r>
              <a:rPr lang="en-GB" dirty="0"/>
              <a:t>10  ten</a:t>
            </a:r>
          </a:p>
          <a:p>
            <a:r>
              <a:rPr lang="en-GB" dirty="0"/>
              <a:t>13  Thursday</a:t>
            </a:r>
          </a:p>
          <a:p>
            <a:r>
              <a:rPr lang="en-GB" dirty="0"/>
              <a:t>14  Tuesday</a:t>
            </a:r>
          </a:p>
          <a:p>
            <a:r>
              <a:rPr lang="en-GB" dirty="0"/>
              <a:t>15   sixteen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57937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4" y="967276"/>
            <a:ext cx="71151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omicSansMS"/>
              </a:rPr>
              <a:t>15.2 			le premier </a:t>
            </a:r>
            <a:r>
              <a:rPr lang="es-ES" sz="2000" dirty="0" err="1">
                <a:latin typeface="ComicSansMS"/>
              </a:rPr>
              <a:t>juillet</a:t>
            </a:r>
            <a:r>
              <a:rPr lang="es-ES" sz="2000" dirty="0">
                <a:latin typeface="ComicSansMS"/>
              </a:rPr>
              <a:t> = 1.7</a:t>
            </a:r>
          </a:p>
          <a:p>
            <a:r>
              <a:rPr lang="es-ES" sz="2000" dirty="0">
                <a:latin typeface="ComicSansMS"/>
              </a:rPr>
              <a:t>10.10 			le dix </a:t>
            </a:r>
            <a:r>
              <a:rPr lang="es-ES" sz="2000" dirty="0" err="1">
                <a:latin typeface="ComicSansMS"/>
              </a:rPr>
              <a:t>octobre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27.11 			le </a:t>
            </a:r>
            <a:r>
              <a:rPr lang="es-ES" sz="2000" dirty="0" err="1">
                <a:latin typeface="ComicSansMS"/>
              </a:rPr>
              <a:t>douze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septembre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4.3 			le </a:t>
            </a:r>
            <a:r>
              <a:rPr lang="es-ES" sz="2000" dirty="0" err="1">
                <a:latin typeface="ComicSansMS"/>
              </a:rPr>
              <a:t>quinze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août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22.5 			le </a:t>
            </a:r>
            <a:r>
              <a:rPr lang="es-ES" sz="2000" dirty="0" err="1">
                <a:latin typeface="ComicSansMS"/>
              </a:rPr>
              <a:t>quinze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février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15.8 			le </a:t>
            </a:r>
            <a:r>
              <a:rPr lang="es-ES" sz="2000" dirty="0" err="1">
                <a:latin typeface="ComicSansMS"/>
              </a:rPr>
              <a:t>deux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mai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1.7 			le </a:t>
            </a:r>
            <a:r>
              <a:rPr lang="es-ES" sz="2000" dirty="0" err="1">
                <a:latin typeface="ComicSansMS"/>
              </a:rPr>
              <a:t>vingt-deux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mai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8.12 			le </a:t>
            </a:r>
            <a:r>
              <a:rPr lang="es-ES" sz="2000" dirty="0" err="1">
                <a:latin typeface="ComicSansMS"/>
              </a:rPr>
              <a:t>vingt</a:t>
            </a:r>
            <a:r>
              <a:rPr lang="es-ES" sz="2000" dirty="0">
                <a:latin typeface="ComicSansMS"/>
              </a:rPr>
              <a:t>-sept </a:t>
            </a:r>
            <a:r>
              <a:rPr lang="es-ES" sz="2000" dirty="0" err="1">
                <a:latin typeface="ComicSansMS"/>
              </a:rPr>
              <a:t>novembre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31.1 			le trente </a:t>
            </a:r>
            <a:r>
              <a:rPr lang="es-ES" sz="2000" dirty="0" err="1">
                <a:latin typeface="ComicSansMS"/>
              </a:rPr>
              <a:t>avril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2.5 			le trente-et-un </a:t>
            </a:r>
            <a:r>
              <a:rPr lang="es-ES" sz="2000" dirty="0" err="1">
                <a:latin typeface="ComicSansMS"/>
              </a:rPr>
              <a:t>janvier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12.9 			le </a:t>
            </a:r>
            <a:r>
              <a:rPr lang="es-ES" sz="2000" dirty="0" err="1">
                <a:latin typeface="ComicSansMS"/>
              </a:rPr>
              <a:t>quatre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mars</a:t>
            </a:r>
            <a:r>
              <a:rPr lang="es-ES" sz="2000" dirty="0">
                <a:latin typeface="ComicSansMS"/>
              </a:rPr>
              <a:t> =</a:t>
            </a:r>
          </a:p>
          <a:p>
            <a:r>
              <a:rPr lang="es-ES" sz="2000" dirty="0">
                <a:latin typeface="ComicSansMS"/>
              </a:rPr>
              <a:t>30.4 			le </a:t>
            </a:r>
            <a:r>
              <a:rPr lang="es-ES" sz="2000" dirty="0" err="1">
                <a:latin typeface="ComicSansMS"/>
              </a:rPr>
              <a:t>huit</a:t>
            </a:r>
            <a:r>
              <a:rPr lang="es-ES" sz="2000" dirty="0">
                <a:latin typeface="ComicSansMS"/>
              </a:rPr>
              <a:t> </a:t>
            </a:r>
            <a:r>
              <a:rPr lang="es-ES" sz="2000" dirty="0" err="1">
                <a:latin typeface="ComicSansMS"/>
              </a:rPr>
              <a:t>décembre</a:t>
            </a:r>
            <a:r>
              <a:rPr lang="es-ES" sz="2000" dirty="0">
                <a:latin typeface="ComicSansMS"/>
              </a:rPr>
              <a:t>=</a:t>
            </a:r>
          </a:p>
          <a:p>
            <a:endParaRPr lang="es-ES" sz="2000" dirty="0">
              <a:latin typeface="ComicSansMS"/>
            </a:endParaRPr>
          </a:p>
          <a:p>
            <a:br>
              <a:rPr lang="en-GB" sz="2000" b="1" dirty="0">
                <a:latin typeface="ComicSansMS-Bold"/>
              </a:rPr>
            </a:br>
            <a:r>
              <a:rPr lang="en-GB" sz="2000" dirty="0">
                <a:latin typeface="ComicSansMS"/>
              </a:rPr>
              <a:t>1. 25.3 _________________________________________</a:t>
            </a:r>
          </a:p>
          <a:p>
            <a:r>
              <a:rPr lang="en-GB" sz="2000" dirty="0">
                <a:latin typeface="ComicSansMS"/>
              </a:rPr>
              <a:t>2. 4.10 _________________________________________</a:t>
            </a:r>
          </a:p>
          <a:p>
            <a:r>
              <a:rPr lang="en-GB" sz="2000" dirty="0">
                <a:latin typeface="ComicSansMS"/>
              </a:rPr>
              <a:t>3. 11.2 _________________________________________</a:t>
            </a:r>
          </a:p>
          <a:p>
            <a:r>
              <a:rPr lang="en-GB" sz="2000" dirty="0">
                <a:latin typeface="ComicSansMS"/>
              </a:rPr>
              <a:t>4. 3.8 __________________________________________</a:t>
            </a:r>
          </a:p>
          <a:p>
            <a:r>
              <a:rPr lang="en-GB" sz="2000" dirty="0">
                <a:latin typeface="ComicSansMS"/>
              </a:rPr>
              <a:t>5. 27.4 _________________________________________</a:t>
            </a:r>
          </a:p>
          <a:p>
            <a:r>
              <a:rPr lang="en-GB" sz="2000" dirty="0">
                <a:latin typeface="ComicSansMS"/>
              </a:rPr>
              <a:t>6. 16.9 _________________________________________</a:t>
            </a:r>
          </a:p>
          <a:p>
            <a:r>
              <a:rPr lang="en-GB" sz="2000" dirty="0">
                <a:latin typeface="ComicSansMS"/>
              </a:rPr>
              <a:t>7. 11.1 _________________________________________</a:t>
            </a:r>
          </a:p>
          <a:p>
            <a:r>
              <a:rPr lang="en-GB" sz="2000" dirty="0">
                <a:latin typeface="ComicSansMS"/>
              </a:rPr>
              <a:t>8. 17.12 ________________________________________</a:t>
            </a:r>
          </a:p>
          <a:p>
            <a:r>
              <a:rPr lang="en-GB" sz="2000" dirty="0">
                <a:latin typeface="ComicSansMS"/>
              </a:rPr>
              <a:t>9. 21.6 _________________________________________</a:t>
            </a:r>
          </a:p>
          <a:p>
            <a:r>
              <a:rPr lang="en-GB" sz="2000" dirty="0">
                <a:latin typeface="ComicSansMS"/>
              </a:rPr>
              <a:t>10. 13.5 ________________________________________</a:t>
            </a:r>
          </a:p>
          <a:p>
            <a:r>
              <a:rPr lang="en-GB" sz="2000" dirty="0">
                <a:latin typeface="ComicSansMS"/>
              </a:rPr>
              <a:t>11. 7.7 _________________________________________</a:t>
            </a:r>
          </a:p>
          <a:p>
            <a:r>
              <a:rPr lang="en-GB" sz="2000" dirty="0">
                <a:latin typeface="ComicSansMS"/>
              </a:rPr>
              <a:t>12. 23.11 _______________________________________</a:t>
            </a:r>
            <a:endParaRPr lang="en-GB" sz="2000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11285" y="31181"/>
            <a:ext cx="6797158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 dates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Write the correct dates in numbers next to the French date.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64" y="4813919"/>
            <a:ext cx="404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>
                <a:cs typeface="Arial" panose="020B0604020202020204" pitchFamily="34" charset="0"/>
              </a:rPr>
              <a:t>B </a:t>
            </a:r>
            <a:r>
              <a:rPr lang="en-GB" sz="2000" dirty="0">
                <a:cs typeface="Arial" panose="020B0604020202020204" pitchFamily="34" charset="0"/>
              </a:rPr>
              <a:t>Write the dates out in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434" y="51480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le </a:t>
            </a:r>
            <a:r>
              <a:rPr lang="en-GB" sz="2400" i="1" dirty="0" err="1"/>
              <a:t>vingt-cinq</a:t>
            </a:r>
            <a:r>
              <a:rPr lang="en-GB" sz="2400" i="1" dirty="0"/>
              <a:t> mars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5810" y="859771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2083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10734</TotalTime>
  <Words>1836</Words>
  <Application>Microsoft Office PowerPoint</Application>
  <PresentationFormat>On-screen Show (4:3)</PresentationFormat>
  <Paragraphs>657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Berlin Sans FB Demi</vt:lpstr>
      <vt:lpstr>Calibri</vt:lpstr>
      <vt:lpstr>Calibri Light</vt:lpstr>
      <vt:lpstr>ComicSansMS</vt:lpstr>
      <vt:lpstr>ComicSansMS-Bold</vt:lpstr>
      <vt:lpstr>Courier New</vt:lpstr>
      <vt:lpstr>Tahoma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Nikki Stuart</cp:lastModifiedBy>
  <cp:revision>458</cp:revision>
  <dcterms:created xsi:type="dcterms:W3CDTF">2010-11-10T05:17:45Z</dcterms:created>
  <dcterms:modified xsi:type="dcterms:W3CDTF">2020-06-11T20:25:39Z</dcterms:modified>
</cp:coreProperties>
</file>