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035653-7A3C-7E49-8C8B-5398FE27F9DA}" v="80" dt="2025-01-04T19:34:50.2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6"/>
  </p:normalViewPr>
  <p:slideViewPr>
    <p:cSldViewPr snapToGrid="0">
      <p:cViewPr varScale="1">
        <p:scale>
          <a:sx n="106" d="100"/>
          <a:sy n="106" d="100"/>
        </p:scale>
        <p:origin x="1800"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151EC5-309A-4019-A270-5E349644556B}" type="datetimeFigureOut">
              <a:rPr lang="en-GB" smtClean="0"/>
              <a:t>04/01/2025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C66ADD-073A-4E91-A998-62EB0A67F35C}" type="slidenum">
              <a:rPr lang="en-GB" smtClean="0"/>
              <a:t>‹#›</a:t>
            </a:fld>
            <a:endParaRPr lang="en-GB"/>
          </a:p>
        </p:txBody>
      </p:sp>
    </p:spTree>
    <p:extLst>
      <p:ext uri="{BB962C8B-B14F-4D97-AF65-F5344CB8AC3E}">
        <p14:creationId xmlns:p14="http://schemas.microsoft.com/office/powerpoint/2010/main" val="2703167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2C66ADD-073A-4E91-A998-62EB0A67F35C}" type="slidenum">
              <a:rPr lang="en-GB" smtClean="0"/>
              <a:t>1</a:t>
            </a:fld>
            <a:endParaRPr lang="en-GB"/>
          </a:p>
        </p:txBody>
      </p:sp>
    </p:spTree>
    <p:extLst>
      <p:ext uri="{BB962C8B-B14F-4D97-AF65-F5344CB8AC3E}">
        <p14:creationId xmlns:p14="http://schemas.microsoft.com/office/powerpoint/2010/main" val="3004996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6D85867-6429-4DBC-897B-0F7CFDC4DDD4}" type="datetimeFigureOut">
              <a:rPr lang="en-GB" smtClean="0"/>
              <a:t>04/01/2025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70721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D85867-6429-4DBC-897B-0F7CFDC4DDD4}" type="datetimeFigureOut">
              <a:rPr lang="en-GB" smtClean="0"/>
              <a:t>04/01/2025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2299395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D85867-6429-4DBC-897B-0F7CFDC4DDD4}" type="datetimeFigureOut">
              <a:rPr lang="en-GB" smtClean="0"/>
              <a:t>04/01/2025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3815948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D85867-6429-4DBC-897B-0F7CFDC4DDD4}" type="datetimeFigureOut">
              <a:rPr lang="en-GB" smtClean="0"/>
              <a:t>04/01/2025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2845985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85867-6429-4DBC-897B-0F7CFDC4DDD4}" type="datetimeFigureOut">
              <a:rPr lang="en-GB" smtClean="0"/>
              <a:t>04/01/2025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2436004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6D85867-6429-4DBC-897B-0F7CFDC4DDD4}" type="datetimeFigureOut">
              <a:rPr lang="en-GB" smtClean="0"/>
              <a:t>04/01/2025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2844145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6D85867-6429-4DBC-897B-0F7CFDC4DDD4}" type="datetimeFigureOut">
              <a:rPr lang="en-GB" smtClean="0"/>
              <a:t>04/01/2025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4293007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6D85867-6429-4DBC-897B-0F7CFDC4DDD4}" type="datetimeFigureOut">
              <a:rPr lang="en-GB" smtClean="0"/>
              <a:t>04/01/2025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3677536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85867-6429-4DBC-897B-0F7CFDC4DDD4}" type="datetimeFigureOut">
              <a:rPr lang="en-GB" smtClean="0"/>
              <a:t>04/01/2025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1231197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D85867-6429-4DBC-897B-0F7CFDC4DDD4}" type="datetimeFigureOut">
              <a:rPr lang="en-GB" smtClean="0"/>
              <a:t>04/01/2025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2483399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D85867-6429-4DBC-897B-0F7CFDC4DDD4}" type="datetimeFigureOut">
              <a:rPr lang="en-GB" smtClean="0"/>
              <a:t>04/01/2025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2D5EEF-D492-49AC-9B3C-FA0AF3A7552D}" type="slidenum">
              <a:rPr lang="en-GB" smtClean="0"/>
              <a:t>‹#›</a:t>
            </a:fld>
            <a:endParaRPr lang="en-GB"/>
          </a:p>
        </p:txBody>
      </p:sp>
    </p:spTree>
    <p:extLst>
      <p:ext uri="{BB962C8B-B14F-4D97-AF65-F5344CB8AC3E}">
        <p14:creationId xmlns:p14="http://schemas.microsoft.com/office/powerpoint/2010/main" val="254977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D85867-6429-4DBC-897B-0F7CFDC4DDD4}" type="datetimeFigureOut">
              <a:rPr lang="en-GB" smtClean="0"/>
              <a:t>04/01/2025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2D5EEF-D492-49AC-9B3C-FA0AF3A7552D}" type="slidenum">
              <a:rPr lang="en-GB" smtClean="0"/>
              <a:t>‹#›</a:t>
            </a:fld>
            <a:endParaRPr lang="en-GB"/>
          </a:p>
        </p:txBody>
      </p:sp>
    </p:spTree>
    <p:extLst>
      <p:ext uri="{BB962C8B-B14F-4D97-AF65-F5344CB8AC3E}">
        <p14:creationId xmlns:p14="http://schemas.microsoft.com/office/powerpoint/2010/main" val="780072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0135" y="140340"/>
            <a:ext cx="4089749" cy="528484"/>
          </a:xfrm>
        </p:spPr>
        <p:txBody>
          <a:bodyPr>
            <a:normAutofit/>
          </a:bodyPr>
          <a:lstStyle/>
          <a:p>
            <a:r>
              <a:rPr lang="en-GB" sz="2800" dirty="0">
                <a:latin typeface="XCCW Joined 4a" panose="03050602040000000000" pitchFamily="66" charset="0"/>
              </a:rPr>
              <a:t>Y5 Knowledge Organiser</a:t>
            </a:r>
          </a:p>
        </p:txBody>
      </p:sp>
      <p:sp>
        <p:nvSpPr>
          <p:cNvPr id="5" name="Text Box 2"/>
          <p:cNvSpPr txBox="1">
            <a:spLocks noChangeArrowheads="1"/>
          </p:cNvSpPr>
          <p:nvPr/>
        </p:nvSpPr>
        <p:spPr bwMode="auto">
          <a:xfrm>
            <a:off x="274493" y="781931"/>
            <a:ext cx="2252139" cy="398156"/>
          </a:xfrm>
          <a:prstGeom prst="rect">
            <a:avLst/>
          </a:prstGeom>
          <a:solidFill>
            <a:schemeClr val="accent3">
              <a:lumMod val="60000"/>
              <a:lumOff val="40000"/>
            </a:schemeClr>
          </a:solidFill>
          <a:ln w="9525">
            <a:solidFill>
              <a:schemeClr val="accent3">
                <a:lumMod val="40000"/>
                <a:lumOff val="60000"/>
              </a:schemeClr>
            </a:solidFill>
            <a:miter lim="800000"/>
            <a:headEnd/>
            <a:tailEnd/>
          </a:ln>
        </p:spPr>
        <p:txBody>
          <a:bodyPr rot="0" vert="horz" wrap="square" lIns="91440" tIns="45720" rIns="91440" bIns="45720" anchor="t" anchorCtr="0">
            <a:noAutofit/>
          </a:bodyPr>
          <a:lstStyle/>
          <a:p>
            <a:pPr algn="ctr">
              <a:lnSpc>
                <a:spcPct val="107000"/>
              </a:lnSpc>
              <a:spcAft>
                <a:spcPts val="800"/>
              </a:spcAft>
            </a:pPr>
            <a:r>
              <a:rPr lang="en-GB" b="1" kern="100" dirty="0">
                <a:latin typeface="XCCW Joined 4a" panose="03050602040000000000" pitchFamily="66" charset="0"/>
                <a:ea typeface="Calibri"/>
                <a:cs typeface="Times New Roman"/>
              </a:rPr>
              <a:t>Autumn B - Vikings</a:t>
            </a: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761" y="51677"/>
            <a:ext cx="847725" cy="617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9785" y="25838"/>
            <a:ext cx="847725" cy="668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1" name="Table 10">
            <a:extLst>
              <a:ext uri="{FF2B5EF4-FFF2-40B4-BE49-F238E27FC236}">
                <a16:creationId xmlns:a16="http://schemas.microsoft.com/office/drawing/2014/main" id="{BF894C45-4078-4E9D-A952-A7AC6462E3DC}"/>
              </a:ext>
            </a:extLst>
          </p:cNvPr>
          <p:cNvGraphicFramePr>
            <a:graphicFrameLocks noGrp="1"/>
          </p:cNvGraphicFramePr>
          <p:nvPr>
            <p:extLst>
              <p:ext uri="{D42A27DB-BD31-4B8C-83A1-F6EECF244321}">
                <p14:modId xmlns:p14="http://schemas.microsoft.com/office/powerpoint/2010/main" val="4047305399"/>
              </p:ext>
            </p:extLst>
          </p:nvPr>
        </p:nvGraphicFramePr>
        <p:xfrm>
          <a:off x="2737821" y="781931"/>
          <a:ext cx="3434379" cy="2443861"/>
        </p:xfrm>
        <a:graphic>
          <a:graphicData uri="http://schemas.openxmlformats.org/drawingml/2006/table">
            <a:tbl>
              <a:tblPr firstRow="1" firstCol="1" bandRow="1"/>
              <a:tblGrid>
                <a:gridCol w="770021">
                  <a:extLst>
                    <a:ext uri="{9D8B030D-6E8A-4147-A177-3AD203B41FA5}">
                      <a16:colId xmlns:a16="http://schemas.microsoft.com/office/drawing/2014/main" val="1862569634"/>
                    </a:ext>
                  </a:extLst>
                </a:gridCol>
                <a:gridCol w="2664358">
                  <a:extLst>
                    <a:ext uri="{9D8B030D-6E8A-4147-A177-3AD203B41FA5}">
                      <a16:colId xmlns:a16="http://schemas.microsoft.com/office/drawing/2014/main" val="2902722705"/>
                    </a:ext>
                  </a:extLst>
                </a:gridCol>
              </a:tblGrid>
              <a:tr h="0">
                <a:tc gridSpan="2">
                  <a:txBody>
                    <a:bodyPr/>
                    <a:lstStyle/>
                    <a:p>
                      <a:pPr marL="0" marR="0" algn="ctr">
                        <a:lnSpc>
                          <a:spcPct val="107000"/>
                        </a:lnSpc>
                        <a:spcBef>
                          <a:spcPts val="0"/>
                        </a:spcBef>
                        <a:spcAft>
                          <a:spcPts val="0"/>
                        </a:spcAft>
                      </a:pPr>
                      <a:r>
                        <a:rPr lang="en-GB" sz="1600" b="1" kern="100" dirty="0">
                          <a:effectLst/>
                          <a:latin typeface="+mn-lt"/>
                          <a:ea typeface="Calibri"/>
                          <a:cs typeface="Times New Roman"/>
                        </a:rPr>
                        <a:t>Key People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GB"/>
                    </a:p>
                  </a:txBody>
                  <a:tcPr/>
                </a:tc>
                <a:extLst>
                  <a:ext uri="{0D108BD9-81ED-4DB2-BD59-A6C34878D82A}">
                    <a16:rowId xmlns:a16="http://schemas.microsoft.com/office/drawing/2014/main" val="3772707714"/>
                  </a:ext>
                </a:extLst>
              </a:tr>
              <a:tr h="287274">
                <a:tc>
                  <a:txBody>
                    <a:bodyPr/>
                    <a:lstStyle/>
                    <a:p>
                      <a:r>
                        <a:rPr lang="en-GB" sz="1200" dirty="0">
                          <a:latin typeface="+mn-lt"/>
                        </a:rPr>
                        <a:t>Alfred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Saxon king who decisively defeated the Viking army in 878 and earned the reputation as ‘great’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8546117"/>
                  </a:ext>
                </a:extLst>
              </a:tr>
              <a:tr h="314262">
                <a:tc>
                  <a:txBody>
                    <a:bodyPr/>
                    <a:lstStyle/>
                    <a:p>
                      <a:r>
                        <a:rPr lang="en-GB" sz="1200" dirty="0">
                          <a:latin typeface="+mn-lt"/>
                        </a:rPr>
                        <a:t>Cnut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Ruled England from between 1026 and 1035 as well as Norway and Denmark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3993502"/>
                  </a:ext>
                </a:extLst>
              </a:tr>
              <a:tr h="287274">
                <a:tc>
                  <a:txBody>
                    <a:bodyPr/>
                    <a:lstStyle/>
                    <a:p>
                      <a:r>
                        <a:rPr lang="en-GB" sz="1200" dirty="0">
                          <a:latin typeface="+mn-lt"/>
                        </a:rPr>
                        <a:t>Guthrum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One of the leaders of the Great Army who was successful before Alfred beat him. He was later baptised as a Christian and retreated to East Anglia in 879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1713396"/>
                  </a:ext>
                </a:extLst>
              </a:tr>
              <a:tr h="287274">
                <a:tc>
                  <a:txBody>
                    <a:bodyPr/>
                    <a:lstStyle/>
                    <a:p>
                      <a:r>
                        <a:rPr lang="en-GB" sz="1200" dirty="0">
                          <a:latin typeface="+mn-lt"/>
                        </a:rPr>
                        <a:t>Sweyn Forkbeard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Ruled Denmark and was Warrior King from 986 until 1014 and for a few weeks was King of England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5514960"/>
                  </a:ext>
                </a:extLst>
              </a:tr>
            </a:tbl>
          </a:graphicData>
        </a:graphic>
      </p:graphicFrame>
      <p:graphicFrame>
        <p:nvGraphicFramePr>
          <p:cNvPr id="12" name="Table 11">
            <a:extLst>
              <a:ext uri="{FF2B5EF4-FFF2-40B4-BE49-F238E27FC236}">
                <a16:creationId xmlns:a16="http://schemas.microsoft.com/office/drawing/2014/main" id="{DA0D45A8-ECA6-9F5A-BC1E-CC6F22CCC3D2}"/>
              </a:ext>
            </a:extLst>
          </p:cNvPr>
          <p:cNvGraphicFramePr>
            <a:graphicFrameLocks noGrp="1"/>
          </p:cNvGraphicFramePr>
          <p:nvPr>
            <p:extLst>
              <p:ext uri="{D42A27DB-BD31-4B8C-83A1-F6EECF244321}">
                <p14:modId xmlns:p14="http://schemas.microsoft.com/office/powerpoint/2010/main" val="3188815762"/>
              </p:ext>
            </p:extLst>
          </p:nvPr>
        </p:nvGraphicFramePr>
        <p:xfrm>
          <a:off x="2737821" y="3338899"/>
          <a:ext cx="3434379" cy="2970715"/>
        </p:xfrm>
        <a:graphic>
          <a:graphicData uri="http://schemas.openxmlformats.org/drawingml/2006/table">
            <a:tbl>
              <a:tblPr firstRow="1" firstCol="1" bandRow="1"/>
              <a:tblGrid>
                <a:gridCol w="787432">
                  <a:extLst>
                    <a:ext uri="{9D8B030D-6E8A-4147-A177-3AD203B41FA5}">
                      <a16:colId xmlns:a16="http://schemas.microsoft.com/office/drawing/2014/main" val="20000"/>
                    </a:ext>
                  </a:extLst>
                </a:gridCol>
                <a:gridCol w="2646947">
                  <a:extLst>
                    <a:ext uri="{9D8B030D-6E8A-4147-A177-3AD203B41FA5}">
                      <a16:colId xmlns:a16="http://schemas.microsoft.com/office/drawing/2014/main" val="20001"/>
                    </a:ext>
                  </a:extLst>
                </a:gridCol>
              </a:tblGrid>
              <a:tr h="0">
                <a:tc gridSpan="2">
                  <a:txBody>
                    <a:bodyPr/>
                    <a:lstStyle/>
                    <a:p>
                      <a:pPr marL="0" marR="0" algn="ctr">
                        <a:lnSpc>
                          <a:spcPct val="107000"/>
                        </a:lnSpc>
                        <a:spcBef>
                          <a:spcPts val="0"/>
                        </a:spcBef>
                        <a:spcAft>
                          <a:spcPts val="0"/>
                        </a:spcAft>
                      </a:pPr>
                      <a:r>
                        <a:rPr lang="en-GB" sz="1600" b="1" kern="100" dirty="0">
                          <a:effectLst/>
                          <a:latin typeface="+mn-lt"/>
                          <a:ea typeface="Calibri"/>
                          <a:cs typeface="Times New Roman"/>
                        </a:rPr>
                        <a:t>Key Vocabulary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GB"/>
                    </a:p>
                  </a:txBody>
                  <a:tcPr/>
                </a:tc>
                <a:extLst>
                  <a:ext uri="{0D108BD9-81ED-4DB2-BD59-A6C34878D82A}">
                    <a16:rowId xmlns:a16="http://schemas.microsoft.com/office/drawing/2014/main" val="10000"/>
                  </a:ext>
                </a:extLst>
              </a:tr>
              <a:tr h="393634">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kern="100" dirty="0">
                          <a:solidFill>
                            <a:schemeClr val="tx1"/>
                          </a:solidFill>
                          <a:effectLst/>
                          <a:ea typeface="Calibri" panose="020F0502020204030204" pitchFamily="34" charset="0"/>
                          <a:cs typeface="Times New Roman" panose="02020603050405020304" pitchFamily="18" charset="0"/>
                        </a:rPr>
                        <a:t>Danegeld</a:t>
                      </a:r>
                      <a:endParaRPr lang="en-US" sz="1200" b="1" dirty="0">
                        <a:solidFill>
                          <a:schemeClr val="tx1"/>
                        </a:solidFill>
                      </a:endParaRPr>
                    </a:p>
                    <a:p>
                      <a:pPr marL="0" marR="0" algn="l">
                        <a:lnSpc>
                          <a:spcPct val="107000"/>
                        </a:lnSpc>
                        <a:spcBef>
                          <a:spcPts val="0"/>
                        </a:spcBef>
                        <a:spcAft>
                          <a:spcPts val="0"/>
                        </a:spcAft>
                      </a:pPr>
                      <a:endParaRPr lang="en-GB" sz="1200" b="1" kern="100" dirty="0">
                        <a:effectLst/>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protection money paid by Saxons to bribe Vikings not to attack their lands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32991">
                <a:tc>
                  <a:txBody>
                    <a:bodyPr/>
                    <a:lstStyle/>
                    <a:p>
                      <a:r>
                        <a:rPr lang="en-GB" sz="1200" b="1" kern="100" dirty="0">
                          <a:solidFill>
                            <a:schemeClr val="tx1"/>
                          </a:solidFill>
                          <a:effectLst/>
                          <a:ea typeface="Calibri" panose="020F0502020204030204" pitchFamily="34" charset="0"/>
                          <a:cs typeface="Times New Roman" panose="02020603050405020304" pitchFamily="18" charset="0"/>
                        </a:rPr>
                        <a:t>Danelaw</a:t>
                      </a:r>
                      <a:endParaRPr lang="en-US" sz="1200" b="1" dirty="0">
                        <a:solidFill>
                          <a:schemeClr val="tx1"/>
                        </a:solidFil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large part of Eastern England where the Danes settled in the late 9</a:t>
                      </a:r>
                      <a:r>
                        <a:rPr lang="en-GB" sz="1200" b="0" kern="100" baseline="30000" dirty="0">
                          <a:solidFill>
                            <a:schemeClr val="tx1"/>
                          </a:solidFill>
                          <a:effectLst/>
                          <a:latin typeface="+mn-lt"/>
                          <a:ea typeface="Calibri" panose="020F0502020204030204" pitchFamily="34" charset="0"/>
                          <a:cs typeface="Times New Roman" panose="02020603050405020304" pitchFamily="18" charset="0"/>
                        </a:rPr>
                        <a:t>th</a:t>
                      </a:r>
                      <a:r>
                        <a:rPr lang="en-GB" sz="1200" b="0" kern="100" dirty="0">
                          <a:solidFill>
                            <a:schemeClr val="tx1"/>
                          </a:solidFill>
                          <a:effectLst/>
                          <a:latin typeface="+mn-lt"/>
                          <a:ea typeface="Calibri" panose="020F0502020204030204" pitchFamily="34" charset="0"/>
                          <a:cs typeface="Times New Roman" panose="02020603050405020304" pitchFamily="18" charset="0"/>
                        </a:rPr>
                        <a:t> century with their own laws and culture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76640">
                <a:tc>
                  <a:txBody>
                    <a:bodyPr/>
                    <a:lstStyle/>
                    <a:p>
                      <a:r>
                        <a:rPr lang="en-GB" sz="1200" b="1" kern="100" dirty="0">
                          <a:solidFill>
                            <a:schemeClr val="tx1"/>
                          </a:solidFill>
                          <a:effectLst/>
                          <a:ea typeface="Calibri" panose="020F0502020204030204" pitchFamily="34" charset="0"/>
                          <a:cs typeface="Times New Roman" panose="02020603050405020304" pitchFamily="18" charset="0"/>
                        </a:rPr>
                        <a:t>Heathen</a:t>
                      </a:r>
                      <a:endParaRPr lang="en-US" sz="1200" b="1" dirty="0">
                        <a:solidFill>
                          <a:schemeClr val="tx1"/>
                        </a:solidFil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person who does not accept a religion that says there is only one god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47388">
                <a:tc>
                  <a:txBody>
                    <a:bodyPr/>
                    <a:lstStyle/>
                    <a:p>
                      <a:r>
                        <a:rPr lang="en-GB" sz="1200" b="1" kern="100" dirty="0">
                          <a:solidFill>
                            <a:schemeClr val="tx1"/>
                          </a:solidFill>
                          <a:effectLst/>
                          <a:ea typeface="Calibri" panose="020F0502020204030204" pitchFamily="34" charset="0"/>
                          <a:cs typeface="Times New Roman" panose="02020603050405020304" pitchFamily="18" charset="0"/>
                        </a:rPr>
                        <a:t>Hoard</a:t>
                      </a:r>
                      <a:endParaRPr lang="en-US" sz="1200" b="1" dirty="0">
                        <a:solidFill>
                          <a:schemeClr val="tx1"/>
                        </a:solidFil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hidden collection of treasure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58632">
                <a:tc>
                  <a:txBody>
                    <a:bodyPr/>
                    <a:lstStyle/>
                    <a:p>
                      <a:r>
                        <a:rPr lang="en-GB" sz="1200" b="1" kern="100" dirty="0">
                          <a:solidFill>
                            <a:schemeClr val="tx1"/>
                          </a:solidFill>
                          <a:effectLst/>
                          <a:ea typeface="Calibri" panose="020F0502020204030204" pitchFamily="34" charset="0"/>
                          <a:cs typeface="Times New Roman" panose="02020603050405020304" pitchFamily="18" charset="0"/>
                        </a:rPr>
                        <a:t>Pagan</a:t>
                      </a:r>
                      <a:endParaRPr lang="en-US" sz="1200" b="1" dirty="0">
                        <a:solidFill>
                          <a:schemeClr val="tx1"/>
                        </a:solidFil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person who believes in more than one god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24898">
                <a:tc>
                  <a:txBody>
                    <a:bodyPr/>
                    <a:lstStyle/>
                    <a:p>
                      <a:r>
                        <a:rPr lang="en-GB" sz="1200" b="1" kern="100" dirty="0">
                          <a:solidFill>
                            <a:schemeClr val="tx1"/>
                          </a:solidFill>
                          <a:effectLst/>
                          <a:ea typeface="Calibri" panose="020F0502020204030204" pitchFamily="34" charset="0"/>
                          <a:cs typeface="Times New Roman" panose="02020603050405020304" pitchFamily="18" charset="0"/>
                        </a:rPr>
                        <a:t>Runes</a:t>
                      </a:r>
                      <a:endParaRPr lang="en-US" sz="1200" b="1" dirty="0">
                        <a:solidFill>
                          <a:schemeClr val="tx1"/>
                        </a:solidFill>
                      </a:endParaRP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Viking writing</a:t>
                      </a: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tcPr>
                </a:tc>
                <a:extLst>
                  <a:ext uri="{0D108BD9-81ED-4DB2-BD59-A6C34878D82A}">
                    <a16:rowId xmlns:a16="http://schemas.microsoft.com/office/drawing/2014/main" val="2884255933"/>
                  </a:ext>
                </a:extLst>
              </a:tr>
              <a:tr h="511642">
                <a:tc>
                  <a:txBody>
                    <a:bodyPr/>
                    <a:lstStyle/>
                    <a:p>
                      <a:r>
                        <a:rPr lang="en-GB" sz="1200" b="1" kern="100" dirty="0">
                          <a:solidFill>
                            <a:schemeClr val="tx1"/>
                          </a:solidFill>
                          <a:effectLst/>
                          <a:ea typeface="Calibri" panose="020F0502020204030204" pitchFamily="34" charset="0"/>
                          <a:cs typeface="Times New Roman" panose="02020603050405020304" pitchFamily="18" charset="0"/>
                        </a:rPr>
                        <a:t>Saga</a:t>
                      </a:r>
                      <a:endParaRPr lang="en-US" sz="1200" b="1" dirty="0">
                        <a:solidFill>
                          <a:schemeClr val="tx1"/>
                        </a:solidFil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kern="100" dirty="0">
                          <a:solidFill>
                            <a:schemeClr val="tx1"/>
                          </a:solidFill>
                          <a:effectLst/>
                          <a:latin typeface="+mn-lt"/>
                          <a:ea typeface="Calibri" panose="020F0502020204030204" pitchFamily="34" charset="0"/>
                          <a:cs typeface="Times New Roman" panose="02020603050405020304" pitchFamily="18" charset="0"/>
                        </a:rPr>
                        <a:t>long story about Viking heroes, spoken at first but later written down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aphicFrame>
        <p:nvGraphicFramePr>
          <p:cNvPr id="14" name="Table 13">
            <a:extLst>
              <a:ext uri="{FF2B5EF4-FFF2-40B4-BE49-F238E27FC236}">
                <a16:creationId xmlns:a16="http://schemas.microsoft.com/office/drawing/2014/main" id="{9920A2E2-5523-A5C0-CF1A-BD3EF23417A8}"/>
              </a:ext>
            </a:extLst>
          </p:cNvPr>
          <p:cNvGraphicFramePr>
            <a:graphicFrameLocks noGrp="1"/>
          </p:cNvGraphicFramePr>
          <p:nvPr>
            <p:extLst>
              <p:ext uri="{D42A27DB-BD31-4B8C-83A1-F6EECF244321}">
                <p14:modId xmlns:p14="http://schemas.microsoft.com/office/powerpoint/2010/main" val="319176916"/>
              </p:ext>
            </p:extLst>
          </p:nvPr>
        </p:nvGraphicFramePr>
        <p:xfrm>
          <a:off x="6328611" y="781931"/>
          <a:ext cx="2573368" cy="4546156"/>
        </p:xfrm>
        <a:graphic>
          <a:graphicData uri="http://schemas.openxmlformats.org/drawingml/2006/table">
            <a:tbl>
              <a:tblPr firstRow="1" firstCol="1" bandRow="1"/>
              <a:tblGrid>
                <a:gridCol w="2573368">
                  <a:extLst>
                    <a:ext uri="{9D8B030D-6E8A-4147-A177-3AD203B41FA5}">
                      <a16:colId xmlns:a16="http://schemas.microsoft.com/office/drawing/2014/main" val="20000"/>
                    </a:ext>
                  </a:extLst>
                </a:gridCol>
              </a:tblGrid>
              <a:tr h="177614">
                <a:tc>
                  <a:txBody>
                    <a:bodyPr/>
                    <a:lstStyle/>
                    <a:p>
                      <a:pPr marL="0" marR="0" algn="ctr">
                        <a:lnSpc>
                          <a:spcPct val="107000"/>
                        </a:lnSpc>
                        <a:spcBef>
                          <a:spcPts val="0"/>
                        </a:spcBef>
                        <a:spcAft>
                          <a:spcPts val="0"/>
                        </a:spcAft>
                      </a:pPr>
                      <a:r>
                        <a:rPr lang="en-GB" sz="1600" b="1" kern="100" dirty="0">
                          <a:effectLst/>
                          <a:latin typeface="+mn-lt"/>
                          <a:ea typeface="Calibri"/>
                          <a:cs typeface="Times New Roman"/>
                        </a:rPr>
                        <a:t>Key Facts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0000"/>
                  </a:ext>
                </a:extLst>
              </a:tr>
              <a:tr h="920809">
                <a:tc>
                  <a:txBody>
                    <a:bodyPr/>
                    <a:lstStyle/>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1200" dirty="0">
                          <a:effectLst/>
                          <a:latin typeface="+mn-lt"/>
                          <a:ea typeface="Calibri" panose="020F0502020204030204" pitchFamily="34" charset="0"/>
                          <a:cs typeface="Times New Roman" panose="02020603050405020304" pitchFamily="18" charset="0"/>
                        </a:rPr>
                        <a:t>The word Viking means raider. However, they were also traders and settlers, especially later in the period.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1200" dirty="0">
                          <a:effectLst/>
                          <a:latin typeface="+mn-lt"/>
                          <a:ea typeface="Calibri" panose="020F0502020204030204" pitchFamily="34" charset="0"/>
                          <a:cs typeface="Times New Roman" panose="02020603050405020304" pitchFamily="18" charset="0"/>
                        </a:rPr>
                        <a:t>They attacked England from Scandinavia carrying out raids on monasteries which is why the monks criticised them.</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1200" dirty="0">
                          <a:effectLst/>
                          <a:latin typeface="+mn-lt"/>
                          <a:ea typeface="Calibri" panose="020F0502020204030204" pitchFamily="34" charset="0"/>
                          <a:cs typeface="Times New Roman" panose="02020603050405020304" pitchFamily="18" charset="0"/>
                        </a:rPr>
                        <a:t>The Vikings fought hard against the Saxons for control of England but were stopped by Alfred. They then settled in the East with some becoming kings of England at the end of the Saxon period.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1200" dirty="0">
                          <a:effectLst/>
                          <a:latin typeface="+mn-lt"/>
                          <a:ea typeface="Calibri" panose="020F0502020204030204" pitchFamily="34" charset="0"/>
                          <a:cs typeface="Times New Roman" panose="02020603050405020304" pitchFamily="18" charset="0"/>
                        </a:rPr>
                        <a:t>They were highly skilled shipbuilders, taking them vast distances across dangerous seas.</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1200" dirty="0">
                          <a:effectLst/>
                          <a:latin typeface="+mn-lt"/>
                          <a:ea typeface="Calibri" panose="020F0502020204030204" pitchFamily="34" charset="0"/>
                          <a:cs typeface="Times New Roman" panose="02020603050405020304" pitchFamily="18" charset="0"/>
                        </a:rPr>
                        <a:t>They did not worship a single god but made offerings to a large number such as Odin  (Wednesday named after him) Thor ( Thursday )and Freya (Friday)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5" name="Table 14">
            <a:extLst>
              <a:ext uri="{FF2B5EF4-FFF2-40B4-BE49-F238E27FC236}">
                <a16:creationId xmlns:a16="http://schemas.microsoft.com/office/drawing/2014/main" id="{63E6F1D5-475F-C52A-7C4D-D8ECAB7E8446}"/>
              </a:ext>
            </a:extLst>
          </p:cNvPr>
          <p:cNvGraphicFramePr>
            <a:graphicFrameLocks noGrp="1"/>
          </p:cNvGraphicFramePr>
          <p:nvPr>
            <p:extLst>
              <p:ext uri="{D42A27DB-BD31-4B8C-83A1-F6EECF244321}">
                <p14:modId xmlns:p14="http://schemas.microsoft.com/office/powerpoint/2010/main" val="2511216570"/>
              </p:ext>
            </p:extLst>
          </p:nvPr>
        </p:nvGraphicFramePr>
        <p:xfrm>
          <a:off x="274493" y="1443076"/>
          <a:ext cx="2252139" cy="1414844"/>
        </p:xfrm>
        <a:graphic>
          <a:graphicData uri="http://schemas.openxmlformats.org/drawingml/2006/table">
            <a:tbl>
              <a:tblPr firstRow="1" firstCol="1" bandRow="1"/>
              <a:tblGrid>
                <a:gridCol w="2252139">
                  <a:extLst>
                    <a:ext uri="{9D8B030D-6E8A-4147-A177-3AD203B41FA5}">
                      <a16:colId xmlns:a16="http://schemas.microsoft.com/office/drawing/2014/main" val="20000"/>
                    </a:ext>
                  </a:extLst>
                </a:gridCol>
              </a:tblGrid>
              <a:tr h="160879">
                <a:tc>
                  <a:txBody>
                    <a:bodyPr/>
                    <a:lstStyle/>
                    <a:p>
                      <a:pPr marL="0" marR="0" algn="ctr">
                        <a:lnSpc>
                          <a:spcPct val="107000"/>
                        </a:lnSpc>
                        <a:spcBef>
                          <a:spcPts val="0"/>
                        </a:spcBef>
                        <a:spcAft>
                          <a:spcPts val="0"/>
                        </a:spcAft>
                      </a:pPr>
                      <a:r>
                        <a:rPr lang="en-GB" sz="1600" b="1" kern="100" dirty="0">
                          <a:effectLst/>
                          <a:latin typeface="+mn-lt"/>
                          <a:ea typeface="Calibri"/>
                          <a:cs typeface="Times New Roman"/>
                        </a:rPr>
                        <a:t>Curriculum End Points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0000"/>
                  </a:ext>
                </a:extLst>
              </a:tr>
              <a:tr h="1127480">
                <a:tc>
                  <a:txBody>
                    <a:bodyPr/>
                    <a:lstStyle/>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1200" kern="100" dirty="0">
                          <a:effectLst/>
                          <a:latin typeface="+mn-lt"/>
                          <a:ea typeface="Calibri"/>
                          <a:cs typeface="Times New Roman"/>
                        </a:rPr>
                        <a:t>To develop knowledge of </a:t>
                      </a:r>
                      <a:r>
                        <a:rPr lang="en-GB" sz="1200" kern="100">
                          <a:effectLst/>
                          <a:latin typeface="+mn-lt"/>
                          <a:ea typeface="Calibri"/>
                          <a:cs typeface="Times New Roman"/>
                        </a:rPr>
                        <a:t>the Vikings </a:t>
                      </a:r>
                      <a:r>
                        <a:rPr lang="en-GB" sz="1200" kern="100" dirty="0">
                          <a:effectLst/>
                          <a:latin typeface="+mn-lt"/>
                          <a:ea typeface="Calibri"/>
                          <a:cs typeface="Times New Roman"/>
                        </a:rPr>
                        <a:t>presence in England during the time of Edward the Confessor, their beliefs and way of life and legacy in the present day.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20" name="Table 19">
            <a:extLst>
              <a:ext uri="{FF2B5EF4-FFF2-40B4-BE49-F238E27FC236}">
                <a16:creationId xmlns:a16="http://schemas.microsoft.com/office/drawing/2014/main" id="{9DF08E23-9928-7C2C-B1EC-B1FE2E5B6530}"/>
              </a:ext>
            </a:extLst>
          </p:cNvPr>
          <p:cNvGraphicFramePr>
            <a:graphicFrameLocks noGrp="1"/>
          </p:cNvGraphicFramePr>
          <p:nvPr>
            <p:extLst>
              <p:ext uri="{D42A27DB-BD31-4B8C-83A1-F6EECF244321}">
                <p14:modId xmlns:p14="http://schemas.microsoft.com/office/powerpoint/2010/main" val="2248890221"/>
              </p:ext>
            </p:extLst>
          </p:nvPr>
        </p:nvGraphicFramePr>
        <p:xfrm>
          <a:off x="274493" y="3133343"/>
          <a:ext cx="2240107" cy="3176271"/>
        </p:xfrm>
        <a:graphic>
          <a:graphicData uri="http://schemas.openxmlformats.org/drawingml/2006/table">
            <a:tbl>
              <a:tblPr firstRow="1" firstCol="1" bandRow="1"/>
              <a:tblGrid>
                <a:gridCol w="2240107">
                  <a:extLst>
                    <a:ext uri="{9D8B030D-6E8A-4147-A177-3AD203B41FA5}">
                      <a16:colId xmlns:a16="http://schemas.microsoft.com/office/drawing/2014/main" val="20000"/>
                    </a:ext>
                  </a:extLst>
                </a:gridCol>
              </a:tblGrid>
              <a:tr h="159676">
                <a:tc>
                  <a:txBody>
                    <a:bodyPr/>
                    <a:lstStyle/>
                    <a:p>
                      <a:pPr marL="0" marR="0" algn="ctr">
                        <a:lnSpc>
                          <a:spcPct val="107000"/>
                        </a:lnSpc>
                        <a:spcBef>
                          <a:spcPts val="0"/>
                        </a:spcBef>
                        <a:spcAft>
                          <a:spcPts val="0"/>
                        </a:spcAft>
                      </a:pPr>
                      <a:r>
                        <a:rPr lang="en-GB" sz="1600" b="1" kern="100" dirty="0">
                          <a:effectLst/>
                          <a:latin typeface="+mn-lt"/>
                          <a:ea typeface="Calibri"/>
                          <a:cs typeface="Times New Roman"/>
                        </a:rPr>
                        <a:t>Prior Knowledge</a:t>
                      </a:r>
                      <a:endParaRPr lang="en-GB" sz="1600" kern="100" dirty="0">
                        <a:effectLst/>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0000"/>
                  </a:ext>
                </a:extLst>
              </a:tr>
              <a:tr h="1814632">
                <a:tc>
                  <a:txBody>
                    <a:bodyPr/>
                    <a:lstStyle/>
                    <a:p>
                      <a:pPr marL="171450" marR="0" lvl="0" indent="-171450" algn="l" defTabSz="914400" rtl="0" eaLnBrk="1" fontAlgn="auto" latinLnBrk="0" hangingPunct="1">
                        <a:lnSpc>
                          <a:spcPct val="107000"/>
                        </a:lnSpc>
                        <a:spcBef>
                          <a:spcPts val="0"/>
                        </a:spcBef>
                        <a:spcAft>
                          <a:spcPts val="0"/>
                        </a:spcAft>
                        <a:buClrTx/>
                        <a:buSzTx/>
                        <a:buFont typeface="Arial"/>
                        <a:buChar char="•"/>
                        <a:tabLst/>
                        <a:defRPr/>
                      </a:pPr>
                      <a:r>
                        <a:rPr lang="en-GB" sz="1200" kern="100" dirty="0">
                          <a:effectLst/>
                          <a:latin typeface="+mn-lt"/>
                          <a:cs typeface="Times New Roman"/>
                        </a:rPr>
                        <a:t>Knowledge of the Roman Empire and its impact on Britain including significant events and people and how these shaped future Britain. </a:t>
                      </a:r>
                    </a:p>
                    <a:p>
                      <a:pPr marL="171450" marR="0" lvl="0" indent="-171450" algn="l" defTabSz="914400" rtl="0" eaLnBrk="1" fontAlgn="auto" latinLnBrk="0" hangingPunct="1">
                        <a:lnSpc>
                          <a:spcPct val="107000"/>
                        </a:lnSpc>
                        <a:spcBef>
                          <a:spcPts val="0"/>
                        </a:spcBef>
                        <a:spcAft>
                          <a:spcPts val="0"/>
                        </a:spcAft>
                        <a:buClrTx/>
                        <a:buSzTx/>
                        <a:buFont typeface="Arial"/>
                        <a:buChar char="•"/>
                        <a:tabLst/>
                        <a:defRPr/>
                      </a:pPr>
                      <a:r>
                        <a:rPr lang="en-GB" sz="1200" kern="100" dirty="0">
                          <a:effectLst/>
                          <a:latin typeface="+mn-lt"/>
                          <a:cs typeface="Times New Roman"/>
                        </a:rPr>
                        <a:t>The Anglo-Saxon invasion and settlement of Britian including how they lived, key events, places and people and the legacy they left. </a:t>
                      </a:r>
                    </a:p>
                    <a:p>
                      <a:pPr marL="171450" marR="0" lvl="0" indent="-171450" algn="l" defTabSz="914400" rtl="0" eaLnBrk="1" fontAlgn="auto" latinLnBrk="0" hangingPunct="1">
                        <a:lnSpc>
                          <a:spcPct val="107000"/>
                        </a:lnSpc>
                        <a:spcBef>
                          <a:spcPts val="0"/>
                        </a:spcBef>
                        <a:spcAft>
                          <a:spcPts val="0"/>
                        </a:spcAft>
                        <a:buClrTx/>
                        <a:buSzTx/>
                        <a:buFont typeface="Arial"/>
                        <a:buChar char="•"/>
                        <a:tabLst/>
                        <a:defRPr/>
                      </a:pPr>
                      <a:r>
                        <a:rPr lang="en-GB" sz="1200" kern="100" dirty="0">
                          <a:effectLst/>
                          <a:latin typeface="+mn-lt"/>
                          <a:cs typeface="Times New Roman"/>
                        </a:rPr>
                        <a:t>Locate key features and places in Northern Europe, explaining the impact of climate and location on people movement of the past.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888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7F347727-3252-6865-CE7E-075A8CA916BD}"/>
              </a:ext>
            </a:extLst>
          </p:cNvPr>
          <p:cNvGraphicFramePr>
            <a:graphicFrameLocks noGrp="1"/>
          </p:cNvGraphicFramePr>
          <p:nvPr>
            <p:extLst>
              <p:ext uri="{D42A27DB-BD31-4B8C-83A1-F6EECF244321}">
                <p14:modId xmlns:p14="http://schemas.microsoft.com/office/powerpoint/2010/main" val="1226192008"/>
              </p:ext>
            </p:extLst>
          </p:nvPr>
        </p:nvGraphicFramePr>
        <p:xfrm>
          <a:off x="290945" y="260526"/>
          <a:ext cx="8631382" cy="3341655"/>
        </p:xfrm>
        <a:graphic>
          <a:graphicData uri="http://schemas.openxmlformats.org/drawingml/2006/table">
            <a:tbl>
              <a:tblPr firstRow="1" firstCol="1" bandRow="1"/>
              <a:tblGrid>
                <a:gridCol w="8631382">
                  <a:extLst>
                    <a:ext uri="{9D8B030D-6E8A-4147-A177-3AD203B41FA5}">
                      <a16:colId xmlns:a16="http://schemas.microsoft.com/office/drawing/2014/main" val="20000"/>
                    </a:ext>
                  </a:extLst>
                </a:gridCol>
              </a:tblGrid>
              <a:tr h="411143">
                <a:tc>
                  <a:txBody>
                    <a:bodyPr/>
                    <a:lstStyle/>
                    <a:p>
                      <a:pPr marL="0" marR="0" algn="ctr">
                        <a:lnSpc>
                          <a:spcPct val="107000"/>
                        </a:lnSpc>
                        <a:spcBef>
                          <a:spcPts val="0"/>
                        </a:spcBef>
                        <a:spcAft>
                          <a:spcPts val="0"/>
                        </a:spcAft>
                      </a:pPr>
                      <a:r>
                        <a:rPr lang="en-GB" sz="1200" b="1" kern="100" dirty="0">
                          <a:effectLst/>
                          <a:latin typeface="XCCW Joined 4a" panose="03050602040000000000" pitchFamily="66" charset="0"/>
                          <a:ea typeface="Calibri"/>
                          <a:cs typeface="Times New Roman"/>
                        </a:rPr>
                        <a:t>Pictures and diagrams</a:t>
                      </a:r>
                    </a:p>
                    <a:p>
                      <a:pPr marL="0" marR="0" algn="ctr">
                        <a:lnSpc>
                          <a:spcPct val="107000"/>
                        </a:lnSpc>
                        <a:spcBef>
                          <a:spcPts val="0"/>
                        </a:spcBef>
                        <a:spcAft>
                          <a:spcPts val="0"/>
                        </a:spcAft>
                      </a:pPr>
                      <a:endParaRPr lang="en-GB" sz="1100" kern="100" dirty="0">
                        <a:effectLst/>
                        <a:latin typeface="HfW precursive" panose="00000500000000000000" pitchFamily="2" charset="0"/>
                        <a:ea typeface="Calibri"/>
                        <a:cs typeface="Times New Roman"/>
                      </a:endParaRPr>
                    </a:p>
                  </a:txBody>
                  <a:tcPr marL="60589" marR="60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0000"/>
                  </a:ext>
                </a:extLst>
              </a:tr>
              <a:tr h="2930512">
                <a:tc>
                  <a:txBody>
                    <a:bodyPr/>
                    <a:lstStyle/>
                    <a:p>
                      <a:pPr marL="0" marR="0" algn="l">
                        <a:lnSpc>
                          <a:spcPct val="107000"/>
                        </a:lnSpc>
                        <a:spcBef>
                          <a:spcPts val="0"/>
                        </a:spcBef>
                        <a:spcAft>
                          <a:spcPts val="0"/>
                        </a:spcAft>
                      </a:pPr>
                      <a:r>
                        <a:rPr lang="en-GB" sz="1000" kern="100" dirty="0">
                          <a:effectLst/>
                          <a:latin typeface="Calibri"/>
                          <a:ea typeface="Calibri"/>
                          <a:cs typeface="Times New Roman"/>
                        </a:rPr>
                        <a:t> </a:t>
                      </a:r>
                    </a:p>
                    <a:p>
                      <a:pPr marL="0" marR="0" algn="l">
                        <a:lnSpc>
                          <a:spcPct val="107000"/>
                        </a:lnSpc>
                        <a:spcBef>
                          <a:spcPts val="0"/>
                        </a:spcBef>
                        <a:spcAft>
                          <a:spcPts val="0"/>
                        </a:spcAft>
                      </a:pPr>
                      <a:endParaRPr lang="en-GB" sz="1000" kern="100" dirty="0">
                        <a:effectLst/>
                        <a:latin typeface="Calibri"/>
                        <a:ea typeface="Calibri"/>
                        <a:cs typeface="Times New Roman"/>
                      </a:endParaRPr>
                    </a:p>
                  </a:txBody>
                  <a:tcPr marL="60589" marR="60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pic>
        <p:nvPicPr>
          <p:cNvPr id="13" name="Content Placeholder 2">
            <a:extLst>
              <a:ext uri="{FF2B5EF4-FFF2-40B4-BE49-F238E27FC236}">
                <a16:creationId xmlns:a16="http://schemas.microsoft.com/office/drawing/2014/main" id="{41158923-E95B-0195-D9C7-C4CFDBBC1E74}"/>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76994" y="834873"/>
            <a:ext cx="3903745" cy="259412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4" name="Picture 13" descr="A screenshot of a computer game&#10;&#10;Description automatically generated">
            <a:extLst>
              <a:ext uri="{FF2B5EF4-FFF2-40B4-BE49-F238E27FC236}">
                <a16:creationId xmlns:a16="http://schemas.microsoft.com/office/drawing/2014/main" id="{41E4094E-2C4B-88FD-330D-999A9867AD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01424" y="885118"/>
            <a:ext cx="4400218" cy="2493636"/>
          </a:xfrm>
          <a:prstGeom prst="rect">
            <a:avLst/>
          </a:prstGeom>
        </p:spPr>
      </p:pic>
    </p:spTree>
    <p:extLst>
      <p:ext uri="{BB962C8B-B14F-4D97-AF65-F5344CB8AC3E}">
        <p14:creationId xmlns:p14="http://schemas.microsoft.com/office/powerpoint/2010/main" val="3803212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482</TotalTime>
  <Words>410</Words>
  <Application>Microsoft Macintosh PowerPoint</Application>
  <PresentationFormat>On-screen Show (4:3)</PresentationFormat>
  <Paragraphs>41</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HfW precursive</vt:lpstr>
      <vt:lpstr>XCCW Joined 4a</vt:lpstr>
      <vt:lpstr>Office Theme</vt:lpstr>
      <vt:lpstr>Y5 Knowledge Organiser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One Knowledge Organiser</dc:title>
  <dc:creator>ecork</dc:creator>
  <cp:lastModifiedBy>Paul Smith</cp:lastModifiedBy>
  <cp:revision>12</cp:revision>
  <dcterms:created xsi:type="dcterms:W3CDTF">2024-02-01T12:27:14Z</dcterms:created>
  <dcterms:modified xsi:type="dcterms:W3CDTF">2025-01-04T19:39:27Z</dcterms:modified>
</cp:coreProperties>
</file>