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6" r:id="rId6"/>
    <p:sldId id="260" r:id="rId7"/>
    <p:sldId id="261" r:id="rId8"/>
    <p:sldId id="269" r:id="rId9"/>
    <p:sldId id="262" r:id="rId10"/>
    <p:sldId id="263" r:id="rId11"/>
    <p:sldId id="264" r:id="rId12"/>
    <p:sldId id="270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4" autoAdjust="0"/>
    <p:restoredTop sz="63415" autoAdjust="0"/>
  </p:normalViewPr>
  <p:slideViewPr>
    <p:cSldViewPr snapToGrid="0">
      <p:cViewPr varScale="1">
        <p:scale>
          <a:sx n="58" d="100"/>
          <a:sy n="58" d="100"/>
        </p:scale>
        <p:origin x="2016" y="72"/>
      </p:cViewPr>
      <p:guideLst/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394F8D0-4A96-48F6-A649-166777A439D2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1182689-9A12-495B-9AD1-0D663C626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3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3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8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75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3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0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0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0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1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2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3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5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82689-9A12-495B-9AD1-0D663C6267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7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06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9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05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5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0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6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0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6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6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1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6211-5C1B-4EA1-842B-7C43D96B3F1A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F9DBEB-8C65-44EF-B786-3272A27A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7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unbury alder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94" y="0"/>
            <a:ext cx="1819777" cy="14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70" y="1466524"/>
            <a:ext cx="8596668" cy="1066549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Welcome to Bunbury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Aldersey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 C of E Primary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School and Nursery School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Image result for bunbury alderse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602" y="2533073"/>
            <a:ext cx="5791225" cy="37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8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195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Uniform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77313"/>
            <a:ext cx="85153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chemeClr val="accent2">
                    <a:lumMod val="50000"/>
                  </a:schemeClr>
                </a:solidFill>
              </a:rPr>
              <a:t>Supplied by Badged </a:t>
            </a:r>
            <a:r>
              <a:rPr lang="en-GB" sz="2400" u="sng" dirty="0" err="1">
                <a:solidFill>
                  <a:schemeClr val="accent2">
                    <a:lumMod val="50000"/>
                  </a:schemeClr>
                </a:solidFill>
              </a:rPr>
              <a:t>Sandbach</a:t>
            </a:r>
            <a:endParaRPr lang="en-GB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400" u="sng" dirty="0">
                <a:solidFill>
                  <a:schemeClr val="accent2">
                    <a:lumMod val="50000"/>
                  </a:schemeClr>
                </a:solidFill>
              </a:rPr>
              <a:t>Boys</a:t>
            </a:r>
          </a:p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Winter- Black trousers, school logo polo shirt, school logo sweatshirt (green), black socks, black Velcro shoes </a:t>
            </a:r>
          </a:p>
          <a:p>
            <a:r>
              <a:rPr lang="en-GB" sz="2400" u="sng" dirty="0">
                <a:solidFill>
                  <a:schemeClr val="accent2">
                    <a:lumMod val="50000"/>
                  </a:schemeClr>
                </a:solidFill>
              </a:rPr>
              <a:t>Girls</a:t>
            </a:r>
          </a:p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Winter- Tartan skirt, school logo polo shirt, school logo sweatshirt/cardigan (green), black tights, black trousers (no leggings) black Velcro shoes</a:t>
            </a:r>
          </a:p>
          <a:p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400" u="sng" dirty="0">
                <a:solidFill>
                  <a:schemeClr val="accent2">
                    <a:lumMod val="50000"/>
                  </a:schemeClr>
                </a:solidFill>
              </a:rPr>
              <a:t>PE kit</a:t>
            </a:r>
          </a:p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Black shorts or jogging bottoms, Green t-shirt, black school logo hoodie, trainers or pumps </a:t>
            </a:r>
          </a:p>
          <a:p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School Logo book bags and PE bags are also available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457200"/>
            <a:ext cx="760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    Food and Drink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0671" y="280751"/>
            <a:ext cx="9182100" cy="6485487"/>
            <a:chOff x="320783" y="-116269"/>
            <a:chExt cx="9182100" cy="6260065"/>
          </a:xfrm>
        </p:grpSpPr>
        <p:sp>
          <p:nvSpPr>
            <p:cNvPr id="3" name="TextBox 2"/>
            <p:cNvSpPr txBox="1"/>
            <p:nvPr/>
          </p:nvSpPr>
          <p:spPr>
            <a:xfrm>
              <a:off x="320783" y="1123162"/>
              <a:ext cx="9182100" cy="502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Lunch: Packed lunch from home or a school packed </a:t>
              </a:r>
              <a:r>
                <a:rPr lang="en-GB" sz="2800" dirty="0" smtClean="0">
                  <a:solidFill>
                    <a:schemeClr val="accent2">
                      <a:lumMod val="50000"/>
                    </a:schemeClr>
                  </a:solidFill>
                </a:rPr>
                <a:t>lunch</a:t>
              </a:r>
              <a:endParaRPr lang="en-GB" sz="2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lang="en-GB" sz="2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Snacks:</a:t>
              </a:r>
            </a:p>
            <a:p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Morning - A healthy snack from </a:t>
              </a:r>
              <a:r>
                <a:rPr lang="en-GB" sz="2800" dirty="0" smtClean="0">
                  <a:solidFill>
                    <a:schemeClr val="accent2">
                      <a:lumMod val="50000"/>
                    </a:schemeClr>
                  </a:solidFill>
                </a:rPr>
                <a:t>home or a hot snack from school</a:t>
              </a:r>
              <a:endParaRPr lang="en-GB" sz="2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Afternoon- F</a:t>
              </a:r>
              <a:r>
                <a:rPr lang="en-GB" sz="2800" dirty="0" smtClean="0">
                  <a:solidFill>
                    <a:schemeClr val="accent2">
                      <a:lumMod val="50000"/>
                    </a:schemeClr>
                  </a:solidFill>
                </a:rPr>
                <a:t>ruit </a:t>
              </a:r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and a cup of milk (until their 5</a:t>
              </a:r>
              <a:r>
                <a:rPr lang="en-GB" sz="2800" baseline="30000" dirty="0">
                  <a:solidFill>
                    <a:schemeClr val="accent2">
                      <a:lumMod val="50000"/>
                    </a:schemeClr>
                  </a:solidFill>
                </a:rPr>
                <a:t>th</a:t>
              </a:r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GB" sz="2800" dirty="0" smtClean="0">
                  <a:solidFill>
                    <a:schemeClr val="accent2">
                      <a:lumMod val="50000"/>
                    </a:schemeClr>
                  </a:solidFill>
                </a:rPr>
                <a:t>birthday)</a:t>
              </a:r>
              <a:endParaRPr lang="en-GB" sz="2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lang="en-GB" sz="2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GB" sz="2800" dirty="0">
                  <a:solidFill>
                    <a:schemeClr val="accent2">
                      <a:lumMod val="50000"/>
                    </a:schemeClr>
                  </a:solidFill>
                </a:rPr>
                <a:t>Children can bring in a water bottle, which can be refilled at school.</a:t>
              </a:r>
            </a:p>
          </p:txBody>
        </p:sp>
        <p:pic>
          <p:nvPicPr>
            <p:cNvPr id="2052" name="Picture 4" descr="Image result for Sports Bott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7" t="1" r="27702" b="-13274"/>
            <a:stretch/>
          </p:blipFill>
          <p:spPr bwMode="auto">
            <a:xfrm>
              <a:off x="6625947" y="-116269"/>
              <a:ext cx="1019730" cy="177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apple">
            <a:extLst>
              <a:ext uri="{FF2B5EF4-FFF2-40B4-BE49-F238E27FC236}">
                <a16:creationId xmlns="" xmlns:a16="http://schemas.microsoft.com/office/drawing/2014/main" id="{5277C9E2-955A-4F2C-87A8-DD14815F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23" y="795372"/>
            <a:ext cx="1221867" cy="12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cked Lunch Stock Pictures, Royalty-free Photos &amp; Images">
            <a:extLst>
              <a:ext uri="{FF2B5EF4-FFF2-40B4-BE49-F238E27FC236}">
                <a16:creationId xmlns="" xmlns:a16="http://schemas.microsoft.com/office/drawing/2014/main" id="{C974AD10-6A09-4A69-A431-A897CBA4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1" y="252466"/>
            <a:ext cx="1780138" cy="16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2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43" y="968803"/>
            <a:ext cx="9160328" cy="50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90550"/>
            <a:ext cx="80314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2">
                    <a:lumMod val="50000"/>
                  </a:schemeClr>
                </a:solidFill>
              </a:rPr>
              <a:t>Health</a:t>
            </a:r>
          </a:p>
          <a:p>
            <a:pPr algn="ctr"/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Absence requires a telephone call or an email to explain why.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Any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vomiting or diarrhoea must be followed by 48 hours absence.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Head lice are common, please check regularly and treat as recommended.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If your child requires an inhaler, please ensure a spare one is left in school.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If your child requires medication in school hours a permission form will need to be completed in the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office.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utoShape 2" descr="Image result for Telephone Clip Art"/>
          <p:cNvSpPr>
            <a:spLocks noChangeAspect="1" noChangeArrowheads="1"/>
          </p:cNvSpPr>
          <p:nvPr/>
        </p:nvSpPr>
        <p:spPr bwMode="auto">
          <a:xfrm>
            <a:off x="2632768" y="607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2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up 78">
            <a:extLst>
              <a:ext uri="{FF2B5EF4-FFF2-40B4-BE49-F238E27FC236}">
                <a16:creationId xmlns="" xmlns:a16="http://schemas.microsoft.com/office/drawing/2014/main" id="{EB0D40EF-BA14-42F1-9492-D38C59DCA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B2C3A70F-581F-48B1-AD94-04AF9A38D2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13EABD0F-494E-4C0C-8A0C-139AFC428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="" xmlns:a16="http://schemas.microsoft.com/office/drawing/2014/main" id="{739811F7-2462-4463-BE69-32CEBED03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5">
              <a:extLst>
                <a:ext uri="{FF2B5EF4-FFF2-40B4-BE49-F238E27FC236}">
                  <a16:creationId xmlns="" xmlns:a16="http://schemas.microsoft.com/office/drawing/2014/main" id="{D91A6F9F-54F1-461A-A043-E97203A85F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="" xmlns:a16="http://schemas.microsoft.com/office/drawing/2014/main" id="{28681C3A-B98D-44BE-8120-45C3F3BA0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7">
              <a:extLst>
                <a:ext uri="{FF2B5EF4-FFF2-40B4-BE49-F238E27FC236}">
                  <a16:creationId xmlns="" xmlns:a16="http://schemas.microsoft.com/office/drawing/2014/main" id="{37478156-05FD-4D8F-AE53-B3D40AF29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8">
              <a:extLst>
                <a:ext uri="{FF2B5EF4-FFF2-40B4-BE49-F238E27FC236}">
                  <a16:creationId xmlns="" xmlns:a16="http://schemas.microsoft.com/office/drawing/2014/main" id="{A81F9C83-B446-4703-8B99-C01F0E403E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9">
              <a:extLst>
                <a:ext uri="{FF2B5EF4-FFF2-40B4-BE49-F238E27FC236}">
                  <a16:creationId xmlns="" xmlns:a16="http://schemas.microsoft.com/office/drawing/2014/main" id="{C2F5F0B6-D807-4AAE-852B-7BECE0CF4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="" xmlns:a16="http://schemas.microsoft.com/office/drawing/2014/main" id="{0945AE7B-1E9E-491F-976F-155273088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="" xmlns:a16="http://schemas.microsoft.com/office/drawing/2014/main" id="{A38028DA-F87E-4372-9295-BC98DB4007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32" name="Picture 8" descr="Image result for children's boo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" b="1"/>
          <a:stretch/>
        </p:blipFill>
        <p:spPr bwMode="auto"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9225" y="609600"/>
            <a:ext cx="511477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Home Learning</a:t>
            </a:r>
          </a:p>
        </p:txBody>
      </p:sp>
      <p:pic>
        <p:nvPicPr>
          <p:cNvPr id="1034" name="Picture 10" descr="Image result for Counting Clip 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-1" b="-1"/>
          <a:stretch/>
        </p:blipFill>
        <p:spPr bwMode="auto"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90">
            <a:extLst>
              <a:ext uri="{FF2B5EF4-FFF2-40B4-BE49-F238E27FC236}">
                <a16:creationId xmlns="" xmlns:a16="http://schemas.microsoft.com/office/drawing/2014/main" id="{B31FD3CE-CE0A-4FD9-967C-4D340CA378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Isosceles Triangle 30">
            <a:extLst>
              <a:ext uri="{FF2B5EF4-FFF2-40B4-BE49-F238E27FC236}">
                <a16:creationId xmlns="" xmlns:a16="http://schemas.microsoft.com/office/drawing/2014/main" id="{0663EB55-934F-42EF-80DE-098647DE7A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4159224" y="1386842"/>
            <a:ext cx="5686451" cy="4654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books will be changed once a week, please write a comment in the reading record after you’ve read at home.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tricky red words will be sent home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your child starts red books, please help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child to learn to read and spell these words.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Maths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 will be set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weekly (from January) on the class webpage under the homework tab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Purple Mash – you will receive a log in code during the autumn term.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utoShape 2" descr="Image result for books"/>
          <p:cNvSpPr>
            <a:spLocks noChangeAspect="1" noChangeArrowheads="1"/>
          </p:cNvSpPr>
          <p:nvPr/>
        </p:nvSpPr>
        <p:spPr bwMode="auto">
          <a:xfrm>
            <a:off x="872547" y="6972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8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bunbury alder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52" y="0"/>
            <a:ext cx="2499948" cy="22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918" y="2535382"/>
            <a:ext cx="7917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We hope that this meeting has been useful.</a:t>
            </a:r>
          </a:p>
          <a:p>
            <a:pPr algn="ctr"/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Please remember, if you have any queries, concerns or questions, please phone or email school.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We aim to ensure that your child’s experience at Bunbury is a happy and rewarding one.  </a:t>
            </a:r>
          </a:p>
          <a:p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We look forward to working with both you and your children in September.  </a:t>
            </a:r>
          </a:p>
        </p:txBody>
      </p:sp>
    </p:spTree>
    <p:extLst>
      <p:ext uri="{BB962C8B-B14F-4D97-AF65-F5344CB8AC3E}">
        <p14:creationId xmlns:p14="http://schemas.microsoft.com/office/powerpoint/2010/main" val="332166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04" y="99828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Staff at Bunbury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0065" y="2208610"/>
            <a:ext cx="2713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2957" y="4448317"/>
            <a:ext cx="7647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Mrs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Hunt –EYFS lead/ Reception Class Teacher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0065" y="1385428"/>
            <a:ext cx="68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Mrs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Badger – Executive </a:t>
            </a:r>
            <a:r>
              <a:rPr lang="en-GB" sz="2800" dirty="0" err="1" smtClean="0">
                <a:solidFill>
                  <a:schemeClr val="accent2">
                    <a:lumMod val="75000"/>
                  </a:schemeClr>
                </a:solidFill>
              </a:rPr>
              <a:t>Headteacher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/SLT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7BE42B-6E0C-46AE-9EC3-7C587C3E4BF9}"/>
              </a:ext>
            </a:extLst>
          </p:cNvPr>
          <p:cNvSpPr txBox="1"/>
          <p:nvPr/>
        </p:nvSpPr>
        <p:spPr>
          <a:xfrm>
            <a:off x="2300063" y="5472572"/>
            <a:ext cx="728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Miss Clarke – Reception Teaching Assistant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61" y="5163108"/>
            <a:ext cx="845444" cy="1178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48" y="3849560"/>
            <a:ext cx="859971" cy="1343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75" y="987787"/>
            <a:ext cx="845444" cy="1401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4766" y="2079501"/>
            <a:ext cx="609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Mrs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Smith – Deputy Principal/SLT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504" y="3234428"/>
            <a:ext cx="609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Mrs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Ehlen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– SENCO/SLT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89" y="1353859"/>
            <a:ext cx="918687" cy="1251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6017" y="2807714"/>
            <a:ext cx="920288" cy="12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19313"/>
            <a:ext cx="7509838" cy="3599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8328" y="4681248"/>
            <a:ext cx="6304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https://www.cdat.co.uk/</a:t>
            </a:r>
          </a:p>
        </p:txBody>
      </p:sp>
    </p:spTree>
    <p:extLst>
      <p:ext uri="{BB962C8B-B14F-4D97-AF65-F5344CB8AC3E}">
        <p14:creationId xmlns:p14="http://schemas.microsoft.com/office/powerpoint/2010/main" val="127122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04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</a:rPr>
              <a:t>Early Years Curriculum</a:t>
            </a:r>
            <a:br>
              <a:rPr lang="en-GB" sz="40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40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40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>
                <a:solidFill>
                  <a:schemeClr val="accent2">
                    <a:lumMod val="75000"/>
                  </a:schemeClr>
                </a:solidFill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508" y="1475510"/>
            <a:ext cx="89429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Planning for each half term is carried out using a topic based approach, following the children’s interests, </a:t>
            </a:r>
            <a:r>
              <a:rPr lang="en-GB" dirty="0" smtClean="0"/>
              <a:t>specific events and times of year.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There are 7 areas of learning in the Early Years Foundation Stage (EYFS), which activities are planned around.</a:t>
            </a:r>
          </a:p>
          <a:p>
            <a:endParaRPr lang="en-GB" dirty="0"/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Personal, Social and Emotional Development</a:t>
            </a: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Physical Development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Communication and Language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Literacy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Mathematics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Understanding the World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Expressive Arts and Design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4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=""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531" y="165895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Learning Journeys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7087" y="1486695"/>
            <a:ext cx="3176589" cy="45560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800" dirty="0"/>
              <a:t>Throughout the year, staff will record your child’s learning . We </a:t>
            </a:r>
            <a:r>
              <a:rPr lang="en-US" sz="1800" dirty="0" smtClean="0"/>
              <a:t>use an </a:t>
            </a:r>
            <a:r>
              <a:rPr lang="en-US" sz="1800" dirty="0"/>
              <a:t>online journal called Tapestry.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  </a:t>
            </a:r>
            <a:r>
              <a:rPr lang="en-US" sz="1800" dirty="0" smtClean="0"/>
              <a:t>This is a unique </a:t>
            </a:r>
            <a:r>
              <a:rPr lang="en-US" sz="1800" dirty="0"/>
              <a:t>record of their learning and development.  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   </a:t>
            </a:r>
            <a:r>
              <a:rPr lang="en-US" sz="1800" dirty="0" smtClean="0"/>
              <a:t>This will include </a:t>
            </a:r>
            <a:r>
              <a:rPr lang="en-US" sz="1800" dirty="0"/>
              <a:t>samples of their work, photographs and staff observations.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 smtClean="0"/>
              <a:t>Parental </a:t>
            </a:r>
            <a:r>
              <a:rPr lang="en-US" sz="1800" dirty="0"/>
              <a:t>contributions </a:t>
            </a:r>
            <a:r>
              <a:rPr lang="en-US" sz="1800" dirty="0" smtClean="0"/>
              <a:t>can  </a:t>
            </a:r>
            <a:r>
              <a:rPr lang="en-US" sz="1800" dirty="0"/>
              <a:t>also </a:t>
            </a:r>
            <a:r>
              <a:rPr lang="en-US" sz="1800" dirty="0" smtClean="0"/>
              <a:t>be added </a:t>
            </a:r>
            <a:r>
              <a:rPr lang="en-US" sz="1800" dirty="0"/>
              <a:t>throughout the year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pPr marL="285750" indent="-285750">
              <a:buFont typeface="Wingdings 3" charset="2"/>
              <a:buChar char=""/>
            </a:pPr>
            <a:endParaRPr lang="en-US" sz="1800" dirty="0"/>
          </a:p>
          <a:p>
            <a:pPr marL="285750" indent="-285750"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Content Placeholder 5" descr="A picture containing building, wall, photo, indoor&#10;&#10;Description automatically generated">
            <a:extLst>
              <a:ext uri="{FF2B5EF4-FFF2-40B4-BE49-F238E27FC236}">
                <a16:creationId xmlns="" xmlns:a16="http://schemas.microsoft.com/office/drawing/2014/main" id="{1A857490-62D6-4A3A-B6BB-1223661B9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r="5335"/>
          <a:stretch/>
        </p:blipFill>
        <p:spPr>
          <a:xfrm>
            <a:off x="509233" y="364317"/>
            <a:ext cx="5083494" cy="3887643"/>
          </a:xfrm>
          <a:prstGeom prst="rect">
            <a:avLst/>
          </a:prstGeom>
        </p:spPr>
      </p:pic>
      <p:pic>
        <p:nvPicPr>
          <p:cNvPr id="2052" name="Picture 4" descr="Tapestry Online Learning Journal - YouTube">
            <a:extLst>
              <a:ext uri="{FF2B5EF4-FFF2-40B4-BE49-F238E27FC236}">
                <a16:creationId xmlns="" xmlns:a16="http://schemas.microsoft.com/office/drawing/2014/main" id="{C03E2A42-2AF7-45DC-8794-2C117086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61" y="43640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864" y="426027"/>
            <a:ext cx="7180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Read Write Inc.</a:t>
            </a:r>
          </a:p>
        </p:txBody>
      </p:sp>
      <p:pic>
        <p:nvPicPr>
          <p:cNvPr id="4098" name="Picture 2" descr="Image result for read write 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37" y="5010113"/>
            <a:ext cx="2762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5" y="1195468"/>
            <a:ext cx="4463357" cy="33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6028" y="1475526"/>
            <a:ext cx="37074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charset="2"/>
              <a:buChar char=""/>
            </a:pPr>
            <a:r>
              <a:rPr lang="en-US" sz="2000" dirty="0"/>
              <a:t>Daily Phonics lessons are taught using the Read, Write Inc. scheme.</a:t>
            </a:r>
          </a:p>
          <a:p>
            <a:pPr marL="285750" indent="-285750">
              <a:buClr>
                <a:schemeClr val="accent1"/>
              </a:buClr>
              <a:buFont typeface="Wingdings 3" charset="2"/>
              <a:buChar char=""/>
            </a:pPr>
            <a:r>
              <a:rPr lang="en-US" sz="2000" dirty="0"/>
              <a:t>Each letter </a:t>
            </a:r>
            <a:r>
              <a:rPr lang="en-US" sz="2000" dirty="0" smtClean="0"/>
              <a:t>is linked to a picture to support </a:t>
            </a:r>
            <a:r>
              <a:rPr lang="en-US" sz="2000" dirty="0" err="1" smtClean="0"/>
              <a:t>recognision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 3" charset="2"/>
              <a:buChar char=""/>
            </a:pPr>
            <a:r>
              <a:rPr lang="en-US" sz="2000" dirty="0"/>
              <a:t>Reading books are based on this scheme and are matched to the sounds that the children know.  This ensures children can segment and blend all the words in the book.</a:t>
            </a:r>
          </a:p>
        </p:txBody>
      </p:sp>
    </p:spTree>
    <p:extLst>
      <p:ext uri="{BB962C8B-B14F-4D97-AF65-F5344CB8AC3E}">
        <p14:creationId xmlns:p14="http://schemas.microsoft.com/office/powerpoint/2010/main" val="280270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8018" y="384464"/>
            <a:ext cx="5974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Mathematics</a:t>
            </a:r>
          </a:p>
        </p:txBody>
      </p:sp>
      <p:pic>
        <p:nvPicPr>
          <p:cNvPr id="5124" name="Picture 4" descr="Image result for num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3" y="1393648"/>
            <a:ext cx="2092760" cy="13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5313" y="1825910"/>
            <a:ext cx="423741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charset="2"/>
              <a:buChar char=""/>
            </a:pPr>
            <a:r>
              <a:rPr lang="en-US" sz="2400" dirty="0"/>
              <a:t>We follow the </a:t>
            </a:r>
            <a:r>
              <a:rPr lang="en-US" sz="2400" b="1" dirty="0" smtClean="0"/>
              <a:t>First for </a:t>
            </a:r>
            <a:r>
              <a:rPr lang="en-US" sz="2400" b="1" dirty="0" err="1" smtClean="0"/>
              <a:t>Maths</a:t>
            </a:r>
            <a:r>
              <a:rPr lang="en-US" sz="2400" b="1" dirty="0" smtClean="0"/>
              <a:t> </a:t>
            </a:r>
            <a:r>
              <a:rPr lang="en-US" sz="2400" dirty="0" smtClean="0"/>
              <a:t>Planning</a:t>
            </a:r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 3" charset="2"/>
              <a:buChar char=""/>
            </a:pPr>
            <a:r>
              <a:rPr lang="en-US" sz="2400" dirty="0" smtClean="0"/>
              <a:t>Planning focuses on 6 areas: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Cardinality and counting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Comparison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Composition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Pattern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Shape and space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Measure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  <p:sp>
        <p:nvSpPr>
          <p:cNvPr id="2" name="AutoShape 2" descr="Show Numberblocks is a Hit with Kid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Show Numberblocks is a Hit with Kid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https://modernparenting-onemega.com/wp-content/uploads/2023/05/Why-BBCs-Show-Numberblocks-Is-A-Hit-with-Kids-2240x12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9" y="3365365"/>
            <a:ext cx="2695430" cy="1865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9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" y="13809"/>
            <a:ext cx="9103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Continuous Provision</a:t>
            </a:r>
          </a:p>
          <a:p>
            <a:pPr algn="ctr"/>
            <a:r>
              <a:rPr lang="en-GB" sz="2000" dirty="0" smtClean="0"/>
              <a:t>The </a:t>
            </a:r>
            <a:r>
              <a:rPr lang="en-GB" sz="2000" dirty="0"/>
              <a:t>purpose of continuous provision is "to </a:t>
            </a:r>
            <a:r>
              <a:rPr lang="en-GB" sz="2000" i="1" dirty="0"/>
              <a:t>continue the provision for learning in the </a:t>
            </a:r>
            <a:r>
              <a:rPr lang="en-GB" sz="2000" i="1" dirty="0" smtClean="0"/>
              <a:t>absence </a:t>
            </a:r>
            <a:r>
              <a:rPr lang="en-GB" sz="2000" i="1" dirty="0"/>
              <a:t>of an adult".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6195" y="2025489"/>
            <a:ext cx="3707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6" y="2041321"/>
            <a:ext cx="3505504" cy="199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69" y="4056814"/>
            <a:ext cx="3659429" cy="2246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258" y="2025489"/>
            <a:ext cx="3310415" cy="201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258" y="4110096"/>
            <a:ext cx="3310415" cy="2139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8101" y="2025490"/>
            <a:ext cx="2936379" cy="51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have a range of continuous provision areas in the classroom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Cookery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Atelier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Writing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Maths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Funky fingers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Small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Story 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Malleable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Role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5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77" y="372341"/>
            <a:ext cx="6494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First </a:t>
            </a:r>
            <a:r>
              <a:rPr lang="en-GB" sz="4400" dirty="0" smtClean="0">
                <a:solidFill>
                  <a:schemeClr val="accent2">
                    <a:lumMod val="50000"/>
                  </a:schemeClr>
                </a:solidFill>
              </a:rPr>
              <a:t>week 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Routine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319" y="1294182"/>
            <a:ext cx="81076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Autumn term starts on </a:t>
            </a:r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</a:rPr>
              <a:t>Wednesday 2</a:t>
            </a:r>
            <a:r>
              <a:rPr lang="en-GB" b="1" u="sng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</a:rPr>
              <a:t> September </a:t>
            </a:r>
            <a:endParaRPr lang="en-GB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Children can attend half days for the first two weeks, if required.</a:t>
            </a:r>
          </a:p>
          <a:p>
            <a:endParaRPr lang="en-GB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</a:rPr>
              <a:t>First week routine</a:t>
            </a:r>
            <a:endParaRPr lang="en-GB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8:30 am – Children are to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be taken to the Reception gate where they will be greeted by their class teacher.</a:t>
            </a:r>
          </a:p>
          <a:p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3:05 pm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- The class teacher will accompany children onto the playground where they will be handed back individually. Staff will not allow a child to leave with an unknown or alternative adult without written permission.</a:t>
            </a:r>
          </a:p>
          <a:p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Please email the school office if an alternative adult will be collecting  your child.</a:t>
            </a:r>
          </a:p>
          <a:p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Normal drop off and collection times are: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8:30 am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3:15 pm 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421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808</Words>
  <Application>Microsoft Office PowerPoint</Application>
  <PresentationFormat>Widescreen</PresentationFormat>
  <Paragraphs>129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Bahnschrift SemiBold</vt:lpstr>
      <vt:lpstr>Calibri</vt:lpstr>
      <vt:lpstr>Trebuchet MS</vt:lpstr>
      <vt:lpstr>Wingdings 3</vt:lpstr>
      <vt:lpstr>Facet</vt:lpstr>
      <vt:lpstr>Welcome to Bunbury Aldersey C of E Primary School and Nursery School</vt:lpstr>
      <vt:lpstr>Staff at Bunbury</vt:lpstr>
      <vt:lpstr>PowerPoint Presentation</vt:lpstr>
      <vt:lpstr>Early Years Curriculum    </vt:lpstr>
      <vt:lpstr>Learning Journeys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Hunt</dc:creator>
  <cp:lastModifiedBy>Microsoft account</cp:lastModifiedBy>
  <cp:revision>67</cp:revision>
  <cp:lastPrinted>2019-06-02T19:45:12Z</cp:lastPrinted>
  <dcterms:created xsi:type="dcterms:W3CDTF">2018-07-02T19:25:20Z</dcterms:created>
  <dcterms:modified xsi:type="dcterms:W3CDTF">2026-06-04T20:11:03Z</dcterms:modified>
</cp:coreProperties>
</file>