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0DC365-6FB5-E0E2-3F04-9D91091F05A7}" v="561" dt="2025-04-08T10:40:31.497"/>
    <p1510:client id="{A142018A-3993-F4D5-C453-5B6818760508}" v="719" dt="2025-04-08T11:04:59.6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51EC5-309A-4019-A270-5E349644556B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C66ADD-073A-4E91-A998-62EB0A67F3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167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66ADD-073A-4E91-A998-62EB0A67F35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996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21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395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94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8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004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14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00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53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197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39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77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85867-6429-4DBC-897B-0F7CFDC4DDD4}" type="datetimeFigureOut">
              <a:rPr lang="en-GB" smtClean="0"/>
              <a:t>09/04/2026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D5EEF-D492-49AC-9B3C-FA0AF3A755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07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0"/>
            <a:ext cx="7010400" cy="1066800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HfW precursive bold"/>
              </a:rPr>
              <a:t>Reception Knowledge </a:t>
            </a:r>
            <a:r>
              <a:rPr lang="en-GB" sz="3200" dirty="0">
                <a:latin typeface="HfW precursive bold"/>
              </a:rPr>
              <a:t>Organiser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28600" y="1447800"/>
            <a:ext cx="2251075" cy="7350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chemeClr val="accent3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600" b="1" kern="100" dirty="0">
                <a:latin typeface="HfW precursive"/>
                <a:ea typeface="Calibri"/>
                <a:cs typeface="Times New Roman"/>
              </a:rPr>
              <a:t>Planet Protectors</a:t>
            </a:r>
            <a:endParaRPr lang="en-GB" sz="1600" b="1" kern="100" dirty="0" err="1">
              <a:effectLst/>
              <a:latin typeface="HfW precursive" panose="00000500000000000000" pitchFamily="2" charset="0"/>
              <a:ea typeface="Calibri"/>
              <a:cs typeface="Times New Roman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979649"/>
              </p:ext>
            </p:extLst>
          </p:nvPr>
        </p:nvGraphicFramePr>
        <p:xfrm>
          <a:off x="2743200" y="1447800"/>
          <a:ext cx="2014537" cy="5118545"/>
        </p:xfrm>
        <a:graphic>
          <a:graphicData uri="http://schemas.openxmlformats.org/drawingml/2006/table">
            <a:tbl>
              <a:tblPr firstRow="1" firstCol="1" bandRow="1"/>
              <a:tblGrid>
                <a:gridCol w="20145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58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00" dirty="0">
                          <a:effectLst/>
                          <a:latin typeface="HfW precursive"/>
                          <a:ea typeface="Calibri"/>
                          <a:cs typeface="Times New Roman"/>
                        </a:rPr>
                        <a:t>Pictures and diagrams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kern="100">
                        <a:effectLst/>
                        <a:latin typeface="HfW precursive" panose="000005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0589" marR="605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34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GB" sz="1100" b="0" i="0" u="none" strike="noStrike" kern="100" noProof="0" dirty="0">
                          <a:effectLst/>
                          <a:latin typeface="Calibri"/>
                        </a:rPr>
                        <a:t> </a:t>
                      </a:r>
                      <a:r>
                        <a:rPr lang="en-GB" sz="1100" b="1" i="0" u="none" strike="noStrike" kern="100" noProof="0" dirty="0">
                          <a:effectLst/>
                          <a:latin typeface="Calibri"/>
                        </a:rPr>
                        <a:t>                                                </a:t>
                      </a:r>
                      <a:endParaRPr lang="en-GB" sz="10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89" marR="605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355557"/>
              </p:ext>
            </p:extLst>
          </p:nvPr>
        </p:nvGraphicFramePr>
        <p:xfrm>
          <a:off x="4881563" y="1490662"/>
          <a:ext cx="1905000" cy="4634769"/>
        </p:xfrm>
        <a:graphic>
          <a:graphicData uri="http://schemas.openxmlformats.org/drawingml/2006/table">
            <a:tbl>
              <a:tblPr firstRow="1" firstCol="1" bandRow="1"/>
              <a:tblGrid>
                <a:gridCol w="1905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5249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kern="100" dirty="0">
                          <a:effectLst/>
                          <a:latin typeface="HfW precursive bold"/>
                          <a:ea typeface="Calibri"/>
                          <a:cs typeface="Times New Roman"/>
                        </a:rPr>
                        <a:t>Key Facts </a:t>
                      </a:r>
                      <a:endParaRPr lang="en-GB" sz="1200" kern="100" dirty="0">
                        <a:effectLst/>
                        <a:latin typeface="HfW precursive bold" panose="00000500000000000000" pitchFamily="2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kern="100" dirty="0">
                          <a:effectLst/>
                          <a:latin typeface="HfW precursive bold"/>
                          <a:ea typeface="Calibri"/>
                          <a:cs typeface="Times New Roman"/>
                        </a:rPr>
                        <a:t>(curriculum end points)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1242"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 recognise a whale, puffin and turtle.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 know that plastic in the ocean is dangerous to sea creatures.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 know that some materials can be recycled.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 know that we can help the environment by reducing and reusing non-recyclable materials.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 know that sanctuaries and charities support injured animals.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 use the correct vocabulary to describe the environment around them </a:t>
                      </a:r>
                      <a:r>
                        <a:rPr lang="en-GB" sz="1200" kern="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eg</a:t>
                      </a:r>
                      <a:r>
                        <a:rPr lang="en-GB" sz="12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material names, ocean, coral reef etc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2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6631"/>
              </p:ext>
            </p:extLst>
          </p:nvPr>
        </p:nvGraphicFramePr>
        <p:xfrm>
          <a:off x="6958012" y="1485900"/>
          <a:ext cx="2107174" cy="2585465"/>
        </p:xfrm>
        <a:graphic>
          <a:graphicData uri="http://schemas.openxmlformats.org/drawingml/2006/table">
            <a:tbl>
              <a:tblPr firstRow="1" firstCol="1" bandRow="1"/>
              <a:tblGrid>
                <a:gridCol w="10535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35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7274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kern="100" dirty="0">
                          <a:effectLst/>
                          <a:latin typeface="HfW precursive bold"/>
                          <a:ea typeface="Calibri"/>
                          <a:cs typeface="Times New Roman"/>
                        </a:rPr>
                        <a:t>Vocabulary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72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ocean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puffin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72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pollution</a:t>
                      </a:r>
                      <a:endParaRPr lang="en-GB" sz="1100" kern="100" dirty="0" err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turtle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72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environment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aquarium</a:t>
                      </a:r>
                      <a:endParaRPr lang="en-GB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72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recycle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tide</a:t>
                      </a:r>
                      <a:endParaRPr lang="en-GB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72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reuse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conservation</a:t>
                      </a:r>
                      <a:endParaRPr lang="en-GB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7273">
                <a:tc>
                  <a:txBody>
                    <a:bodyPr/>
                    <a:lstStyle/>
                    <a:p>
                      <a:pPr marL="0" lv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reduce</a:t>
                      </a: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0" lv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kern="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habitat</a:t>
                      </a:r>
                      <a:endParaRPr lang="en-GB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84255933"/>
                  </a:ext>
                </a:extLst>
              </a:tr>
              <a:tr h="2872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litter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protect</a:t>
                      </a:r>
                      <a:endParaRPr lang="en-GB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8727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Coral reef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glistened</a:t>
                      </a:r>
                      <a:endParaRPr lang="en-GB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758191"/>
              </p:ext>
            </p:extLst>
          </p:nvPr>
        </p:nvGraphicFramePr>
        <p:xfrm>
          <a:off x="245831" y="2533650"/>
          <a:ext cx="2247265" cy="1549337"/>
        </p:xfrm>
        <a:graphic>
          <a:graphicData uri="http://schemas.openxmlformats.org/drawingml/2006/table">
            <a:tbl>
              <a:tblPr firstRow="1" firstCol="1" bandRow="1"/>
              <a:tblGrid>
                <a:gridCol w="22472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336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00" dirty="0">
                          <a:effectLst/>
                          <a:latin typeface="HfW precursive"/>
                          <a:ea typeface="Calibri"/>
                          <a:cs typeface="Times New Roman"/>
                        </a:rPr>
                        <a:t>Prior Knowledge – Key Facts</a:t>
                      </a:r>
                      <a:endParaRPr lang="en-GB" sz="11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36383">
                <a:tc>
                  <a:txBody>
                    <a:bodyPr/>
                    <a:lstStyle/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cs typeface="Times New Roman"/>
                        </a:rPr>
                        <a:t>Know the names of some sea/coastal animals.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cs typeface="Times New Roman"/>
                        </a:rPr>
                        <a:t>Know the names of some materials.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kern="100" dirty="0">
                          <a:effectLst/>
                          <a:latin typeface="Calibri"/>
                          <a:cs typeface="Times New Roman"/>
                        </a:rPr>
                        <a:t>To be able to identify litter and what littering is.</a:t>
                      </a:r>
                    </a:p>
                    <a:p>
                      <a:pPr marL="171450" marR="0" lvl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GB" sz="1200" kern="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270164"/>
            <a:ext cx="8477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Recycle Reduce Reuse Green Logo Sign ...">
            <a:extLst>
              <a:ext uri="{FF2B5EF4-FFF2-40B4-BE49-F238E27FC236}">
                <a16:creationId xmlns="" xmlns:a16="http://schemas.microsoft.com/office/drawing/2014/main" id="{D9007B5A-233C-581E-EDFD-ACFAAEB073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2612" y="3247915"/>
            <a:ext cx="1890601" cy="1770986"/>
          </a:xfrm>
          <a:prstGeom prst="rect">
            <a:avLst/>
          </a:prstGeom>
        </p:spPr>
      </p:pic>
      <p:pic>
        <p:nvPicPr>
          <p:cNvPr id="4" name="Picture 3" descr="🌊A Save the Seas Awareness Book ...">
            <a:extLst>
              <a:ext uri="{FF2B5EF4-FFF2-40B4-BE49-F238E27FC236}">
                <a16:creationId xmlns="" xmlns:a16="http://schemas.microsoft.com/office/drawing/2014/main" id="{61E0E880-A519-7AEE-483F-894AECB8E5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6147" y="4616857"/>
            <a:ext cx="2143125" cy="2143125"/>
          </a:xfrm>
          <a:prstGeom prst="rect">
            <a:avLst/>
          </a:prstGeom>
        </p:spPr>
      </p:pic>
      <p:pic>
        <p:nvPicPr>
          <p:cNvPr id="11" name="Picture 10" descr="Atlantic puffin - Wikipedia">
            <a:extLst>
              <a:ext uri="{FF2B5EF4-FFF2-40B4-BE49-F238E27FC236}">
                <a16:creationId xmlns="" xmlns:a16="http://schemas.microsoft.com/office/drawing/2014/main" id="{79CEB5E2-66C2-442C-B018-829DF71731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08681" y="4949123"/>
            <a:ext cx="1558335" cy="1478591"/>
          </a:xfrm>
          <a:prstGeom prst="rect">
            <a:avLst/>
          </a:prstGeom>
        </p:spPr>
      </p:pic>
      <p:pic>
        <p:nvPicPr>
          <p:cNvPr id="12" name="Picture 11" descr="Green Sea Turtle Facts - Largest Sea ...">
            <a:extLst>
              <a:ext uri="{FF2B5EF4-FFF2-40B4-BE49-F238E27FC236}">
                <a16:creationId xmlns="" xmlns:a16="http://schemas.microsoft.com/office/drawing/2014/main" id="{5C8F74CA-8DF3-64C0-9ED0-474D62DD54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97691" y="2177017"/>
            <a:ext cx="1887281" cy="1068573"/>
          </a:xfrm>
          <a:prstGeom prst="rect">
            <a:avLst/>
          </a:prstGeom>
        </p:spPr>
      </p:pic>
      <p:sp>
        <p:nvSpPr>
          <p:cNvPr id="8" name="AutoShape 2" descr="Clem and Crab by Fiona Lumber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Clem and Crab by Fiona Lumbers | Waterstone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91" y="4275949"/>
            <a:ext cx="1856344" cy="2163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8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038" y="685800"/>
            <a:ext cx="61912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85800"/>
            <a:ext cx="6096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BFA39AA-A0FD-E6C1-F72B-36F8735AF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42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136</Words>
  <Application>Microsoft Office PowerPoint</Application>
  <PresentationFormat>On-screen Show (4:3)</PresentationFormat>
  <Paragraphs>34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HfW precursive</vt:lpstr>
      <vt:lpstr>HfW precursive bold</vt:lpstr>
      <vt:lpstr>Times New Roman</vt:lpstr>
      <vt:lpstr>Office Theme</vt:lpstr>
      <vt:lpstr>Reception Knowledge Organiser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One Knowledge Organiser</dc:title>
  <dc:creator>ecork</dc:creator>
  <cp:lastModifiedBy>Microsoft account</cp:lastModifiedBy>
  <cp:revision>332</cp:revision>
  <dcterms:created xsi:type="dcterms:W3CDTF">2024-02-01T12:27:14Z</dcterms:created>
  <dcterms:modified xsi:type="dcterms:W3CDTF">2026-04-09T19:14:57Z</dcterms:modified>
</cp:coreProperties>
</file>