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82" r:id="rId5"/>
    <p:sldId id="259" r:id="rId6"/>
    <p:sldId id="275" r:id="rId7"/>
    <p:sldId id="276" r:id="rId8"/>
    <p:sldId id="284" r:id="rId9"/>
    <p:sldId id="279" r:id="rId10"/>
    <p:sldId id="261" r:id="rId11"/>
    <p:sldId id="265" r:id="rId12"/>
    <p:sldId id="264" r:id="rId13"/>
    <p:sldId id="277" r:id="rId14"/>
    <p:sldId id="270" r:id="rId15"/>
    <p:sldId id="271" r:id="rId16"/>
    <p:sldId id="287" r:id="rId17"/>
    <p:sldId id="286" r:id="rId18"/>
    <p:sldId id="268" r:id="rId1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1pPr>
    <a:lvl2pPr marL="0" marR="0" indent="2286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2pPr>
    <a:lvl3pPr marL="0" marR="0" indent="4572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3pPr>
    <a:lvl4pPr marL="0" marR="0" indent="6858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4pPr>
    <a:lvl5pPr marL="0" marR="0" indent="9144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5pPr>
    <a:lvl6pPr marL="0" marR="0" indent="11430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6pPr>
    <a:lvl7pPr marL="0" marR="0" indent="13716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7pPr>
    <a:lvl8pPr marL="0" marR="0" indent="16002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8pPr>
    <a:lvl9pPr marL="0" marR="0" indent="18288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an armitage" initials="ia" lastIdx="1" clrIdx="0">
    <p:extLst>
      <p:ext uri="{19B8F6BF-5375-455C-9EA6-DF929625EA0E}">
        <p15:presenceInfo xmlns:p15="http://schemas.microsoft.com/office/powerpoint/2012/main" userId="044e77d17dd51c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6E5DA">
              <a:alpha val="60000"/>
            </a:srgbClr>
          </a:solidFill>
        </a:fill>
      </a:tcStyle>
    </a:band2H>
    <a:firstCol>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chemeClr val="accent1">
            <a:satOff val="15300"/>
            <a:lumOff val="-29822"/>
            <a:alpha val="80000"/>
          </a:schemeClr>
        </a:fontRef>
        <a:schemeClr val="accent1">
          <a:satOff val="15300"/>
          <a:lumOff val="-29822"/>
          <a:alpha val="80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0CFCA">
              <a:alpha val="75000"/>
            </a:srgbClr>
          </a:solidFill>
        </a:fill>
      </a:tcStyle>
    </a:band2H>
    <a:firstCol>
      <a:tcTxStyle b="off" i="off">
        <a:fontRef idx="minor">
          <a:schemeClr val="accent1">
            <a:satOff val="15300"/>
            <a:lumOff val="-29822"/>
            <a:alpha val="80000"/>
          </a:schemeClr>
        </a:fontRef>
        <a:schemeClr val="accent1">
          <a:satOff val="15300"/>
          <a:lumOff val="-29822"/>
          <a:alpha val="80000"/>
        </a:schemeClr>
      </a:tcTxStyle>
      <a:tcStyle>
        <a:tcBdr>
          <a:left>
            <a:ln w="12700" cap="flat">
              <a:solidFill>
                <a:schemeClr val="accent1">
                  <a:satOff val="15300"/>
                  <a:lumOff val="-29822"/>
                </a:schemeClr>
              </a:solidFill>
              <a:prstDash val="solid"/>
              <a:miter lim="400000"/>
            </a:ln>
          </a:left>
          <a:right>
            <a:ln w="25400" cap="flat">
              <a:solidFill>
                <a:schemeClr val="accent1">
                  <a:satOff val="15300"/>
                  <a:lumOff val="-29822"/>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DFDBD1"/>
        </a:fontRef>
        <a:srgbClr val="DFDBD1"/>
      </a:tcTxStyle>
      <a:tcStyle>
        <a:tcBdr>
          <a:left>
            <a:ln w="12700" cap="flat">
              <a:noFill/>
              <a:miter lim="400000"/>
            </a:ln>
          </a:left>
          <a:right>
            <a:ln w="12700" cap="flat">
              <a:noFill/>
              <a:miter lim="400000"/>
            </a:ln>
          </a:right>
          <a:top>
            <a:ln w="25400" cap="flat">
              <a:solidFill>
                <a:schemeClr val="accent1">
                  <a:satOff val="15300"/>
                  <a:lumOff val="-29822"/>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EDEADB"/>
              </a:solidFill>
              <a:prstDash val="solid"/>
              <a:miter lim="400000"/>
            </a:ln>
          </a:insideH>
          <a:insideV>
            <a:ln w="12700" cap="flat">
              <a:noFill/>
              <a:miter lim="400000"/>
            </a:ln>
          </a:insideV>
        </a:tcBdr>
        <a:fill>
          <a:noFill/>
        </a:fill>
      </a:tcStyle>
    </a:lastRow>
    <a:firstRow>
      <a:tcTxStyle b="off" i="off">
        <a:fontRef idx="minor">
          <a:srgbClr val="DFDBD1"/>
        </a:fontRef>
        <a:srgbClr val="DFDBD1"/>
      </a:tcTxStyle>
      <a:tcStyle>
        <a:tcBdr>
          <a:left>
            <a:ln w="12700" cap="flat">
              <a:noFill/>
              <a:miter lim="400000"/>
            </a:ln>
          </a:left>
          <a:right>
            <a:ln w="12700" cap="flat">
              <a:noFill/>
              <a:miter lim="400000"/>
            </a:ln>
          </a:right>
          <a:top>
            <a:ln w="12700" cap="flat">
              <a:solidFill>
                <a:schemeClr val="accent1">
                  <a:satOff val="15300"/>
                  <a:lumOff val="-29822"/>
                </a:schemeClr>
              </a:solidFill>
              <a:prstDash val="solid"/>
              <a:miter lim="400000"/>
            </a:ln>
          </a:top>
          <a:bottom>
            <a:ln w="254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4F5C3F"/>
        </a:fontRef>
        <a:srgbClr val="4F5C3F"/>
      </a:tcTxStyle>
      <a:tcStyle>
        <a:tcBdr>
          <a:left>
            <a:ln w="12700" cap="flat">
              <a:solidFill>
                <a:schemeClr val="accent2">
                  <a:hueOff val="-171743"/>
                  <a:satOff val="2189"/>
                  <a:lumOff val="-14463"/>
                </a:schemeClr>
              </a:solidFill>
              <a:custDash>
                <a:ds d="200000" sp="200000"/>
              </a:custDash>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wholeTbl>
    <a:band2H>
      <a:tcTxStyle/>
      <a:tcStyle>
        <a:tcBdr/>
        <a:fill>
          <a:solidFill>
            <a:srgbClr val="DDD9AC">
              <a:alpha val="70000"/>
            </a:srgbClr>
          </a:solidFill>
        </a:fill>
      </a:tcStyle>
    </a:band2H>
    <a:firstCol>
      <a:tcTxStyle b="off" i="off">
        <a:fontRef idx="minor">
          <a:srgbClr val="4F5C3F"/>
        </a:fontRef>
        <a:srgbClr val="4F5C3F"/>
      </a:tcTxStyle>
      <a:tcStyle>
        <a:tcBdr>
          <a:left>
            <a:ln w="12700" cap="flat">
              <a:solidFill>
                <a:schemeClr val="accent1">
                  <a:satOff val="15300"/>
                  <a:lumOff val="-29822"/>
                </a:schemeClr>
              </a:solidFill>
              <a:prstDash val="solid"/>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firstCol>
    <a:la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25400" cap="flat">
              <a:solidFill>
                <a:schemeClr val="accent2">
                  <a:hueOff val="-171743"/>
                  <a:satOff val="2189"/>
                  <a:lumOff val="-14463"/>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lastRow>
    <a:fir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12700" cap="flat">
              <a:solidFill>
                <a:schemeClr val="accent1">
                  <a:satOff val="15300"/>
                  <a:lumOff val="-29822"/>
                </a:schemeClr>
              </a:solidFill>
              <a:prstDash val="solid"/>
              <a:miter lim="400000"/>
            </a:ln>
          </a:top>
          <a:bottom>
            <a:ln w="25400" cap="flat">
              <a:solidFill>
                <a:schemeClr val="accent2">
                  <a:hueOff val="-171743"/>
                  <a:satOff val="2189"/>
                  <a:lumOff val="-14463"/>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firstRow>
  </a:tblStyle>
  <a:tblStyle styleId="{CF821DB8-F4EB-4A41-A1BA-3FCAFE7338EE}" styleName="">
    <a:tblBg/>
    <a:wholeTbl>
      <a:tcTxStyle b="off" i="off">
        <a:fontRef idx="minor">
          <a:srgbClr val="4F5C3F"/>
        </a:fontRef>
        <a:srgbClr val="4F5C3F"/>
      </a:tcTxStyle>
      <a:tcStyle>
        <a:tcBdr>
          <a:left>
            <a:ln w="12700" cap="flat">
              <a:solidFill>
                <a:srgbClr val="B07342"/>
              </a:solidFill>
              <a:prstDash val="solid"/>
              <a:miter lim="400000"/>
            </a:ln>
          </a:left>
          <a:right>
            <a:ln w="12700" cap="flat">
              <a:solidFill>
                <a:srgbClr val="B07342"/>
              </a:solidFill>
              <a:prstDash val="solid"/>
              <a:miter lim="400000"/>
            </a:ln>
          </a:right>
          <a:top>
            <a:ln w="12700" cap="flat">
              <a:solidFill>
                <a:srgbClr val="B07342"/>
              </a:solidFill>
              <a:prstDash val="solid"/>
              <a:miter lim="400000"/>
            </a:ln>
          </a:top>
          <a:bottom>
            <a:ln w="12700" cap="flat">
              <a:solidFill>
                <a:srgbClr val="B07342"/>
              </a:solidFill>
              <a:prstDash val="solid"/>
              <a:miter lim="400000"/>
            </a:ln>
          </a:bottom>
          <a:insideH>
            <a:ln w="12700" cap="flat">
              <a:solidFill>
                <a:srgbClr val="B07342"/>
              </a:solidFill>
              <a:prstDash val="solid"/>
              <a:miter lim="400000"/>
            </a:ln>
          </a:insideH>
          <a:insideV>
            <a:ln w="12700" cap="flat">
              <a:solidFill>
                <a:srgbClr val="B07342"/>
              </a:solidFill>
              <a:prstDash val="solid"/>
              <a:miter lim="400000"/>
            </a:ln>
          </a:insideV>
        </a:tcBdr>
        <a:fill>
          <a:noFill/>
        </a:fill>
      </a:tcStyle>
    </a:wholeTbl>
    <a:band2H>
      <a:tcTxStyle/>
      <a:tcStyle>
        <a:tcBdr/>
        <a:fill>
          <a:solidFill>
            <a:srgbClr val="EDDBBD">
              <a:alpha val="55000"/>
            </a:srgbClr>
          </a:solidFill>
        </a:fill>
      </a:tcStyle>
    </a:band2H>
    <a:firstCol>
      <a:tcTxStyle b="off" i="off">
        <a:fontRef idx="minor">
          <a:srgbClr val="4F5C3F"/>
        </a:fontRef>
        <a:srgbClr val="4F5C3F"/>
      </a:tcTxStyle>
      <a:tcStyle>
        <a:tcBdr>
          <a:left>
            <a:ln w="12700" cap="flat">
              <a:noFill/>
              <a:miter lim="400000"/>
            </a:ln>
          </a:left>
          <a:right>
            <a:ln w="25400" cap="flat">
              <a:solidFill>
                <a:srgbClr val="B0734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B07342"/>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4F5C3F"/>
        </a:fontRef>
        <a:srgbClr val="4F5C3F"/>
      </a:tcTxStyle>
      <a:tcStyle>
        <a:tcBdr>
          <a:left>
            <a:ln w="12700" cap="flat">
              <a:solidFill>
                <a:srgbClr val="C9C5BC"/>
              </a:solidFill>
              <a:prstDash val="solid"/>
              <a:miter lim="400000"/>
            </a:ln>
          </a:left>
          <a:right>
            <a:ln w="12700" cap="flat">
              <a:solidFill>
                <a:srgbClr val="C9C5BC"/>
              </a:solidFill>
              <a:prstDash val="solid"/>
              <a:miter lim="400000"/>
            </a:ln>
          </a:right>
          <a:top>
            <a:ln w="12700" cap="flat">
              <a:solidFill>
                <a:srgbClr val="C9C5BC"/>
              </a:solidFill>
              <a:prstDash val="solid"/>
              <a:miter lim="400000"/>
            </a:ln>
          </a:top>
          <a:bottom>
            <a:ln w="12700" cap="flat">
              <a:solidFill>
                <a:srgbClr val="C9C5BC"/>
              </a:solidFill>
              <a:prstDash val="solid"/>
              <a:miter lim="400000"/>
            </a:ln>
          </a:bottom>
          <a:insideH>
            <a:ln w="12700" cap="flat">
              <a:solidFill>
                <a:srgbClr val="C9C5BC"/>
              </a:solidFill>
              <a:prstDash val="solid"/>
              <a:miter lim="400000"/>
            </a:ln>
          </a:insideH>
          <a:insideV>
            <a:ln w="12700" cap="flat">
              <a:solidFill>
                <a:srgbClr val="C9C5BC"/>
              </a:solidFill>
              <a:prstDash val="solid"/>
              <a:miter lim="400000"/>
            </a:ln>
          </a:insideV>
        </a:tcBdr>
        <a:fill>
          <a:noFill/>
        </a:fill>
      </a:tcStyle>
    </a:wholeTbl>
    <a:band2H>
      <a:tcTxStyle/>
      <a:tcStyle>
        <a:tcBdr/>
        <a:fill>
          <a:solidFill>
            <a:srgbClr val="E2DED3">
              <a:alpha val="80000"/>
            </a:srgbClr>
          </a:solidFill>
        </a:fill>
      </a:tcStyle>
    </a:band2H>
    <a:firstCol>
      <a:tcTxStyle b="off" i="off">
        <a:fontRef idx="minor">
          <a:srgbClr val="4F5C3F"/>
        </a:fontRef>
        <a:srgbClr val="4F5C3F"/>
      </a:tcTxStyle>
      <a:tcStyle>
        <a:tcBdr>
          <a:left>
            <a:ln w="12700" cap="flat">
              <a:solidFill>
                <a:srgbClr val="51473B"/>
              </a:solidFill>
              <a:prstDash val="solid"/>
              <a:miter lim="400000"/>
            </a:ln>
          </a:left>
          <a:right>
            <a:ln w="25400" cap="flat">
              <a:solidFill>
                <a:srgbClr val="51473B"/>
              </a:solidFill>
              <a:prstDash val="solid"/>
              <a:miter lim="400000"/>
            </a:ln>
          </a:right>
          <a:top>
            <a:ln w="12700" cap="flat">
              <a:solidFill>
                <a:srgbClr val="C9C5BC">
                  <a:alpha val="80000"/>
                </a:srgbClr>
              </a:solidFill>
              <a:prstDash val="solid"/>
              <a:miter lim="400000"/>
            </a:ln>
          </a:top>
          <a:bottom>
            <a:ln w="12700" cap="flat">
              <a:solidFill>
                <a:srgbClr val="C9C5BC">
                  <a:alpha val="80000"/>
                </a:srgbClr>
              </a:solidFill>
              <a:prstDash val="solid"/>
              <a:miter lim="400000"/>
            </a:ln>
          </a:bottom>
          <a:insideH>
            <a:ln w="12700" cap="flat">
              <a:solidFill>
                <a:srgbClr val="C9C5BC">
                  <a:alpha val="80000"/>
                </a:srgbClr>
              </a:solidFill>
              <a:prstDash val="solid"/>
              <a:miter lim="400000"/>
            </a:ln>
          </a:insideH>
          <a:insideV>
            <a:ln w="12700" cap="flat">
              <a:solidFill>
                <a:srgbClr val="C9C5BC">
                  <a:alpha val="80000"/>
                </a:srgbClr>
              </a:solidFill>
              <a:prstDash val="solid"/>
              <a:miter lim="400000"/>
            </a:ln>
          </a:insideV>
        </a:tcBdr>
        <a:fill>
          <a:noFill/>
        </a:fill>
      </a:tcStyle>
    </a:firstCol>
    <a:la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25400" cap="flat">
              <a:solidFill>
                <a:srgbClr val="51473B"/>
              </a:solidFill>
              <a:prstDash val="solid"/>
              <a:miter lim="400000"/>
            </a:ln>
          </a:top>
          <a:bottom>
            <a:ln w="127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lastRow>
    <a:fir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12700" cap="flat">
              <a:solidFill>
                <a:srgbClr val="51473B"/>
              </a:solidFill>
              <a:prstDash val="solid"/>
              <a:miter lim="400000"/>
            </a:ln>
          </a:top>
          <a:bottom>
            <a:ln w="254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firstRow>
  </a:tblStyle>
  <a:tblStyle styleId="{2708684C-4D16-4618-839F-0558EEFCDFE6}" styleName="">
    <a:tblBg/>
    <a:wholeTbl>
      <a:tcTxStyle b="off" i="off">
        <a:fontRef idx="minor">
          <a:srgbClr val="4F5C3F"/>
        </a:fontRef>
        <a:srgbClr val="4F5C3F"/>
      </a:tcTxStyle>
      <a:tcStyle>
        <a:tcBdr>
          <a:left>
            <a:ln w="12700" cap="flat">
              <a:noFill/>
              <a:miter lim="400000"/>
            </a:ln>
          </a:left>
          <a:right>
            <a:ln w="12700" cap="flat">
              <a:noFill/>
              <a:miter lim="400000"/>
            </a:ln>
          </a:right>
          <a:top>
            <a:ln w="12700" cap="flat">
              <a:solidFill>
                <a:schemeClr val="accent2"/>
              </a:solidFill>
              <a:custDash>
                <a:ds d="200000" sp="200000"/>
              </a:custDash>
              <a:miter lim="400000"/>
            </a:ln>
          </a:top>
          <a:bottom>
            <a:ln w="12700" cap="flat">
              <a:solidFill>
                <a:schemeClr val="accent2"/>
              </a:solidFill>
              <a:custDash>
                <a:ds d="200000" sp="200000"/>
              </a:custDash>
              <a:miter lim="400000"/>
            </a:ln>
          </a:bottom>
          <a:insideH>
            <a:ln w="12700" cap="flat">
              <a:solidFill>
                <a:schemeClr val="accent2"/>
              </a:solidFill>
              <a:custDash>
                <a:ds d="200000" sp="200000"/>
              </a:custDash>
              <a:miter lim="400000"/>
            </a:ln>
          </a:insideH>
          <a:insideV>
            <a:ln w="12700" cap="flat">
              <a:noFill/>
              <a:miter lim="400000"/>
            </a:ln>
          </a:insideV>
        </a:tcBdr>
        <a:fill>
          <a:noFill/>
        </a:fill>
      </a:tcStyle>
    </a:wholeTbl>
    <a:band2H>
      <a:tcTxStyle/>
      <a:tcStyle>
        <a:tcBdr/>
        <a:fill>
          <a:solidFill>
            <a:srgbClr val="DEE3BA">
              <a:alpha val="63000"/>
            </a:srgbClr>
          </a:solidFill>
        </a:fill>
      </a:tcStyle>
    </a:band2H>
    <a:firstCol>
      <a:tcTxStyle b="off" i="off">
        <a:fontRef idx="minor">
          <a:srgbClr val="4F5C3F"/>
        </a:fontRef>
        <a:srgbClr val="4F5C3F"/>
      </a:tcTxStyle>
      <a:tcStyle>
        <a:tcBdr>
          <a:left>
            <a:ln w="12700" cap="flat">
              <a:noFill/>
              <a:miter lim="400000"/>
            </a:ln>
          </a:left>
          <a:right>
            <a:ln w="25400" cap="flat">
              <a:solidFill>
                <a:schemeClr val="accent2"/>
              </a:solidFill>
              <a:prstDash val="solid"/>
              <a:miter lim="400000"/>
            </a:ln>
          </a:right>
          <a:top>
            <a:ln w="12700" cap="flat">
              <a:solidFill>
                <a:schemeClr val="accent2">
                  <a:alpha val="60000"/>
                </a:schemeClr>
              </a:solidFill>
              <a:custDash>
                <a:ds d="200000" sp="200000"/>
              </a:custDash>
              <a:miter lim="400000"/>
            </a:ln>
          </a:top>
          <a:bottom>
            <a:ln w="12700" cap="flat">
              <a:solidFill>
                <a:schemeClr val="accent2">
                  <a:alpha val="60000"/>
                </a:schemeClr>
              </a:solidFill>
              <a:custDash>
                <a:ds d="200000" sp="200000"/>
              </a:custDash>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chemeClr val="accent2"/>
              </a:solidFill>
              <a:prstDash val="solid"/>
              <a:miter lim="400000"/>
            </a:ln>
          </a:top>
          <a:bottom>
            <a:ln w="12700" cap="flat">
              <a:noFill/>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lastRow>
    <a:firstRow>
      <a:tcTxStyle b="off" i="off">
        <a:fontRef idx="minor">
          <a:srgbClr val="4F5C3F"/>
        </a:fontRef>
        <a:srgbClr val="4F5C3F"/>
      </a:tcTxStyle>
      <a:tcStyle>
        <a:tcBdr>
          <a:left>
            <a:ln w="12700" cap="flat">
              <a:noFill/>
              <a:miter lim="400000"/>
            </a:ln>
          </a:left>
          <a:right>
            <a:ln w="12700" cap="flat">
              <a:noFill/>
              <a:miter lim="400000"/>
            </a:ln>
          </a:right>
          <a:top>
            <a:ln w="12700" cap="flat">
              <a:noFill/>
              <a:miter lim="400000"/>
            </a:ln>
          </a:top>
          <a:bottom>
            <a:ln w="25400" cap="flat">
              <a:solidFill>
                <a:schemeClr val="accent2"/>
              </a:solidFill>
              <a:prstDash val="solid"/>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09" autoAdjust="0"/>
    <p:restoredTop sz="58268" autoAdjust="0"/>
  </p:normalViewPr>
  <p:slideViewPr>
    <p:cSldViewPr>
      <p:cViewPr varScale="1">
        <p:scale>
          <a:sx n="61" d="100"/>
          <a:sy n="61" d="100"/>
        </p:scale>
        <p:origin x="1214" y="62"/>
      </p:cViewPr>
      <p:guideLst>
        <p:guide orient="horz" pos="3072"/>
        <p:guide pos="4096"/>
      </p:guideLst>
    </p:cSldViewPr>
  </p:slideViewPr>
  <p:outlineViewPr>
    <p:cViewPr>
      <p:scale>
        <a:sx n="33" d="100"/>
        <a:sy n="33" d="100"/>
      </p:scale>
      <p:origin x="0" y="-1314"/>
    </p:cViewPr>
  </p:outlineViewPr>
  <p:notesTextViewPr>
    <p:cViewPr>
      <p:scale>
        <a:sx n="1" d="1"/>
        <a:sy n="1" d="1"/>
      </p:scale>
      <p:origin x="0" y="0"/>
    </p:cViewPr>
  </p:notesTextViewPr>
  <p:sorterViewPr>
    <p:cViewPr>
      <p:scale>
        <a:sx n="100" d="100"/>
        <a:sy n="100" d="100"/>
      </p:scale>
      <p:origin x="0" y="-594"/>
    </p:cViewPr>
  </p:sorterViewPr>
  <p:notesViewPr>
    <p:cSldViewPr>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7492888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31717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18852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25500" y="3048000"/>
            <a:ext cx="11353800" cy="2273300"/>
          </a:xfrm>
          <a:prstGeom prst="rect">
            <a:avLst/>
          </a:prstGeom>
        </p:spPr>
        <p:txBody>
          <a:bodyPr anchor="b"/>
          <a:lstStyle/>
          <a:p>
            <a:r>
              <a:t>Title Text</a:t>
            </a:r>
          </a:p>
        </p:txBody>
      </p:sp>
      <p:sp>
        <p:nvSpPr>
          <p:cNvPr id="12" name="Shape 12"/>
          <p:cNvSpPr>
            <a:spLocks noGrp="1"/>
          </p:cNvSpPr>
          <p:nvPr>
            <p:ph type="body" sz="quarter" idx="1"/>
          </p:nvPr>
        </p:nvSpPr>
        <p:spPr>
          <a:xfrm>
            <a:off x="825500" y="5308600"/>
            <a:ext cx="11353800" cy="1295400"/>
          </a:xfrm>
          <a:prstGeom prst="rect">
            <a:avLst/>
          </a:prstGeom>
        </p:spPr>
        <p:txBody>
          <a:bodyPr anchor="t"/>
          <a:lstStyle>
            <a:lvl1pPr marL="0" indent="0" algn="ctr">
              <a:spcBef>
                <a:spcPts val="0"/>
              </a:spcBef>
              <a:buSzTx/>
              <a:buNone/>
              <a:defRPr sz="3200" i="1"/>
            </a:lvl1pPr>
            <a:lvl2pPr marL="0" indent="228600" algn="ctr">
              <a:spcBef>
                <a:spcPts val="0"/>
              </a:spcBef>
              <a:buSzTx/>
              <a:buNone/>
              <a:defRPr sz="3200" i="1"/>
            </a:lvl2pPr>
            <a:lvl3pPr marL="0" indent="457200" algn="ctr">
              <a:spcBef>
                <a:spcPts val="0"/>
              </a:spcBef>
              <a:buSzTx/>
              <a:buNone/>
              <a:defRPr sz="3200" i="1"/>
            </a:lvl3pPr>
            <a:lvl4pPr marL="0" indent="685800" algn="ctr">
              <a:spcBef>
                <a:spcPts val="0"/>
              </a:spcBef>
              <a:buSzTx/>
              <a:buNone/>
              <a:defRPr sz="3200" i="1"/>
            </a:lvl4pPr>
            <a:lvl5pPr marL="0" indent="914400" algn="ctr">
              <a:spcBef>
                <a:spcPts val="0"/>
              </a:spcBef>
              <a:buSzTx/>
              <a:buNone/>
              <a:defRPr sz="3200" i="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Shape 95"/>
          <p:cNvSpPr>
            <a:spLocks noGrp="1"/>
          </p:cNvSpPr>
          <p:nvPr>
            <p:ph type="body" sz="quarter" idx="13"/>
          </p:nvPr>
        </p:nvSpPr>
        <p:spPr>
          <a:xfrm>
            <a:off x="1299331" y="6362700"/>
            <a:ext cx="10401301" cy="508000"/>
          </a:xfrm>
          <a:prstGeom prst="rect">
            <a:avLst/>
          </a:prstGeom>
        </p:spPr>
        <p:txBody>
          <a:bodyPr>
            <a:spAutoFit/>
          </a:bodyPr>
          <a:lstStyle>
            <a:lvl1pPr marL="0" indent="0" algn="ctr">
              <a:lnSpc>
                <a:spcPct val="100000"/>
              </a:lnSpc>
              <a:spcBef>
                <a:spcPts val="0"/>
              </a:spcBef>
              <a:buSzTx/>
              <a:buNone/>
              <a:defRPr sz="2800" i="1"/>
            </a:lvl1pPr>
          </a:lstStyle>
          <a:p>
            <a:r>
              <a:t>-Johnny Appleseed</a:t>
            </a:r>
          </a:p>
        </p:txBody>
      </p:sp>
      <p:sp>
        <p:nvSpPr>
          <p:cNvPr id="96" name="Shape 96"/>
          <p:cNvSpPr>
            <a:spLocks noGrp="1"/>
          </p:cNvSpPr>
          <p:nvPr>
            <p:ph type="body" sz="quarter" idx="14"/>
          </p:nvPr>
        </p:nvSpPr>
        <p:spPr>
          <a:xfrm>
            <a:off x="1257300" y="4330700"/>
            <a:ext cx="10490200" cy="558800"/>
          </a:xfrm>
          <a:prstGeom prst="rect">
            <a:avLst/>
          </a:prstGeom>
        </p:spPr>
        <p:txBody>
          <a:bodyPr>
            <a:spAutoFit/>
          </a:bodyPr>
          <a:lstStyle>
            <a:lvl1pPr marL="0" indent="0" algn="ctr">
              <a:lnSpc>
                <a:spcPct val="155000"/>
              </a:lnSpc>
              <a:spcBef>
                <a:spcPts val="2400"/>
              </a:spcBef>
              <a:buSzTx/>
              <a:buNone/>
              <a:defRPr sz="3200"/>
            </a:lvl1pPr>
          </a:lstStyle>
          <a:p>
            <a:r>
              <a:t>“Type a quote here.”</a:t>
            </a:r>
          </a:p>
        </p:txBody>
      </p:sp>
      <p:sp>
        <p:nvSpPr>
          <p:cNvPr id="97" name="Shape 97"/>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4" name="Shape 104"/>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5" name="Shape 105"/>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sz="quarter" idx="13"/>
          </p:nvPr>
        </p:nvSpPr>
        <p:spPr>
          <a:xfrm>
            <a:off x="685800" y="711200"/>
            <a:ext cx="4089400" cy="5499100"/>
          </a:xfrm>
          <a:prstGeom prst="rect">
            <a:avLst/>
          </a:prstGeom>
          <a:ln w="9525">
            <a:round/>
          </a:ln>
        </p:spPr>
        <p:txBody>
          <a:bodyPr lIns="91439" tIns="45719" rIns="91439" bIns="45719" anchor="t">
            <a:noAutofit/>
          </a:bodyPr>
          <a:lstStyle/>
          <a:p>
            <a:endParaRPr/>
          </a:p>
        </p:txBody>
      </p:sp>
      <p:sp>
        <p:nvSpPr>
          <p:cNvPr id="21" name="Shape 21"/>
          <p:cNvSpPr>
            <a:spLocks noGrp="1"/>
          </p:cNvSpPr>
          <p:nvPr>
            <p:ph type="pic" sz="half" idx="14"/>
          </p:nvPr>
        </p:nvSpPr>
        <p:spPr>
          <a:xfrm>
            <a:off x="4965700" y="711200"/>
            <a:ext cx="7315200" cy="5499100"/>
          </a:xfrm>
          <a:prstGeom prst="rect">
            <a:avLst/>
          </a:prstGeom>
          <a:ln w="9525">
            <a:round/>
          </a:ln>
        </p:spPr>
        <p:txBody>
          <a:bodyPr lIns="91439" tIns="45719" rIns="91439" bIns="45719" anchor="t">
            <a:noAutofit/>
          </a:bodyPr>
          <a:lstStyle/>
          <a:p>
            <a:endParaRPr/>
          </a:p>
        </p:txBody>
      </p:sp>
      <p:sp>
        <p:nvSpPr>
          <p:cNvPr id="22" name="Shape 22"/>
          <p:cNvSpPr>
            <a:spLocks noGrp="1"/>
          </p:cNvSpPr>
          <p:nvPr>
            <p:ph type="title"/>
          </p:nvPr>
        </p:nvSpPr>
        <p:spPr>
          <a:xfrm>
            <a:off x="825500" y="7137400"/>
            <a:ext cx="11353800" cy="1181100"/>
          </a:xfrm>
          <a:prstGeom prst="rect">
            <a:avLst/>
          </a:prstGeom>
          <a:effectLst/>
        </p:spPr>
        <p:txBody>
          <a:bodyPr anchor="b"/>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23" name="Shape 23"/>
          <p:cNvSpPr>
            <a:spLocks noGrp="1"/>
          </p:cNvSpPr>
          <p:nvPr>
            <p:ph type="body" sz="quarter" idx="1"/>
          </p:nvPr>
        </p:nvSpPr>
        <p:spPr>
          <a:xfrm>
            <a:off x="825500" y="8305800"/>
            <a:ext cx="11353800" cy="889000"/>
          </a:xfrm>
          <a:prstGeom prst="rect">
            <a:avLst/>
          </a:prstGeom>
        </p:spPr>
        <p:txBody>
          <a:bodyPr anchor="t"/>
          <a:lstStyle>
            <a:lvl1pPr marL="0" indent="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1pPr>
            <a:lvl2pPr marL="0" indent="22860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2pPr>
            <a:lvl3pPr marL="0" indent="45720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3pPr>
            <a:lvl4pPr marL="0" indent="68580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4pPr>
            <a:lvl5pPr marL="0" indent="91440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Shape 39"/>
          <p:cNvSpPr>
            <a:spLocks noGrp="1"/>
          </p:cNvSpPr>
          <p:nvPr>
            <p:ph type="pic" sz="half" idx="13"/>
          </p:nvPr>
        </p:nvSpPr>
        <p:spPr>
          <a:xfrm>
            <a:off x="7645400" y="1727200"/>
            <a:ext cx="4673600" cy="6184900"/>
          </a:xfrm>
          <a:prstGeom prst="rect">
            <a:avLst/>
          </a:prstGeom>
          <a:ln w="9525">
            <a:round/>
          </a:ln>
        </p:spPr>
        <p:txBody>
          <a:bodyPr lIns="91439" tIns="45719" rIns="91439" bIns="45719" anchor="t">
            <a:noAutofit/>
          </a:bodyPr>
          <a:lstStyle/>
          <a:p>
            <a:endParaRPr/>
          </a:p>
        </p:txBody>
      </p:sp>
      <p:sp>
        <p:nvSpPr>
          <p:cNvPr id="40" name="Shape 40"/>
          <p:cNvSpPr>
            <a:spLocks noGrp="1"/>
          </p:cNvSpPr>
          <p:nvPr>
            <p:ph type="title"/>
          </p:nvPr>
        </p:nvSpPr>
        <p:spPr>
          <a:xfrm>
            <a:off x="304800" y="1778000"/>
            <a:ext cx="7327900" cy="3340100"/>
          </a:xfrm>
          <a:prstGeom prst="rect">
            <a:avLst/>
          </a:prstGeom>
        </p:spPr>
        <p:txBody>
          <a:bodyPr anchor="b"/>
          <a:lstStyle/>
          <a:p>
            <a:r>
              <a:t>Title Text</a:t>
            </a:r>
          </a:p>
        </p:txBody>
      </p:sp>
      <p:sp>
        <p:nvSpPr>
          <p:cNvPr id="41" name="Shape 41"/>
          <p:cNvSpPr>
            <a:spLocks noGrp="1"/>
          </p:cNvSpPr>
          <p:nvPr>
            <p:ph type="body" sz="quarter" idx="1"/>
          </p:nvPr>
        </p:nvSpPr>
        <p:spPr>
          <a:xfrm>
            <a:off x="304800" y="5168900"/>
            <a:ext cx="7327900" cy="2743200"/>
          </a:xfrm>
          <a:prstGeom prst="rect">
            <a:avLst/>
          </a:prstGeom>
        </p:spPr>
        <p:txBody>
          <a:bodyPr anchor="t"/>
          <a:lstStyle>
            <a:lvl1pPr marL="0" indent="0" algn="ctr">
              <a:spcBef>
                <a:spcPts val="0"/>
              </a:spcBef>
              <a:buSzTx/>
              <a:buNone/>
              <a:defRPr sz="3200" i="1"/>
            </a:lvl1pPr>
            <a:lvl2pPr marL="0" indent="228600" algn="ctr">
              <a:spcBef>
                <a:spcPts val="0"/>
              </a:spcBef>
              <a:buSzTx/>
              <a:buNone/>
              <a:defRPr sz="3200" i="1"/>
            </a:lvl2pPr>
            <a:lvl3pPr marL="0" indent="457200" algn="ctr">
              <a:spcBef>
                <a:spcPts val="0"/>
              </a:spcBef>
              <a:buSzTx/>
              <a:buNone/>
              <a:defRPr sz="3200" i="1"/>
            </a:lvl3pPr>
            <a:lvl4pPr marL="0" indent="685800" algn="ctr">
              <a:spcBef>
                <a:spcPts val="0"/>
              </a:spcBef>
              <a:buSzTx/>
              <a:buNone/>
              <a:defRPr sz="3200" i="1"/>
            </a:lvl4pPr>
            <a:lvl5pPr marL="0" indent="914400" algn="ctr">
              <a:spcBef>
                <a:spcPts val="0"/>
              </a:spcBef>
              <a:buSzTx/>
              <a:buNone/>
              <a:defRPr sz="3200" i="1"/>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 name="Shape 49"/>
          <p:cNvSpPr>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50" name="Shape 50"/>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Shape 57"/>
          <p:cNvSpPr>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58" name="Shape 58"/>
          <p:cNvSpPr>
            <a:spLocks noGrp="1"/>
          </p:cNvSpPr>
          <p:nvPr>
            <p:ph type="body" idx="1"/>
          </p:nvPr>
        </p:nvSpPr>
        <p:spPr>
          <a:xfrm>
            <a:off x="825500" y="2705100"/>
            <a:ext cx="11353800" cy="62230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xfrm>
            <a:off x="6337299" y="8991600"/>
            <a:ext cx="342901" cy="4064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Shape 66"/>
          <p:cNvSpPr>
            <a:spLocks noGrp="1"/>
          </p:cNvSpPr>
          <p:nvPr>
            <p:ph type="pic" sz="half" idx="13"/>
          </p:nvPr>
        </p:nvSpPr>
        <p:spPr>
          <a:xfrm>
            <a:off x="7391400" y="2717800"/>
            <a:ext cx="4673600" cy="6184900"/>
          </a:xfrm>
          <a:prstGeom prst="rect">
            <a:avLst/>
          </a:prstGeom>
          <a:ln w="9525">
            <a:round/>
          </a:ln>
        </p:spPr>
        <p:txBody>
          <a:bodyPr lIns="91439" tIns="45719" rIns="91439" bIns="45719" anchor="t">
            <a:noAutofit/>
          </a:bodyPr>
          <a:lstStyle/>
          <a:p>
            <a:endParaRPr/>
          </a:p>
        </p:txBody>
      </p:sp>
      <p:sp>
        <p:nvSpPr>
          <p:cNvPr id="67" name="Shape 67"/>
          <p:cNvSpPr>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68" name="Shape 68"/>
          <p:cNvSpPr>
            <a:spLocks noGrp="1"/>
          </p:cNvSpPr>
          <p:nvPr>
            <p:ph type="body" sz="half" idx="1"/>
          </p:nvPr>
        </p:nvSpPr>
        <p:spPr>
          <a:xfrm>
            <a:off x="825500" y="2768600"/>
            <a:ext cx="5422900" cy="6184900"/>
          </a:xfrm>
          <a:prstGeom prst="rect">
            <a:avLst/>
          </a:prstGeom>
        </p:spPr>
        <p:txBody>
          <a:bodyPr/>
          <a:lstStyle>
            <a:lvl1pPr marL="406400" indent="-406400">
              <a:spcBef>
                <a:spcPts val="3600"/>
              </a:spcBef>
              <a:buBlip>
                <a:blip r:embed="rId3"/>
              </a:buBlip>
              <a:defRPr sz="3200"/>
            </a:lvl1pPr>
            <a:lvl2pPr marL="812800" indent="-406400">
              <a:spcBef>
                <a:spcPts val="3600"/>
              </a:spcBef>
              <a:buBlip>
                <a:blip r:embed="rId3"/>
              </a:buBlip>
              <a:defRPr sz="3200"/>
            </a:lvl2pPr>
            <a:lvl3pPr marL="1219200" indent="-406400">
              <a:spcBef>
                <a:spcPts val="3600"/>
              </a:spcBef>
              <a:buBlip>
                <a:blip r:embed="rId3"/>
              </a:buBlip>
              <a:defRPr sz="3200"/>
            </a:lvl3pPr>
            <a:lvl4pPr marL="1625600" indent="-406400">
              <a:spcBef>
                <a:spcPts val="3600"/>
              </a:spcBef>
              <a:buBlip>
                <a:blip r:embed="rId3"/>
              </a:buBlip>
              <a:defRPr sz="3200"/>
            </a:lvl4pPr>
            <a:lvl5pPr marL="2032000" indent="-406400">
              <a:spcBef>
                <a:spcPts val="3600"/>
              </a:spcBef>
              <a:buBlip>
                <a:blip r:embed="rId3"/>
              </a:buBlip>
              <a:defRPr sz="3200"/>
            </a:lvl5p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Shape 76"/>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7" name="Shape 77"/>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pic>
        <p:nvPicPr>
          <p:cNvPr id="84" name="embossed_background.jpeg"/>
          <p:cNvPicPr>
            <a:picLocks noChangeAspect="1"/>
          </p:cNvPicPr>
          <p:nvPr/>
        </p:nvPicPr>
        <p:blipFill>
          <a:blip r:embed="rId2"/>
          <a:stretch>
            <a:fillRect/>
          </a:stretch>
        </p:blipFill>
        <p:spPr>
          <a:xfrm>
            <a:off x="647700" y="647700"/>
            <a:ext cx="11747500" cy="8472197"/>
          </a:xfrm>
          <a:prstGeom prst="rect">
            <a:avLst/>
          </a:prstGeom>
          <a:ln w="12700">
            <a:miter lim="400000"/>
          </a:ln>
        </p:spPr>
      </p:pic>
      <p:sp>
        <p:nvSpPr>
          <p:cNvPr id="85" name="Shape 85"/>
          <p:cNvSpPr>
            <a:spLocks noGrp="1"/>
          </p:cNvSpPr>
          <p:nvPr>
            <p:ph type="pic" sz="quarter" idx="13"/>
          </p:nvPr>
        </p:nvSpPr>
        <p:spPr>
          <a:xfrm>
            <a:off x="6972300" y="5029200"/>
            <a:ext cx="5080000" cy="3810000"/>
          </a:xfrm>
          <a:prstGeom prst="rect">
            <a:avLst/>
          </a:prstGeom>
          <a:ln w="9525">
            <a:round/>
          </a:ln>
        </p:spPr>
        <p:txBody>
          <a:bodyPr lIns="91439" tIns="45719" rIns="91439" bIns="45719" anchor="t">
            <a:noAutofit/>
          </a:bodyPr>
          <a:lstStyle/>
          <a:p>
            <a:endParaRPr/>
          </a:p>
        </p:txBody>
      </p:sp>
      <p:sp>
        <p:nvSpPr>
          <p:cNvPr id="86" name="Shape 86"/>
          <p:cNvSpPr>
            <a:spLocks noGrp="1"/>
          </p:cNvSpPr>
          <p:nvPr>
            <p:ph type="pic" sz="quarter" idx="14"/>
          </p:nvPr>
        </p:nvSpPr>
        <p:spPr>
          <a:xfrm>
            <a:off x="6972300" y="965200"/>
            <a:ext cx="5080000" cy="3810000"/>
          </a:xfrm>
          <a:prstGeom prst="rect">
            <a:avLst/>
          </a:prstGeom>
          <a:ln w="9525">
            <a:round/>
          </a:ln>
        </p:spPr>
        <p:txBody>
          <a:bodyPr lIns="91439" tIns="45719" rIns="91439" bIns="45719" anchor="t">
            <a:noAutofit/>
          </a:bodyPr>
          <a:lstStyle/>
          <a:p>
            <a:endParaRPr/>
          </a:p>
        </p:txBody>
      </p:sp>
      <p:sp>
        <p:nvSpPr>
          <p:cNvPr id="87" name="Shape 87"/>
          <p:cNvSpPr>
            <a:spLocks noGrp="1"/>
          </p:cNvSpPr>
          <p:nvPr>
            <p:ph type="pic" sz="half" idx="15"/>
          </p:nvPr>
        </p:nvSpPr>
        <p:spPr>
          <a:xfrm>
            <a:off x="952500" y="1003300"/>
            <a:ext cx="5829300" cy="7810500"/>
          </a:xfrm>
          <a:prstGeom prst="rect">
            <a:avLst/>
          </a:prstGeom>
          <a:ln w="9525">
            <a:round/>
          </a:ln>
        </p:spPr>
        <p:txBody>
          <a:bodyPr lIns="91439" tIns="45719" rIns="91439" bIns="45719" anchor="t">
            <a:noAutofit/>
          </a:bodyPr>
          <a:lstStyle/>
          <a:p>
            <a:endParaRPr/>
          </a:p>
        </p:txBody>
      </p:sp>
      <p:sp>
        <p:nvSpPr>
          <p:cNvPr id="88" name="Shape 88"/>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25500" y="3733800"/>
            <a:ext cx="11353800" cy="2273300"/>
          </a:xfrm>
          <a:prstGeom prst="rect">
            <a:avLst/>
          </a:prstGeom>
          <a:ln w="12700">
            <a:miter lim="400000"/>
          </a:ln>
          <a:effectLst>
            <a:outerShdw blurRad="25400" dist="12700" dir="5400000" rotWithShape="0">
              <a:srgbClr val="FFFFFF"/>
            </a:outerShdw>
          </a:effectLst>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25500" y="825500"/>
            <a:ext cx="11353800" cy="8102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37299" y="8991600"/>
            <a:ext cx="342901" cy="406400"/>
          </a:xfrm>
          <a:prstGeom prst="rect">
            <a:avLst/>
          </a:prstGeom>
          <a:ln w="12700">
            <a:miter lim="400000"/>
          </a:ln>
          <a:effectLst>
            <a:outerShdw blurRad="12700" dist="12700" dir="5400000" rotWithShape="0">
              <a:srgbClr val="FFFFFF">
                <a:alpha val="20000"/>
              </a:srgbClr>
            </a:outerShdw>
          </a:effectLst>
        </p:spPr>
        <p:txBody>
          <a:bodyPr wrap="none" lIns="50800" tIns="50800" rIns="50800" bIns="50800">
            <a:spAutoFit/>
          </a:bodyPr>
          <a:lstStyle>
            <a:lvl1pPr>
              <a:lnSpc>
                <a:spcPct val="100000"/>
              </a:lnSpc>
              <a:defRPr sz="1800">
                <a:latin typeface="Palatino"/>
                <a:ea typeface="Palatino"/>
                <a:cs typeface="Palatino"/>
                <a:sym typeface="Palatino"/>
              </a:defRPr>
            </a:lvl1pPr>
          </a:lstStyle>
          <a:p>
            <a:pPr>
              <a:defRPr>
                <a:effectLst/>
              </a:defRPr>
            </a:pPr>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1pPr>
      <a:lvl2pPr marL="0" marR="0" indent="2286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2pPr>
      <a:lvl3pPr marL="0" marR="0" indent="4572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3pPr>
      <a:lvl4pPr marL="0" marR="0" indent="6858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4pPr>
      <a:lvl5pPr marL="0" marR="0" indent="9144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5pPr>
      <a:lvl6pPr marL="0" marR="0" indent="11430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6pPr>
      <a:lvl7pPr marL="0" marR="0" indent="13716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7pPr>
      <a:lvl8pPr marL="0" marR="0" indent="16002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8pPr>
      <a:lvl9pPr marL="0" marR="0" indent="18288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9pPr>
    </p:titleStyle>
    <p:bodyStyle>
      <a:lvl1pPr marL="4318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1pPr>
      <a:lvl2pPr marL="8636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2pPr>
      <a:lvl3pPr marL="12954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3pPr>
      <a:lvl4pPr marL="17272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4pPr>
      <a:lvl5pPr marL="21590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5pPr>
      <a:lvl6pPr marL="25908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6pPr>
      <a:lvl7pPr marL="30226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7pPr>
      <a:lvl8pPr marL="34544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8pPr>
      <a:lvl9pPr marL="3886200" marR="0" indent="-431800" algn="l" defTabSz="584200" rtl="0" latinLnBrk="0">
        <a:lnSpc>
          <a:spcPct val="120000"/>
        </a:lnSpc>
        <a:spcBef>
          <a:spcPts val="5200"/>
        </a:spcBef>
        <a:spcAft>
          <a:spcPts val="0"/>
        </a:spcAft>
        <a:buClrTx/>
        <a:buSzPct val="35000"/>
        <a:buFontTx/>
        <a:buBlip>
          <a:blip r:embed="rId14"/>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mailto:admin@bunburyaldersey.cheshire.sch.uk" TargetMode="External"/><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hyperlink" Target="mailto:principalbunbury@RCSAT.cheshire.sch.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hyperlink" Target="https://www.bunburyaldersey.cheshire.sch.uk/class/nursery"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prstGeom prst="rect">
            <a:avLst/>
          </a:prstGeom>
        </p:spPr>
        <p:txBody>
          <a:bodyPr/>
          <a:lstStyle/>
          <a:p>
            <a:r>
              <a:rPr dirty="0"/>
              <a:t>Bunbury Aldersey </a:t>
            </a:r>
          </a:p>
          <a:p>
            <a:r>
              <a:rPr dirty="0"/>
              <a:t>C of E PRIMARY School</a:t>
            </a:r>
          </a:p>
        </p:txBody>
      </p:sp>
      <p:sp>
        <p:nvSpPr>
          <p:cNvPr id="122" name="Shape 122"/>
          <p:cNvSpPr>
            <a:spLocks noGrp="1"/>
          </p:cNvSpPr>
          <p:nvPr>
            <p:ph type="subTitle" sz="quarter" idx="1"/>
          </p:nvPr>
        </p:nvSpPr>
        <p:spPr>
          <a:prstGeom prst="rect">
            <a:avLst/>
          </a:prstGeom>
        </p:spPr>
        <p:txBody>
          <a:bodyPr>
            <a:normAutofit lnSpcReduction="10000"/>
          </a:bodyPr>
          <a:lstStyle/>
          <a:p>
            <a:pPr defTabSz="233679">
              <a:defRPr sz="2320" b="1" i="0">
                <a:effectLst>
                  <a:outerShdw blurRad="10160" dist="5080" rotWithShape="0">
                    <a:srgbClr val="FFFFFF">
                      <a:alpha val="45000"/>
                    </a:srgbClr>
                  </a:outerShdw>
                </a:effectLst>
              </a:defRPr>
            </a:pPr>
            <a:r>
              <a:rPr dirty="0"/>
              <a:t>Meet the Teacher</a:t>
            </a:r>
          </a:p>
          <a:p>
            <a:pPr defTabSz="233679">
              <a:defRPr sz="2320" b="1" i="0">
                <a:effectLst>
                  <a:outerShdw blurRad="10160" dist="5080" rotWithShape="0">
                    <a:srgbClr val="FFFFFF">
                      <a:alpha val="45000"/>
                    </a:srgbClr>
                  </a:outerShdw>
                </a:effectLst>
              </a:defRPr>
            </a:pPr>
            <a:r>
              <a:rPr lang="en-US" dirty="0"/>
              <a:t>Nursery</a:t>
            </a:r>
            <a:endParaRPr dirty="0"/>
          </a:p>
          <a:p>
            <a:pPr defTabSz="233679">
              <a:defRPr sz="2320" b="1" i="0">
                <a:effectLst>
                  <a:outerShdw blurRad="10160" dist="5080" rotWithShape="0">
                    <a:srgbClr val="FFFFFF">
                      <a:alpha val="45000"/>
                    </a:srgbClr>
                  </a:outerShdw>
                </a:effectLst>
              </a:defRPr>
            </a:pPr>
            <a:r>
              <a:rPr lang="en-GB" dirty="0"/>
              <a:t>Miss Bourne, Mrs C (Gill), Mrs D and Mrs B (Denise)</a:t>
            </a:r>
            <a:endParaRPr dirty="0"/>
          </a:p>
        </p:txBody>
      </p:sp>
      <p:sp>
        <p:nvSpPr>
          <p:cNvPr id="123" name="Shape 123"/>
          <p:cNvSpPr/>
          <p:nvPr/>
        </p:nvSpPr>
        <p:spPr>
          <a:xfrm>
            <a:off x="825500" y="7153161"/>
            <a:ext cx="11201400" cy="182267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endParaRPr lang="en-GB" dirty="0"/>
          </a:p>
          <a:p>
            <a:r>
              <a:rPr lang="en-GB" dirty="0"/>
              <a:t>“Let your light shine” </a:t>
            </a:r>
          </a:p>
          <a:p>
            <a:r>
              <a:rPr lang="en-GB" dirty="0"/>
              <a:t>Matthew 5:16</a:t>
            </a:r>
          </a:p>
        </p:txBody>
      </p:sp>
      <p:pic>
        <p:nvPicPr>
          <p:cNvPr id="124" name="thumb_Haberdashers NO background_1024.jpg"/>
          <p:cNvPicPr>
            <a:picLocks noChangeAspect="1"/>
          </p:cNvPicPr>
          <p:nvPr/>
        </p:nvPicPr>
        <p:blipFill>
          <a:blip r:embed="rId2"/>
          <a:stretch>
            <a:fillRect/>
          </a:stretch>
        </p:blipFill>
        <p:spPr>
          <a:xfrm>
            <a:off x="10466583" y="1388833"/>
            <a:ext cx="1560317" cy="182426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prstGeom prst="rect">
            <a:avLst/>
          </a:prstGeom>
        </p:spPr>
        <p:txBody>
          <a:bodyPr/>
          <a:lstStyle/>
          <a:p>
            <a:r>
              <a:rPr lang="en-GB" dirty="0"/>
              <a:t>A Typical day in nursery</a:t>
            </a:r>
            <a:endParaRPr dirty="0"/>
          </a:p>
        </p:txBody>
      </p:sp>
      <p:sp>
        <p:nvSpPr>
          <p:cNvPr id="149" name="Shape 149"/>
          <p:cNvSpPr/>
          <p:nvPr/>
        </p:nvSpPr>
        <p:spPr>
          <a:xfrm>
            <a:off x="1166110" y="7498124"/>
            <a:ext cx="10233031" cy="24136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endParaRPr lang="en-GB" dirty="0"/>
          </a:p>
          <a:p>
            <a:r>
              <a:rPr lang="en-GB" dirty="0"/>
              <a:t>“Let your light shine” </a:t>
            </a:r>
          </a:p>
          <a:p>
            <a:r>
              <a:rPr lang="en-GB" dirty="0"/>
              <a:t>Matthew 5:16</a:t>
            </a:r>
          </a:p>
          <a:p>
            <a:endParaRPr lang="en-GB" dirty="0"/>
          </a:p>
        </p:txBody>
      </p:sp>
      <p:pic>
        <p:nvPicPr>
          <p:cNvPr id="150" name="thumb_Haberdashers NO background_1024.jpg"/>
          <p:cNvPicPr>
            <a:picLocks noChangeAspect="1"/>
          </p:cNvPicPr>
          <p:nvPr/>
        </p:nvPicPr>
        <p:blipFill>
          <a:blip r:embed="rId2"/>
          <a:stretch>
            <a:fillRect/>
          </a:stretch>
        </p:blipFill>
        <p:spPr>
          <a:xfrm>
            <a:off x="10618983" y="559958"/>
            <a:ext cx="1560317" cy="1824267"/>
          </a:xfrm>
          <a:prstGeom prst="rect">
            <a:avLst/>
          </a:prstGeom>
          <a:ln w="12700">
            <a:miter lim="400000"/>
          </a:ln>
        </p:spPr>
      </p:pic>
      <p:sp>
        <p:nvSpPr>
          <p:cNvPr id="3" name="TextBox 2"/>
          <p:cNvSpPr txBox="1"/>
          <p:nvPr/>
        </p:nvSpPr>
        <p:spPr>
          <a:xfrm>
            <a:off x="381720" y="5176311"/>
            <a:ext cx="12097344" cy="1062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endParaRPr lang="es-ES" sz="3000" baseline="0" dirty="0"/>
          </a:p>
          <a:p>
            <a:pPr marL="0" marR="0" indent="0" algn="l" defTabSz="584200" rtl="0" fontAlgn="auto" latinLnBrk="0" hangingPunct="0">
              <a:lnSpc>
                <a:spcPct val="120000"/>
              </a:lnSpc>
              <a:spcBef>
                <a:spcPts val="0"/>
              </a:spcBef>
              <a:spcAft>
                <a:spcPts val="0"/>
              </a:spcAft>
              <a:buClrTx/>
              <a:buSzTx/>
              <a:buFontTx/>
              <a:buNone/>
              <a:tabLst/>
            </a:pPr>
            <a:endParaRPr kumimoji="0" lang="es-ES" sz="2200" b="0" i="0" u="none" strike="noStrike" cap="none" spc="0" normalizeH="0" baseline="0" dirty="0">
              <a:ln>
                <a:noFill/>
              </a:ln>
              <a:solidFill>
                <a:srgbClr val="4F5C3F"/>
              </a:solidFill>
              <a:effectLst>
                <a:outerShdw blurRad="25400" dist="12700" rotWithShape="0">
                  <a:srgbClr val="FFFFFF">
                    <a:alpha val="45000"/>
                  </a:srgbClr>
                </a:outerShdw>
              </a:effectLst>
              <a:uFillTx/>
              <a:sym typeface="Georgia"/>
            </a:endParaRPr>
          </a:p>
        </p:txBody>
      </p:sp>
      <p:sp>
        <p:nvSpPr>
          <p:cNvPr id="2" name="Rectangle 1">
            <a:extLst>
              <a:ext uri="{FF2B5EF4-FFF2-40B4-BE49-F238E27FC236}">
                <a16:creationId xmlns:a16="http://schemas.microsoft.com/office/drawing/2014/main" id="{7B997FE2-1CAC-4DD5-B953-5A3D153C8886}"/>
              </a:ext>
            </a:extLst>
          </p:cNvPr>
          <p:cNvSpPr/>
          <p:nvPr/>
        </p:nvSpPr>
        <p:spPr>
          <a:xfrm>
            <a:off x="3766096" y="2493263"/>
            <a:ext cx="8352928" cy="5381025"/>
          </a:xfrm>
          <a:prstGeom prst="rect">
            <a:avLst/>
          </a:prstGeom>
        </p:spPr>
        <p:txBody>
          <a:bodyPr wrap="square">
            <a:spAutoFit/>
          </a:bodyPr>
          <a:lstStyle/>
          <a:p>
            <a:r>
              <a:rPr lang="en-GB" sz="1800" dirty="0"/>
              <a:t>8:30am-8:45am: Children arrive in to Nursery and go into free play.</a:t>
            </a:r>
          </a:p>
          <a:p>
            <a:r>
              <a:rPr lang="en-GB" sz="1800" dirty="0"/>
              <a:t>8:50am-9am: Register, Good Morning song, Days of the week song, Weather Song</a:t>
            </a:r>
          </a:p>
          <a:p>
            <a:r>
              <a:rPr lang="en-GB" sz="1800" dirty="0" smtClean="0"/>
              <a:t>9am-9:30am:  </a:t>
            </a:r>
            <a:r>
              <a:rPr lang="en-GB" sz="1800" dirty="0"/>
              <a:t>Free play inside or outside</a:t>
            </a:r>
          </a:p>
          <a:p>
            <a:r>
              <a:rPr lang="en-GB" sz="1800" dirty="0" smtClean="0"/>
              <a:t>9:45am-10am: </a:t>
            </a:r>
            <a:r>
              <a:rPr lang="en-GB" sz="1800" dirty="0"/>
              <a:t>Small group </a:t>
            </a:r>
            <a:r>
              <a:rPr lang="en-GB" sz="1800" dirty="0" smtClean="0"/>
              <a:t>activities.</a:t>
            </a:r>
            <a:endParaRPr lang="en-GB" sz="1800" dirty="0"/>
          </a:p>
          <a:p>
            <a:r>
              <a:rPr lang="en-GB" sz="1800" dirty="0" smtClean="0"/>
              <a:t>10am-10:20am: Snack </a:t>
            </a:r>
            <a:r>
              <a:rPr lang="en-GB" sz="1800" dirty="0"/>
              <a:t>time</a:t>
            </a:r>
          </a:p>
          <a:p>
            <a:r>
              <a:rPr lang="en-GB" sz="1800" dirty="0" smtClean="0"/>
              <a:t>10:20am- 10:30am: </a:t>
            </a:r>
            <a:r>
              <a:rPr lang="en-GB" sz="1800" dirty="0"/>
              <a:t>Dough Disco</a:t>
            </a:r>
          </a:p>
          <a:p>
            <a:r>
              <a:rPr lang="en-GB" sz="1800" dirty="0"/>
              <a:t>10:30-11:15am: Free Play, inside or outside</a:t>
            </a:r>
          </a:p>
          <a:p>
            <a:r>
              <a:rPr lang="en-GB" sz="1800" dirty="0" smtClean="0"/>
              <a:t>11:15am-11:30am: Small group activities</a:t>
            </a:r>
            <a:endParaRPr lang="en-GB" sz="1800" dirty="0"/>
          </a:p>
          <a:p>
            <a:r>
              <a:rPr lang="en-GB" sz="1800" dirty="0" smtClean="0"/>
              <a:t>11:30am-11:45am: </a:t>
            </a:r>
            <a:r>
              <a:rPr lang="en-GB" sz="1800" dirty="0"/>
              <a:t>Story/Singing, wash hands for lunch</a:t>
            </a:r>
          </a:p>
          <a:p>
            <a:r>
              <a:rPr lang="en-GB" sz="1800" dirty="0"/>
              <a:t>11:45-1pm- Lunch in the hall then back to Nursery room for free play (outside)</a:t>
            </a:r>
          </a:p>
          <a:p>
            <a:r>
              <a:rPr lang="en-GB" sz="1800" dirty="0" smtClean="0"/>
              <a:t>1pm-1:15pm: Afternoon </a:t>
            </a:r>
            <a:r>
              <a:rPr lang="en-GB" sz="1800" dirty="0"/>
              <a:t>register and story/singing </a:t>
            </a:r>
          </a:p>
          <a:p>
            <a:r>
              <a:rPr lang="en-GB" sz="1800" dirty="0"/>
              <a:t>1:15pm- </a:t>
            </a:r>
            <a:r>
              <a:rPr lang="en-GB" sz="1800" dirty="0" smtClean="0"/>
              <a:t>1:45pm: </a:t>
            </a:r>
            <a:r>
              <a:rPr lang="en-GB" sz="1800" dirty="0"/>
              <a:t>Free play</a:t>
            </a:r>
          </a:p>
          <a:p>
            <a:r>
              <a:rPr lang="en-GB" sz="1800" dirty="0" smtClean="0"/>
              <a:t>1:45-2pm: Small </a:t>
            </a:r>
            <a:r>
              <a:rPr lang="en-GB" sz="1800" dirty="0"/>
              <a:t>group activities</a:t>
            </a:r>
          </a:p>
          <a:p>
            <a:r>
              <a:rPr lang="en-GB" sz="1800" dirty="0" smtClean="0"/>
              <a:t>2pm-2:45pm: Free </a:t>
            </a:r>
            <a:r>
              <a:rPr lang="en-GB" sz="1800" dirty="0"/>
              <a:t>play</a:t>
            </a:r>
          </a:p>
          <a:p>
            <a:r>
              <a:rPr lang="en-GB" sz="1800" dirty="0" smtClean="0"/>
              <a:t>2:45pm-3:15pm: Tidy</a:t>
            </a:r>
            <a:r>
              <a:rPr lang="en-GB" sz="1800" dirty="0"/>
              <a:t>, story/singing and get ready for home time.</a:t>
            </a:r>
          </a:p>
        </p:txBody>
      </p:sp>
      <p:pic>
        <p:nvPicPr>
          <p:cNvPr id="6" name="Picture 5">
            <a:extLst>
              <a:ext uri="{FF2B5EF4-FFF2-40B4-BE49-F238E27FC236}">
                <a16:creationId xmlns:a16="http://schemas.microsoft.com/office/drawing/2014/main" id="{EC25AD1D-CEF7-4CA7-1974-104B577A3206}"/>
              </a:ext>
            </a:extLst>
          </p:cNvPr>
          <p:cNvPicPr>
            <a:picLocks noChangeAspect="1"/>
          </p:cNvPicPr>
          <p:nvPr/>
        </p:nvPicPr>
        <p:blipFill>
          <a:blip r:embed="rId3"/>
          <a:stretch>
            <a:fillRect/>
          </a:stretch>
        </p:blipFill>
        <p:spPr>
          <a:xfrm>
            <a:off x="525736" y="2988496"/>
            <a:ext cx="3319282" cy="4853572"/>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44445"/>
            <a:ext cx="11353800" cy="2032000"/>
          </a:xfrm>
          <a:prstGeom prst="rect">
            <a:avLst/>
          </a:prstGeom>
        </p:spPr>
        <p:txBody>
          <a:bodyPr>
            <a:normAutofit/>
          </a:bodyPr>
          <a:lstStyle/>
          <a:p>
            <a:r>
              <a:rPr lang="en-GB" sz="6000" dirty="0"/>
              <a:t>Forest school</a:t>
            </a:r>
            <a:endParaRPr sz="6000" dirty="0"/>
          </a:p>
        </p:txBody>
      </p:sp>
      <p:sp>
        <p:nvSpPr>
          <p:cNvPr id="165" name="Shape 165"/>
          <p:cNvSpPr/>
          <p:nvPr/>
        </p:nvSpPr>
        <p:spPr>
          <a:xfrm>
            <a:off x="957784" y="7769765"/>
            <a:ext cx="10873208" cy="182267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r>
              <a:rPr dirty="0"/>
              <a:t>“</a:t>
            </a:r>
            <a:r>
              <a:rPr lang="en-GB" dirty="0"/>
              <a:t>Let your light shine” </a:t>
            </a:r>
          </a:p>
          <a:p>
            <a:r>
              <a:rPr lang="en-GB" dirty="0"/>
              <a:t>Matthew 5:16</a:t>
            </a:r>
          </a:p>
          <a:p>
            <a:endParaRPr dirty="0"/>
          </a:p>
        </p:txBody>
      </p:sp>
      <p:pic>
        <p:nvPicPr>
          <p:cNvPr id="166" name="thumb_Haberdashers NO background_1024.jpg"/>
          <p:cNvPicPr>
            <a:picLocks noChangeAspect="1"/>
          </p:cNvPicPr>
          <p:nvPr/>
        </p:nvPicPr>
        <p:blipFill>
          <a:blip r:embed="rId2"/>
          <a:stretch>
            <a:fillRect/>
          </a:stretch>
        </p:blipFill>
        <p:spPr>
          <a:xfrm>
            <a:off x="11050833" y="248311"/>
            <a:ext cx="1560317" cy="1824267"/>
          </a:xfrm>
          <a:prstGeom prst="rect">
            <a:avLst/>
          </a:prstGeom>
          <a:ln w="12700">
            <a:miter lim="400000"/>
          </a:ln>
        </p:spPr>
      </p:pic>
      <p:sp>
        <p:nvSpPr>
          <p:cNvPr id="2" name="TextBox 1"/>
          <p:cNvSpPr txBox="1"/>
          <p:nvPr/>
        </p:nvSpPr>
        <p:spPr>
          <a:xfrm>
            <a:off x="426324" y="4166252"/>
            <a:ext cx="6580132" cy="109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endParaRPr lang="en-GB" sz="2700" dirty="0"/>
          </a:p>
          <a:p>
            <a:pPr algn="l"/>
            <a:r>
              <a:rPr lang="en-GB" sz="2700" dirty="0"/>
              <a:t> </a:t>
            </a:r>
            <a:endParaRPr lang="es-ES" sz="2700" dirty="0"/>
          </a:p>
        </p:txBody>
      </p:sp>
      <p:sp>
        <p:nvSpPr>
          <p:cNvPr id="4" name="Rectangle 3">
            <a:extLst>
              <a:ext uri="{FF2B5EF4-FFF2-40B4-BE49-F238E27FC236}">
                <a16:creationId xmlns:a16="http://schemas.microsoft.com/office/drawing/2014/main" id="{1CC4364F-2B0F-4963-AAD0-0C31CF2678B8}"/>
              </a:ext>
            </a:extLst>
          </p:cNvPr>
          <p:cNvSpPr/>
          <p:nvPr/>
        </p:nvSpPr>
        <p:spPr>
          <a:xfrm>
            <a:off x="957784" y="3084194"/>
            <a:ext cx="6768752" cy="4767074"/>
          </a:xfrm>
          <a:prstGeom prst="rect">
            <a:avLst/>
          </a:prstGeom>
        </p:spPr>
        <p:txBody>
          <a:bodyPr wrap="square">
            <a:spAutoFit/>
          </a:bodyPr>
          <a:lstStyle/>
          <a:p>
            <a:pPr algn="l"/>
            <a:endParaRPr lang="es-ES" dirty="0"/>
          </a:p>
          <a:p>
            <a:pPr marL="457200" indent="-457200" algn="l">
              <a:buFont typeface="Arial" panose="020B0604020202020204" pitchFamily="34" charset="0"/>
              <a:buChar char="•"/>
            </a:pPr>
            <a:r>
              <a:rPr lang="es-ES" dirty="0"/>
              <a:t>Forest school is on a Wednesday afternoon with Mr Robinson.</a:t>
            </a:r>
          </a:p>
          <a:p>
            <a:pPr marL="457200" indent="-457200" algn="l">
              <a:buFont typeface="Arial" panose="020B0604020202020204" pitchFamily="34" charset="0"/>
              <a:buChar char="•"/>
            </a:pPr>
            <a:r>
              <a:rPr lang="es-ES" dirty="0" err="1"/>
              <a:t>Please</a:t>
            </a:r>
            <a:r>
              <a:rPr lang="es-ES" dirty="0"/>
              <a:t> </a:t>
            </a:r>
            <a:r>
              <a:rPr lang="es-ES" dirty="0" err="1"/>
              <a:t>bring</a:t>
            </a:r>
            <a:r>
              <a:rPr lang="es-ES" dirty="0"/>
              <a:t> in </a:t>
            </a:r>
            <a:r>
              <a:rPr lang="es-ES" dirty="0" err="1"/>
              <a:t>wellies</a:t>
            </a:r>
            <a:r>
              <a:rPr lang="es-ES" dirty="0"/>
              <a:t> and </a:t>
            </a:r>
            <a:r>
              <a:rPr lang="es-ES" dirty="0" err="1"/>
              <a:t>waterproofs</a:t>
            </a:r>
            <a:r>
              <a:rPr lang="es-ES" dirty="0"/>
              <a:t> </a:t>
            </a:r>
            <a:r>
              <a:rPr lang="es-ES" dirty="0" err="1"/>
              <a:t>for</a:t>
            </a:r>
            <a:r>
              <a:rPr lang="es-ES" dirty="0"/>
              <a:t> </a:t>
            </a:r>
            <a:r>
              <a:rPr lang="es-ES" dirty="0" err="1"/>
              <a:t>this</a:t>
            </a:r>
            <a:r>
              <a:rPr lang="es-ES" dirty="0"/>
              <a:t> </a:t>
            </a:r>
            <a:r>
              <a:rPr lang="es-ES" dirty="0" err="1"/>
              <a:t>day</a:t>
            </a:r>
            <a:r>
              <a:rPr lang="es-ES" dirty="0"/>
              <a:t>. These can be left in Nursery if you wish.</a:t>
            </a:r>
          </a:p>
          <a:p>
            <a:pPr marL="457200" indent="-457200" algn="l">
              <a:buFont typeface="Arial" panose="020B0604020202020204" pitchFamily="34" charset="0"/>
              <a:buChar char="•"/>
            </a:pPr>
            <a:r>
              <a:rPr lang="es-ES" dirty="0" err="1"/>
              <a:t>Please</a:t>
            </a:r>
            <a:r>
              <a:rPr lang="es-ES" dirty="0"/>
              <a:t> </a:t>
            </a:r>
            <a:r>
              <a:rPr lang="es-ES" dirty="0" err="1"/>
              <a:t>label</a:t>
            </a:r>
            <a:r>
              <a:rPr lang="es-ES" dirty="0"/>
              <a:t> </a:t>
            </a:r>
            <a:r>
              <a:rPr lang="es-ES" dirty="0" err="1"/>
              <a:t>all</a:t>
            </a:r>
            <a:r>
              <a:rPr lang="es-ES" dirty="0"/>
              <a:t> </a:t>
            </a:r>
            <a:r>
              <a:rPr lang="es-ES" dirty="0" err="1"/>
              <a:t>clothes</a:t>
            </a:r>
            <a:r>
              <a:rPr lang="es-ES" dirty="0"/>
              <a:t>, </a:t>
            </a:r>
            <a:r>
              <a:rPr lang="es-ES" dirty="0" err="1"/>
              <a:t>including</a:t>
            </a:r>
            <a:r>
              <a:rPr lang="es-ES" dirty="0"/>
              <a:t> </a:t>
            </a:r>
            <a:r>
              <a:rPr lang="es-ES" dirty="0" err="1"/>
              <a:t>shoes</a:t>
            </a:r>
            <a:r>
              <a:rPr lang="es-ES" dirty="0"/>
              <a:t>.</a:t>
            </a:r>
          </a:p>
        </p:txBody>
      </p:sp>
      <p:pic>
        <p:nvPicPr>
          <p:cNvPr id="5" name="Picture 4">
            <a:extLst>
              <a:ext uri="{FF2B5EF4-FFF2-40B4-BE49-F238E27FC236}">
                <a16:creationId xmlns:a16="http://schemas.microsoft.com/office/drawing/2014/main" id="{50D681DE-BEE6-71AD-4C68-9452CE34DFA0}"/>
              </a:ext>
            </a:extLst>
          </p:cNvPr>
          <p:cNvPicPr>
            <a:picLocks noChangeAspect="1"/>
          </p:cNvPicPr>
          <p:nvPr/>
        </p:nvPicPr>
        <p:blipFill>
          <a:blip r:embed="rId3"/>
          <a:srcRect b="2824"/>
          <a:stretch>
            <a:fillRect/>
          </a:stretch>
        </p:blipFill>
        <p:spPr>
          <a:xfrm>
            <a:off x="8414361" y="3118641"/>
            <a:ext cx="3657600" cy="4294798"/>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prstGeom prst="rect">
            <a:avLst/>
          </a:prstGeom>
        </p:spPr>
        <p:txBody>
          <a:bodyPr/>
          <a:lstStyle/>
          <a:p>
            <a:r>
              <a:rPr dirty="0"/>
              <a:t> </a:t>
            </a:r>
          </a:p>
        </p:txBody>
      </p:sp>
      <p:sp>
        <p:nvSpPr>
          <p:cNvPr id="161" name="Shape 161"/>
          <p:cNvSpPr/>
          <p:nvPr/>
        </p:nvSpPr>
        <p:spPr>
          <a:xfrm>
            <a:off x="825500" y="7746579"/>
            <a:ext cx="10933484" cy="182267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pPr lvl="1"/>
            <a:r>
              <a:rPr lang="en-GB" dirty="0"/>
              <a:t>“Let your light shine” </a:t>
            </a:r>
          </a:p>
          <a:p>
            <a:pPr lvl="1"/>
            <a:r>
              <a:rPr lang="en-GB" dirty="0"/>
              <a:t>Matthew 5:16</a:t>
            </a:r>
          </a:p>
          <a:p>
            <a:endParaRPr dirty="0">
              <a:solidFill>
                <a:schemeClr val="bg1">
                  <a:lumMod val="50000"/>
                </a:schemeClr>
              </a:solidFill>
            </a:endParaRPr>
          </a:p>
        </p:txBody>
      </p:sp>
      <p:pic>
        <p:nvPicPr>
          <p:cNvPr id="162" name="thumb_Haberdashers NO background_1024.jpg"/>
          <p:cNvPicPr>
            <a:picLocks noChangeAspect="1"/>
          </p:cNvPicPr>
          <p:nvPr/>
        </p:nvPicPr>
        <p:blipFill>
          <a:blip r:embed="rId3"/>
          <a:stretch>
            <a:fillRect/>
          </a:stretch>
        </p:blipFill>
        <p:spPr>
          <a:xfrm>
            <a:off x="10895085" y="407425"/>
            <a:ext cx="1560317" cy="1824267"/>
          </a:xfrm>
          <a:prstGeom prst="rect">
            <a:avLst/>
          </a:prstGeom>
          <a:ln w="12700">
            <a:miter lim="400000"/>
          </a:ln>
        </p:spPr>
      </p:pic>
      <p:sp>
        <p:nvSpPr>
          <p:cNvPr id="3" name="TextBox 2">
            <a:extLst>
              <a:ext uri="{FF2B5EF4-FFF2-40B4-BE49-F238E27FC236}">
                <a16:creationId xmlns:a16="http://schemas.microsoft.com/office/drawing/2014/main" id="{0EF1AE8F-7B22-4B96-8B94-B37A965F7D36}"/>
              </a:ext>
            </a:extLst>
          </p:cNvPr>
          <p:cNvSpPr txBox="1"/>
          <p:nvPr/>
        </p:nvSpPr>
        <p:spPr>
          <a:xfrm>
            <a:off x="1233474" y="407425"/>
            <a:ext cx="8280920" cy="1432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n-GB" sz="7200" b="0" i="0" u="none" strike="noStrike" cap="none" spc="0" normalizeH="0" baseline="0" dirty="0">
                <a:ln>
                  <a:noFill/>
                </a:ln>
                <a:solidFill>
                  <a:schemeClr val="bg2">
                    <a:lumMod val="20000"/>
                    <a:lumOff val="80000"/>
                  </a:schemeClr>
                </a:solidFill>
                <a:effectLst>
                  <a:outerShdw blurRad="25400" dist="12700" rotWithShape="0">
                    <a:srgbClr val="FFFFFF">
                      <a:alpha val="45000"/>
                    </a:srgbClr>
                  </a:outerShdw>
                </a:effectLst>
                <a:uFillTx/>
                <a:latin typeface="+mn-lt"/>
                <a:ea typeface="+mn-ea"/>
                <a:cs typeface="+mn-cs"/>
                <a:sym typeface="Georgia"/>
              </a:rPr>
              <a:t>READ</a:t>
            </a:r>
            <a:r>
              <a:rPr kumimoji="0" lang="en-GB" sz="7200" b="0" i="0" u="none" strike="noStrike" cap="none" spc="0" normalizeH="0" dirty="0">
                <a:ln>
                  <a:noFill/>
                </a:ln>
                <a:solidFill>
                  <a:schemeClr val="bg2">
                    <a:lumMod val="20000"/>
                    <a:lumOff val="80000"/>
                  </a:schemeClr>
                </a:solidFill>
                <a:effectLst>
                  <a:outerShdw blurRad="25400" dist="12700" rotWithShape="0">
                    <a:srgbClr val="FFFFFF">
                      <a:alpha val="45000"/>
                    </a:srgbClr>
                  </a:outerShdw>
                </a:effectLst>
                <a:uFillTx/>
                <a:latin typeface="+mn-lt"/>
                <a:ea typeface="+mn-ea"/>
                <a:cs typeface="+mn-cs"/>
                <a:sym typeface="Georgia"/>
              </a:rPr>
              <a:t> W</a:t>
            </a:r>
            <a:r>
              <a:rPr lang="en-GB" sz="7200" dirty="0">
                <a:solidFill>
                  <a:schemeClr val="bg2">
                    <a:lumMod val="20000"/>
                    <a:lumOff val="80000"/>
                  </a:schemeClr>
                </a:solidFill>
              </a:rPr>
              <a:t>RITE</a:t>
            </a:r>
            <a:r>
              <a:rPr kumimoji="0" lang="en-GB" sz="7200" b="0" i="0" u="none" strike="noStrike" cap="none" spc="0" normalizeH="0" baseline="0" dirty="0">
                <a:ln>
                  <a:noFill/>
                </a:ln>
                <a:solidFill>
                  <a:schemeClr val="bg2">
                    <a:lumMod val="20000"/>
                    <a:lumOff val="80000"/>
                  </a:schemeClr>
                </a:solidFill>
                <a:effectLst>
                  <a:outerShdw blurRad="25400" dist="12700" rotWithShape="0">
                    <a:srgbClr val="FFFFFF">
                      <a:alpha val="45000"/>
                    </a:srgbClr>
                  </a:outerShdw>
                </a:effectLst>
                <a:uFillTx/>
                <a:latin typeface="+mn-lt"/>
                <a:ea typeface="+mn-ea"/>
                <a:cs typeface="+mn-cs"/>
                <a:sym typeface="Georgia"/>
              </a:rPr>
              <a:t> INC</a:t>
            </a:r>
            <a:r>
              <a:rPr kumimoji="0" lang="en-GB" sz="7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p>
        </p:txBody>
      </p:sp>
      <p:pic>
        <p:nvPicPr>
          <p:cNvPr id="7" name="Picture 4" descr="See the source image">
            <a:extLst>
              <a:ext uri="{FF2B5EF4-FFF2-40B4-BE49-F238E27FC236}">
                <a16:creationId xmlns:a16="http://schemas.microsoft.com/office/drawing/2014/main" id="{38B5F726-5990-473A-8D14-008E3124E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36" y="2521185"/>
            <a:ext cx="5040560" cy="4104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ead write inc">
            <a:extLst>
              <a:ext uri="{FF2B5EF4-FFF2-40B4-BE49-F238E27FC236}">
                <a16:creationId xmlns:a16="http://schemas.microsoft.com/office/drawing/2014/main" id="{CA63A199-DF16-436D-A084-6C750065B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824" y="6711065"/>
            <a:ext cx="3312368" cy="1219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542019-35BF-4F72-AFE9-CEF16D21BD48}"/>
              </a:ext>
            </a:extLst>
          </p:cNvPr>
          <p:cNvSpPr txBox="1"/>
          <p:nvPr/>
        </p:nvSpPr>
        <p:spPr>
          <a:xfrm>
            <a:off x="6058620" y="2500249"/>
            <a:ext cx="6120680" cy="497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2400" dirty="0"/>
              <a:t>We begin teaching Phonics in the Summer term for those children who are in their final term before beginning Reception. (Pre-School)</a:t>
            </a:r>
          </a:p>
          <a:p>
            <a:endParaRPr lang="en-GB" sz="2400" dirty="0"/>
          </a:p>
          <a:p>
            <a:r>
              <a:rPr lang="en-GB" sz="2400" dirty="0"/>
              <a:t>Throughout the rest of the year, we have a focus on </a:t>
            </a:r>
            <a:r>
              <a:rPr lang="en-GB" sz="2400" dirty="0" smtClean="0"/>
              <a:t>developing children’s speaking and listening skills. Children will work on the sounds around them, such as environmental and instrumental sounds, as well as rhythm, rhyme and alliteration. </a:t>
            </a:r>
            <a:endParaRPr lang="en-GB" sz="2400" dirty="0"/>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78DEC-C731-4DE0-AC20-447AE85C9409}"/>
              </a:ext>
            </a:extLst>
          </p:cNvPr>
          <p:cNvSpPr>
            <a:spLocks noGrp="1"/>
          </p:cNvSpPr>
          <p:nvPr>
            <p:ph type="title"/>
          </p:nvPr>
        </p:nvSpPr>
        <p:spPr/>
        <p:txBody>
          <a:bodyPr/>
          <a:lstStyle/>
          <a:p>
            <a:r>
              <a:rPr lang="en-GB" dirty="0"/>
              <a:t>Maths </a:t>
            </a:r>
          </a:p>
        </p:txBody>
      </p:sp>
      <p:sp>
        <p:nvSpPr>
          <p:cNvPr id="3" name="Rectangle 2">
            <a:extLst>
              <a:ext uri="{FF2B5EF4-FFF2-40B4-BE49-F238E27FC236}">
                <a16:creationId xmlns:a16="http://schemas.microsoft.com/office/drawing/2014/main" id="{5D1442F2-8113-46DB-853A-256C6EB0E025}"/>
              </a:ext>
            </a:extLst>
          </p:cNvPr>
          <p:cNvSpPr/>
          <p:nvPr/>
        </p:nvSpPr>
        <p:spPr>
          <a:xfrm>
            <a:off x="6663922" y="3004592"/>
            <a:ext cx="5509241" cy="8369792"/>
          </a:xfrm>
          <a:prstGeom prst="rect">
            <a:avLst/>
          </a:prstGeom>
        </p:spPr>
        <p:txBody>
          <a:bodyPr wrap="square">
            <a:spAutoFit/>
          </a:bodyPr>
          <a:lstStyle/>
          <a:p>
            <a:pPr algn="l" fontAlgn="base">
              <a:spcAft>
                <a:spcPts val="1350"/>
              </a:spcAft>
            </a:pPr>
            <a:r>
              <a:rPr lang="en-GB" sz="2800" dirty="0">
                <a:solidFill>
                  <a:schemeClr val="bg1">
                    <a:lumMod val="50000"/>
                  </a:schemeClr>
                </a:solidFill>
                <a:effectLst/>
                <a:latin typeface="Georgia" panose="02040502050405020303" pitchFamily="18" charset="0"/>
                <a:ea typeface="Times New Roman" panose="02020603050405020304" pitchFamily="18" charset="0"/>
              </a:rPr>
              <a:t>Maths in Nursery is taught using the First 4 Maths scheme.  This approach is also used by the whole school, providing consistency. Short and engaging Maths activities are planned for the children three times a week, to fit into our topics.</a:t>
            </a:r>
          </a:p>
          <a:p>
            <a:pPr algn="l" fontAlgn="base">
              <a:spcAft>
                <a:spcPts val="1350"/>
              </a:spcAft>
            </a:pPr>
            <a:endParaRPr lang="en-GB" sz="2800" dirty="0">
              <a:solidFill>
                <a:schemeClr val="bg1">
                  <a:lumMod val="50000"/>
                </a:schemeClr>
              </a:solidFill>
              <a:effectLst/>
              <a:latin typeface="Georgia" panose="02040502050405020303" pitchFamily="18" charset="0"/>
              <a:ea typeface="Times New Roman" panose="02020603050405020304" pitchFamily="18" charset="0"/>
            </a:endParaRPr>
          </a:p>
          <a:p>
            <a:pPr algn="l" fontAlgn="base">
              <a:spcAft>
                <a:spcPts val="1350"/>
              </a:spcAft>
            </a:pPr>
            <a:endParaRPr lang="en-GB" sz="2800" dirty="0">
              <a:solidFill>
                <a:schemeClr val="bg1">
                  <a:lumMod val="50000"/>
                </a:schemeClr>
              </a:solidFill>
              <a:effectLst/>
              <a:latin typeface="Georgia" panose="02040502050405020303" pitchFamily="18" charset="0"/>
              <a:ea typeface="Times New Roman" panose="02020603050405020304" pitchFamily="18" charset="0"/>
            </a:endParaRPr>
          </a:p>
          <a:p>
            <a:pPr algn="l" fontAlgn="base">
              <a:spcAft>
                <a:spcPts val="1350"/>
              </a:spcAft>
            </a:pPr>
            <a:endParaRPr lang="en-GB" sz="2800" dirty="0">
              <a:solidFill>
                <a:schemeClr val="bg1">
                  <a:lumMod val="50000"/>
                </a:schemeClr>
              </a:solidFill>
              <a:effectLst/>
              <a:latin typeface="Georgia" panose="02040502050405020303" pitchFamily="18" charset="0"/>
              <a:ea typeface="Times New Roman" panose="02020603050405020304" pitchFamily="18" charset="0"/>
            </a:endParaRPr>
          </a:p>
          <a:p>
            <a:pPr algn="l" fontAlgn="base">
              <a:spcAft>
                <a:spcPts val="1350"/>
              </a:spcAft>
            </a:pPr>
            <a:endParaRPr lang="en-GB" sz="2000" dirty="0">
              <a:solidFill>
                <a:schemeClr val="bg1">
                  <a:lumMod val="50000"/>
                </a:schemeClr>
              </a:solidFill>
              <a:effectLst/>
              <a:latin typeface="Georgia" panose="02040502050405020303" pitchFamily="18" charset="0"/>
              <a:ea typeface="Times New Roman" panose="02020603050405020304" pitchFamily="18" charset="0"/>
            </a:endParaRPr>
          </a:p>
          <a:p>
            <a:pPr algn="l" fontAlgn="base">
              <a:spcAft>
                <a:spcPts val="1350"/>
              </a:spcAft>
            </a:pPr>
            <a:endParaRPr lang="en-GB" sz="2000" dirty="0">
              <a:solidFill>
                <a:schemeClr val="bg1">
                  <a:lumMod val="50000"/>
                </a:schemeClr>
              </a:solidFill>
              <a:effectLst/>
              <a:latin typeface="Georgia" panose="02040502050405020303" pitchFamily="18" charset="0"/>
              <a:ea typeface="Times New Roman" panose="02020603050405020304" pitchFamily="18" charset="0"/>
            </a:endParaRPr>
          </a:p>
          <a:p>
            <a:pPr algn="l" fontAlgn="base"/>
            <a:endParaRPr lang="en-GB" sz="2000" dirty="0">
              <a:solidFill>
                <a:schemeClr val="bg1">
                  <a:lumMod val="50000"/>
                </a:schemeClr>
              </a:solidFill>
              <a:effectLst/>
              <a:latin typeface="Georgia" panose="02040502050405020303" pitchFamily="18" charset="0"/>
              <a:ea typeface="Times New Roman" panose="02020603050405020304" pitchFamily="18" charset="0"/>
            </a:endParaRPr>
          </a:p>
          <a:p>
            <a:pPr algn="l" fontAlgn="base"/>
            <a:endParaRPr lang="en-GB" sz="2400" dirty="0">
              <a:solidFill>
                <a:schemeClr val="bg1">
                  <a:lumMod val="50000"/>
                </a:schemeClr>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035134A6-0B3B-442E-9AC1-4A0DBECF4B5C}"/>
              </a:ext>
            </a:extLst>
          </p:cNvPr>
          <p:cNvSpPr txBox="1"/>
          <p:nvPr/>
        </p:nvSpPr>
        <p:spPr>
          <a:xfrm>
            <a:off x="2829992" y="8099255"/>
            <a:ext cx="6503158" cy="1221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r>
              <a:rPr lang="en-GB" dirty="0"/>
              <a:t>“Let your light shine” </a:t>
            </a:r>
          </a:p>
          <a:p>
            <a:pPr lvl="1"/>
            <a:r>
              <a:rPr lang="en-GB" dirty="0"/>
              <a:t>Matthew 5:16</a:t>
            </a:r>
          </a:p>
        </p:txBody>
      </p:sp>
      <p:pic>
        <p:nvPicPr>
          <p:cNvPr id="8" name="thumb_Haberdashers NO background_1024.jpg">
            <a:extLst>
              <a:ext uri="{FF2B5EF4-FFF2-40B4-BE49-F238E27FC236}">
                <a16:creationId xmlns:a16="http://schemas.microsoft.com/office/drawing/2014/main" id="{5974E8A0-0B98-4E13-89B9-7B203E83B068}"/>
              </a:ext>
            </a:extLst>
          </p:cNvPr>
          <p:cNvPicPr>
            <a:picLocks noChangeAspect="1"/>
          </p:cNvPicPr>
          <p:nvPr/>
        </p:nvPicPr>
        <p:blipFill>
          <a:blip r:embed="rId2"/>
          <a:stretch>
            <a:fillRect/>
          </a:stretch>
        </p:blipFill>
        <p:spPr>
          <a:xfrm>
            <a:off x="10757133" y="512801"/>
            <a:ext cx="1560317" cy="1824267"/>
          </a:xfrm>
          <a:prstGeom prst="rect">
            <a:avLst/>
          </a:prstGeom>
          <a:ln w="12700">
            <a:miter lim="400000"/>
          </a:ln>
        </p:spPr>
      </p:pic>
      <p:pic>
        <p:nvPicPr>
          <p:cNvPr id="9" name="Picture 8">
            <a:extLst>
              <a:ext uri="{FF2B5EF4-FFF2-40B4-BE49-F238E27FC236}">
                <a16:creationId xmlns:a16="http://schemas.microsoft.com/office/drawing/2014/main" id="{C733E463-CD6A-4DA1-742A-1CE42B138228}"/>
              </a:ext>
            </a:extLst>
          </p:cNvPr>
          <p:cNvPicPr>
            <a:picLocks noChangeAspect="1"/>
          </p:cNvPicPr>
          <p:nvPr/>
        </p:nvPicPr>
        <p:blipFill>
          <a:blip r:embed="rId3"/>
          <a:stretch>
            <a:fillRect/>
          </a:stretch>
        </p:blipFill>
        <p:spPr>
          <a:xfrm>
            <a:off x="577782" y="2408341"/>
            <a:ext cx="2779011" cy="3993225"/>
          </a:xfrm>
          <a:prstGeom prst="rect">
            <a:avLst/>
          </a:prstGeom>
        </p:spPr>
      </p:pic>
      <p:pic>
        <p:nvPicPr>
          <p:cNvPr id="11" name="Picture 10">
            <a:extLst>
              <a:ext uri="{FF2B5EF4-FFF2-40B4-BE49-F238E27FC236}">
                <a16:creationId xmlns:a16="http://schemas.microsoft.com/office/drawing/2014/main" id="{5D21112F-85F7-1511-CC36-1648FADD0BCF}"/>
              </a:ext>
            </a:extLst>
          </p:cNvPr>
          <p:cNvPicPr>
            <a:picLocks noChangeAspect="1"/>
          </p:cNvPicPr>
          <p:nvPr/>
        </p:nvPicPr>
        <p:blipFill>
          <a:blip r:embed="rId4"/>
          <a:stretch>
            <a:fillRect/>
          </a:stretch>
        </p:blipFill>
        <p:spPr>
          <a:xfrm>
            <a:off x="3621019" y="4106031"/>
            <a:ext cx="2684806" cy="3993224"/>
          </a:xfrm>
          <a:prstGeom prst="rect">
            <a:avLst/>
          </a:prstGeom>
        </p:spPr>
      </p:pic>
    </p:spTree>
    <p:extLst>
      <p:ext uri="{BB962C8B-B14F-4D97-AF65-F5344CB8AC3E}">
        <p14:creationId xmlns:p14="http://schemas.microsoft.com/office/powerpoint/2010/main" val="59843455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0264-3F8E-4CB7-9AAE-46B4198A0133}"/>
              </a:ext>
            </a:extLst>
          </p:cNvPr>
          <p:cNvSpPr>
            <a:spLocks noGrp="1"/>
          </p:cNvSpPr>
          <p:nvPr>
            <p:ph type="title"/>
          </p:nvPr>
        </p:nvSpPr>
        <p:spPr/>
        <p:txBody>
          <a:bodyPr/>
          <a:lstStyle/>
          <a:p>
            <a:r>
              <a:rPr lang="en-GB" dirty="0"/>
              <a:t>House Teams</a:t>
            </a:r>
          </a:p>
        </p:txBody>
      </p:sp>
      <p:sp>
        <p:nvSpPr>
          <p:cNvPr id="4" name="TextBox 3">
            <a:extLst>
              <a:ext uri="{FF2B5EF4-FFF2-40B4-BE49-F238E27FC236}">
                <a16:creationId xmlns:a16="http://schemas.microsoft.com/office/drawing/2014/main" id="{52EB1EFA-CB1B-48B8-BA3C-50ADC399A4B3}"/>
              </a:ext>
            </a:extLst>
          </p:cNvPr>
          <p:cNvSpPr txBox="1"/>
          <p:nvPr/>
        </p:nvSpPr>
        <p:spPr>
          <a:xfrm>
            <a:off x="1389832" y="8189168"/>
            <a:ext cx="10513168" cy="18753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dirty="0"/>
              <a:t>“Let your light shine” </a:t>
            </a:r>
          </a:p>
          <a:p>
            <a:r>
              <a:rPr lang="en-GB" dirty="0"/>
              <a:t>Matthew 5:16</a:t>
            </a:r>
          </a:p>
          <a:p>
            <a:endParaRPr lang="en-GB" i="1" dirty="0">
              <a:solidFill>
                <a:schemeClr val="bg1">
                  <a:lumMod val="50000"/>
                </a:schemeClr>
              </a:solidFill>
            </a:endParaRPr>
          </a:p>
        </p:txBody>
      </p:sp>
      <p:sp>
        <p:nvSpPr>
          <p:cNvPr id="5" name="TextBox 4">
            <a:extLst>
              <a:ext uri="{FF2B5EF4-FFF2-40B4-BE49-F238E27FC236}">
                <a16:creationId xmlns:a16="http://schemas.microsoft.com/office/drawing/2014/main" id="{F044E876-C75D-4EE1-8377-DB6B668C7D17}"/>
              </a:ext>
            </a:extLst>
          </p:cNvPr>
          <p:cNvSpPr txBox="1"/>
          <p:nvPr/>
        </p:nvSpPr>
        <p:spPr>
          <a:xfrm>
            <a:off x="4414168" y="1535734"/>
            <a:ext cx="7488832" cy="7710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endParaRPr kumimoji="0" lang="en-GB"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a:p>
            <a:pPr marR="0" algn="l" defTabSz="584200" rtl="0" fontAlgn="auto" latinLnBrk="0" hangingPunct="0">
              <a:lnSpc>
                <a:spcPct val="120000"/>
              </a:lnSpc>
              <a:spcBef>
                <a:spcPts val="0"/>
              </a:spcBef>
              <a:spcAft>
                <a:spcPts val="0"/>
              </a:spcAft>
              <a:buClrTx/>
              <a:buSzTx/>
              <a:tabLst/>
            </a:pPr>
            <a:r>
              <a:rPr kumimoji="0" lang="en-GB" sz="36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Team points</a:t>
            </a:r>
          </a:p>
          <a:p>
            <a:pPr marR="0" algn="l" defTabSz="584200" rtl="0" fontAlgn="auto" latinLnBrk="0" hangingPunct="0">
              <a:lnSpc>
                <a:spcPct val="120000"/>
              </a:lnSpc>
              <a:spcBef>
                <a:spcPts val="0"/>
              </a:spcBef>
              <a:spcAft>
                <a:spcPts val="0"/>
              </a:spcAft>
              <a:buClrTx/>
              <a:buSzTx/>
              <a:tabLst/>
            </a:pPr>
            <a:r>
              <a:rPr lang="en-GB" sz="2400" dirty="0"/>
              <a:t>We have four house teams at Bunbury -</a:t>
            </a:r>
          </a:p>
          <a:p>
            <a:pPr marR="0" algn="l" defTabSz="584200" rtl="0" fontAlgn="auto" latinLnBrk="0" hangingPunct="0">
              <a:lnSpc>
                <a:spcPct val="120000"/>
              </a:lnSpc>
              <a:spcBef>
                <a:spcPts val="0"/>
              </a:spcBef>
              <a:spcAft>
                <a:spcPts val="0"/>
              </a:spcAft>
              <a:buClrTx/>
              <a:buSzTx/>
              <a:tabLst/>
            </a:pPr>
            <a:r>
              <a:rPr lang="en-GB" sz="2400" dirty="0"/>
              <a:t>Aldersey, Edgerton, Calveley and Beeston.</a:t>
            </a:r>
          </a:p>
          <a:p>
            <a:pPr marR="0" algn="l" defTabSz="584200" rtl="0" fontAlgn="auto" latinLnBrk="0" hangingPunct="0">
              <a:lnSpc>
                <a:spcPct val="120000"/>
              </a:lnSpc>
              <a:spcBef>
                <a:spcPts val="0"/>
              </a:spcBef>
              <a:spcAft>
                <a:spcPts val="0"/>
              </a:spcAft>
              <a:buClrTx/>
              <a:buSzTx/>
              <a:tabLst/>
            </a:pPr>
            <a:endParaRPr lang="en-GB" sz="2400" dirty="0"/>
          </a:p>
          <a:p>
            <a:pPr marR="0" algn="l" defTabSz="584200" rtl="0" fontAlgn="auto" latinLnBrk="0" hangingPunct="0">
              <a:lnSpc>
                <a:spcPct val="120000"/>
              </a:lnSpc>
              <a:spcBef>
                <a:spcPts val="0"/>
              </a:spcBef>
              <a:spcAft>
                <a:spcPts val="0"/>
              </a:spcAft>
              <a:buClrTx/>
              <a:buSzTx/>
              <a:tabLst/>
            </a:pPr>
            <a:r>
              <a:rPr kumimoji="0" lang="en-GB" sz="2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This year </a:t>
            </a:r>
            <a:r>
              <a:rPr lang="en-GB" sz="2400" dirty="0"/>
              <a:t>the Nursery children are going to become part of these house teams. </a:t>
            </a:r>
            <a:r>
              <a:rPr kumimoji="0" lang="en-GB" sz="2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Each child is allocated a house</a:t>
            </a:r>
            <a:r>
              <a:rPr lang="en-GB" sz="2400" dirty="0"/>
              <a:t>. If your child has a sibling in the school, they will be put in the same house as them.</a:t>
            </a:r>
          </a:p>
          <a:p>
            <a:pPr marR="0" algn="l" defTabSz="584200" rtl="0" fontAlgn="auto" latinLnBrk="0" hangingPunct="0">
              <a:lnSpc>
                <a:spcPct val="120000"/>
              </a:lnSpc>
              <a:spcBef>
                <a:spcPts val="0"/>
              </a:spcBef>
              <a:spcAft>
                <a:spcPts val="0"/>
              </a:spcAft>
              <a:buClrTx/>
              <a:buSzTx/>
              <a:tabLst/>
            </a:pPr>
            <a:r>
              <a:rPr kumimoji="0" lang="en-GB" sz="2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p>
          <a:p>
            <a:pPr marR="0" algn="l" defTabSz="584200" rtl="0" fontAlgn="auto" latinLnBrk="0" hangingPunct="0">
              <a:lnSpc>
                <a:spcPct val="120000"/>
              </a:lnSpc>
              <a:spcBef>
                <a:spcPts val="0"/>
              </a:spcBef>
              <a:spcAft>
                <a:spcPts val="0"/>
              </a:spcAft>
              <a:buClrTx/>
              <a:buSzTx/>
              <a:tabLst/>
            </a:pPr>
            <a:r>
              <a:rPr kumimoji="0" lang="en-GB" sz="2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During the week children are rewarded with team points and the wining house is announced during celebration assembly.</a:t>
            </a:r>
          </a:p>
          <a:p>
            <a:pPr marR="0" algn="l" defTabSz="584200" rtl="0" fontAlgn="auto" latinLnBrk="0" hangingPunct="0">
              <a:lnSpc>
                <a:spcPct val="120000"/>
              </a:lnSpc>
              <a:spcBef>
                <a:spcPts val="0"/>
              </a:spcBef>
              <a:spcAft>
                <a:spcPts val="0"/>
              </a:spcAft>
              <a:buClrTx/>
              <a:buSzTx/>
              <a:tabLst/>
            </a:pPr>
            <a:endParaRPr kumimoji="0" lang="en-GB" sz="2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a:p>
            <a:pPr marR="0" algn="ctr" defTabSz="584200" rtl="0" fontAlgn="auto" latinLnBrk="0" hangingPunct="0">
              <a:lnSpc>
                <a:spcPct val="120000"/>
              </a:lnSpc>
              <a:spcBef>
                <a:spcPts val="0"/>
              </a:spcBef>
              <a:spcAft>
                <a:spcPts val="0"/>
              </a:spcAft>
              <a:buClrTx/>
              <a:buSzTx/>
              <a:tabLst/>
            </a:pPr>
            <a:endParaRPr lang="en-GB" sz="2400" dirty="0"/>
          </a:p>
          <a:p>
            <a:pPr marL="0" marR="0" indent="0" algn="ctr" defTabSz="584200" rtl="0" fontAlgn="auto" latinLnBrk="0" hangingPunct="0">
              <a:lnSpc>
                <a:spcPct val="120000"/>
              </a:lnSpc>
              <a:spcBef>
                <a:spcPts val="0"/>
              </a:spcBef>
              <a:spcAft>
                <a:spcPts val="0"/>
              </a:spcAft>
              <a:buClrTx/>
              <a:buSzTx/>
              <a:buFontTx/>
              <a:buNone/>
              <a:tabLst/>
            </a:pPr>
            <a:endParaRPr kumimoji="0" lang="en-GB"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p:txBody>
      </p:sp>
      <p:pic>
        <p:nvPicPr>
          <p:cNvPr id="6" name="thumb_Haberdashers NO background_1024.jpg">
            <a:extLst>
              <a:ext uri="{FF2B5EF4-FFF2-40B4-BE49-F238E27FC236}">
                <a16:creationId xmlns:a16="http://schemas.microsoft.com/office/drawing/2014/main" id="{5974E8A0-0B98-4E13-89B9-7B203E83B068}"/>
              </a:ext>
            </a:extLst>
          </p:cNvPr>
          <p:cNvPicPr>
            <a:picLocks noChangeAspect="1"/>
          </p:cNvPicPr>
          <p:nvPr/>
        </p:nvPicPr>
        <p:blipFill>
          <a:blip r:embed="rId2"/>
          <a:stretch>
            <a:fillRect/>
          </a:stretch>
        </p:blipFill>
        <p:spPr>
          <a:xfrm>
            <a:off x="10757133" y="512801"/>
            <a:ext cx="1560317" cy="1824267"/>
          </a:xfrm>
          <a:prstGeom prst="rect">
            <a:avLst/>
          </a:prstGeom>
          <a:ln w="12700">
            <a:miter lim="400000"/>
          </a:ln>
        </p:spPr>
      </p:pic>
      <p:pic>
        <p:nvPicPr>
          <p:cNvPr id="1026" name="Picture 2" descr="Image result for stickers">
            <a:extLst>
              <a:ext uri="{FF2B5EF4-FFF2-40B4-BE49-F238E27FC236}">
                <a16:creationId xmlns:a16="http://schemas.microsoft.com/office/drawing/2014/main" id="{B89C7844-15F9-4EBC-B083-FD36658DD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44" y="3835633"/>
            <a:ext cx="3444019" cy="29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1909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a:lstStyle/>
          <a:p>
            <a:r>
              <a:rPr lang="en-GB" dirty="0"/>
              <a:t>Tapestry </a:t>
            </a:r>
            <a:endParaRPr dirty="0"/>
          </a:p>
        </p:txBody>
      </p:sp>
      <p:sp>
        <p:nvSpPr>
          <p:cNvPr id="157" name="Shape 157"/>
          <p:cNvSpPr/>
          <p:nvPr/>
        </p:nvSpPr>
        <p:spPr>
          <a:xfrm>
            <a:off x="2109912" y="8124084"/>
            <a:ext cx="8784976" cy="123174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r>
              <a:rPr lang="en-GB" dirty="0"/>
              <a:t>Let your light shine” </a:t>
            </a:r>
          </a:p>
          <a:p>
            <a:r>
              <a:rPr lang="en-GB" dirty="0"/>
              <a:t>Matthew 5:16”</a:t>
            </a:r>
          </a:p>
        </p:txBody>
      </p:sp>
      <p:pic>
        <p:nvPicPr>
          <p:cNvPr id="158" name="thumb_Haberdashers NO background_1024.jpg"/>
          <p:cNvPicPr>
            <a:picLocks noChangeAspect="1"/>
          </p:cNvPicPr>
          <p:nvPr/>
        </p:nvPicPr>
        <p:blipFill>
          <a:blip r:embed="rId2"/>
          <a:stretch>
            <a:fillRect/>
          </a:stretch>
        </p:blipFill>
        <p:spPr>
          <a:xfrm>
            <a:off x="10682482" y="258533"/>
            <a:ext cx="1560317" cy="1824267"/>
          </a:xfrm>
          <a:prstGeom prst="rect">
            <a:avLst/>
          </a:prstGeom>
          <a:ln w="12700">
            <a:miter lim="400000"/>
          </a:ln>
        </p:spPr>
      </p:pic>
      <p:sp>
        <p:nvSpPr>
          <p:cNvPr id="4" name="Rectangle 3">
            <a:extLst>
              <a:ext uri="{FF2B5EF4-FFF2-40B4-BE49-F238E27FC236}">
                <a16:creationId xmlns:a16="http://schemas.microsoft.com/office/drawing/2014/main" id="{DD8B525E-B4E6-405E-95F4-A19C1B73D34A}"/>
              </a:ext>
            </a:extLst>
          </p:cNvPr>
          <p:cNvSpPr/>
          <p:nvPr/>
        </p:nvSpPr>
        <p:spPr>
          <a:xfrm>
            <a:off x="1344085" y="2403704"/>
            <a:ext cx="9974917" cy="3155159"/>
          </a:xfrm>
          <a:prstGeom prst="rect">
            <a:avLst/>
          </a:prstGeom>
        </p:spPr>
        <p:txBody>
          <a:bodyPr wrap="square">
            <a:spAutoFit/>
          </a:bodyPr>
          <a:lstStyle/>
          <a:p>
            <a:r>
              <a:rPr lang="en-GB" sz="2400" dirty="0"/>
              <a:t>We use Tapestry to provide you with an insight to all the fun things we get up to in Nursery. We will upload pictures, videos and comments to your child’s Tapestry to show you all the super learning that is happening. </a:t>
            </a:r>
          </a:p>
          <a:p>
            <a:endParaRPr lang="en-GB" sz="2400" dirty="0"/>
          </a:p>
          <a:p>
            <a:r>
              <a:rPr lang="en-GB" sz="2400" dirty="0"/>
              <a:t>If you are having any troubles with accessing Tapestry please get in touch with one of the Nursery team and we can sort this for you.</a:t>
            </a:r>
          </a:p>
        </p:txBody>
      </p:sp>
      <p:pic>
        <p:nvPicPr>
          <p:cNvPr id="3" name="Picture 2">
            <a:extLst>
              <a:ext uri="{FF2B5EF4-FFF2-40B4-BE49-F238E27FC236}">
                <a16:creationId xmlns:a16="http://schemas.microsoft.com/office/drawing/2014/main" id="{A616E750-B4BC-B79A-9C7B-5CD2FC54F2A1}"/>
              </a:ext>
            </a:extLst>
          </p:cNvPr>
          <p:cNvPicPr>
            <a:picLocks noChangeAspect="1"/>
          </p:cNvPicPr>
          <p:nvPr/>
        </p:nvPicPr>
        <p:blipFill>
          <a:blip r:embed="rId3"/>
          <a:stretch>
            <a:fillRect/>
          </a:stretch>
        </p:blipFill>
        <p:spPr>
          <a:xfrm>
            <a:off x="1101800" y="5879768"/>
            <a:ext cx="2736304" cy="3300667"/>
          </a:xfrm>
          <a:prstGeom prst="rect">
            <a:avLst/>
          </a:prstGeom>
        </p:spPr>
      </p:pic>
      <p:pic>
        <p:nvPicPr>
          <p:cNvPr id="6" name="Picture 5">
            <a:extLst>
              <a:ext uri="{FF2B5EF4-FFF2-40B4-BE49-F238E27FC236}">
                <a16:creationId xmlns:a16="http://schemas.microsoft.com/office/drawing/2014/main" id="{5351A9E6-A367-96F6-B9BC-CF79F80435C2}"/>
              </a:ext>
            </a:extLst>
          </p:cNvPr>
          <p:cNvPicPr>
            <a:picLocks noChangeAspect="1"/>
          </p:cNvPicPr>
          <p:nvPr/>
        </p:nvPicPr>
        <p:blipFill>
          <a:blip r:embed="rId4"/>
          <a:stretch>
            <a:fillRect/>
          </a:stretch>
        </p:blipFill>
        <p:spPr>
          <a:xfrm>
            <a:off x="9414980" y="5879767"/>
            <a:ext cx="2737562" cy="3300668"/>
          </a:xfrm>
          <a:prstGeom prst="rect">
            <a:avLst/>
          </a:prstGeom>
        </p:spPr>
      </p:pic>
    </p:spTree>
    <p:extLst>
      <p:ext uri="{BB962C8B-B14F-4D97-AF65-F5344CB8AC3E}">
        <p14:creationId xmlns:p14="http://schemas.microsoft.com/office/powerpoint/2010/main" val="307695178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C855-A172-0710-0BEB-F795D15A5FF2}"/>
              </a:ext>
            </a:extLst>
          </p:cNvPr>
          <p:cNvSpPr>
            <a:spLocks noGrp="1"/>
          </p:cNvSpPr>
          <p:nvPr>
            <p:ph type="title"/>
          </p:nvPr>
        </p:nvSpPr>
        <p:spPr/>
        <p:txBody>
          <a:bodyPr/>
          <a:lstStyle/>
          <a:p>
            <a:r>
              <a:rPr lang="en-GB" dirty="0"/>
              <a:t>Purple Mash</a:t>
            </a:r>
          </a:p>
        </p:txBody>
      </p:sp>
      <p:sp>
        <p:nvSpPr>
          <p:cNvPr id="3" name="TextBox 2">
            <a:extLst>
              <a:ext uri="{FF2B5EF4-FFF2-40B4-BE49-F238E27FC236}">
                <a16:creationId xmlns:a16="http://schemas.microsoft.com/office/drawing/2014/main" id="{47DA3D6D-5782-95D0-92AD-23363DC3527A}"/>
              </a:ext>
            </a:extLst>
          </p:cNvPr>
          <p:cNvSpPr txBox="1"/>
          <p:nvPr/>
        </p:nvSpPr>
        <p:spPr>
          <a:xfrm>
            <a:off x="1173808" y="2800378"/>
            <a:ext cx="10585176" cy="246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n-GB"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Purple Mash is a great app that can help children to </a:t>
            </a:r>
            <a:r>
              <a:rPr lang="en-GB" dirty="0"/>
              <a:t>g</a:t>
            </a:r>
            <a:r>
              <a:rPr kumimoji="0" lang="en-GB"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ain ICT skills using the EYFS Mini Mash.</a:t>
            </a:r>
          </a:p>
          <a:p>
            <a:pPr marL="0" marR="0" indent="0" algn="ctr" defTabSz="584200" rtl="0" fontAlgn="auto" latinLnBrk="0" hangingPunct="0">
              <a:lnSpc>
                <a:spcPct val="120000"/>
              </a:lnSpc>
              <a:spcBef>
                <a:spcPts val="0"/>
              </a:spcBef>
              <a:spcAft>
                <a:spcPts val="0"/>
              </a:spcAft>
              <a:buClrTx/>
              <a:buSzTx/>
              <a:buFontTx/>
              <a:buNone/>
              <a:tabLst/>
            </a:pPr>
            <a:r>
              <a:rPr lang="en-GB" dirty="0"/>
              <a:t>Each child has their own log in which will be handed out at the end, so you can access this at home if you wish to. </a:t>
            </a:r>
            <a:endParaRPr kumimoji="0" lang="en-GB"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p:txBody>
      </p:sp>
      <p:pic>
        <p:nvPicPr>
          <p:cNvPr id="5" name="Picture 4">
            <a:extLst>
              <a:ext uri="{FF2B5EF4-FFF2-40B4-BE49-F238E27FC236}">
                <a16:creationId xmlns:a16="http://schemas.microsoft.com/office/drawing/2014/main" id="{7E6D70B4-DC57-F667-9B79-46C58BA6145E}"/>
              </a:ext>
            </a:extLst>
          </p:cNvPr>
          <p:cNvPicPr>
            <a:picLocks noChangeAspect="1"/>
          </p:cNvPicPr>
          <p:nvPr/>
        </p:nvPicPr>
        <p:blipFill>
          <a:blip r:embed="rId2"/>
          <a:stretch>
            <a:fillRect/>
          </a:stretch>
        </p:blipFill>
        <p:spPr>
          <a:xfrm>
            <a:off x="4997948" y="5968642"/>
            <a:ext cx="3008904" cy="2466315"/>
          </a:xfrm>
          <a:prstGeom prst="rect">
            <a:avLst/>
          </a:prstGeom>
        </p:spPr>
      </p:pic>
    </p:spTree>
    <p:extLst>
      <p:ext uri="{BB962C8B-B14F-4D97-AF65-F5344CB8AC3E}">
        <p14:creationId xmlns:p14="http://schemas.microsoft.com/office/powerpoint/2010/main" val="383083824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DIGITAL SAFEGUARDING</a:t>
            </a:r>
          </a:p>
        </p:txBody>
      </p:sp>
      <p:pic>
        <p:nvPicPr>
          <p:cNvPr id="4" name="thumb_Haberdashers NO background_1024.jpg"/>
          <p:cNvPicPr>
            <a:picLocks noChangeAspect="1"/>
          </p:cNvPicPr>
          <p:nvPr/>
        </p:nvPicPr>
        <p:blipFill>
          <a:blip r:embed="rId2"/>
          <a:stretch>
            <a:fillRect/>
          </a:stretch>
        </p:blipFill>
        <p:spPr>
          <a:xfrm>
            <a:off x="11182920" y="1636440"/>
            <a:ext cx="1560317" cy="1824267"/>
          </a:xfrm>
          <a:prstGeom prst="rect">
            <a:avLst/>
          </a:prstGeom>
          <a:ln w="12700">
            <a:miter lim="400000"/>
          </a:ln>
        </p:spPr>
      </p:pic>
      <p:sp>
        <p:nvSpPr>
          <p:cNvPr id="5" name="Shape 123"/>
          <p:cNvSpPr/>
          <p:nvPr/>
        </p:nvSpPr>
        <p:spPr>
          <a:xfrm>
            <a:off x="1891650" y="8064500"/>
            <a:ext cx="8731598" cy="12317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sp>
        <p:nvSpPr>
          <p:cNvPr id="6" name="Rectangle 5"/>
          <p:cNvSpPr/>
          <p:nvPr/>
        </p:nvSpPr>
        <p:spPr>
          <a:xfrm>
            <a:off x="597744" y="2466910"/>
            <a:ext cx="10225136" cy="3785652"/>
          </a:xfrm>
          <a:prstGeom prst="rect">
            <a:avLst/>
          </a:prstGeom>
        </p:spPr>
        <p:txBody>
          <a:bodyPr wrap="square">
            <a:spAutoFit/>
          </a:bodyPr>
          <a:lstStyle/>
          <a:p>
            <a:pPr algn="l"/>
            <a:r>
              <a:rPr lang="en-US" sz="2000" dirty="0"/>
              <a:t>Bunbury </a:t>
            </a:r>
            <a:r>
              <a:rPr lang="en-US" sz="2000" dirty="0" err="1"/>
              <a:t>Aldersey</a:t>
            </a:r>
            <a:r>
              <a:rPr lang="en-US" sz="2000" dirty="0"/>
              <a:t> School take internet and technology safety extremely seriously. </a:t>
            </a:r>
          </a:p>
          <a:p>
            <a:pPr algn="l"/>
            <a:r>
              <a:rPr lang="en-US" sz="2000" dirty="0"/>
              <a:t>As a school we educate both parents and children about the benefits but also the dangers with the online world so that we can all use what is a valuable resource safely and responsibly.</a:t>
            </a:r>
          </a:p>
          <a:p>
            <a:pPr algn="l"/>
            <a:endParaRPr lang="en-US" sz="2000" dirty="0"/>
          </a:p>
          <a:p>
            <a:pPr algn="l"/>
            <a:r>
              <a:rPr lang="en-US" sz="2000" dirty="0"/>
              <a:t>We ask that parents reinforce these messages at home by ensuring children are not on the internet unsupervised</a:t>
            </a:r>
          </a:p>
          <a:p>
            <a:pPr algn="l"/>
            <a:endParaRPr lang="en-US" sz="2000" dirty="0"/>
          </a:p>
          <a:p>
            <a:pPr algn="l"/>
            <a:r>
              <a:rPr lang="en-US" sz="2000" dirty="0"/>
              <a:t>There will be further workshops led by PC Andrew </a:t>
            </a:r>
            <a:r>
              <a:rPr lang="en-US" sz="2000" dirty="0" err="1"/>
              <a:t>Cornall</a:t>
            </a:r>
            <a:r>
              <a:rPr lang="en-US" sz="2000" dirty="0"/>
              <a:t> through the year as well as regular guidance on our weekly newsletters.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952" y="5944069"/>
            <a:ext cx="3696592" cy="2736304"/>
          </a:xfrm>
          <a:prstGeom prst="rect">
            <a:avLst/>
          </a:prstGeom>
        </p:spPr>
      </p:pic>
    </p:spTree>
    <p:extLst>
      <p:ext uri="{BB962C8B-B14F-4D97-AF65-F5344CB8AC3E}">
        <p14:creationId xmlns:p14="http://schemas.microsoft.com/office/powerpoint/2010/main" val="25058944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Communication </a:t>
            </a:r>
          </a:p>
        </p:txBody>
      </p:sp>
      <p:pic>
        <p:nvPicPr>
          <p:cNvPr id="4" name="thumb_Haberdashers NO background_1024.jpg"/>
          <p:cNvPicPr>
            <a:picLocks noChangeAspect="1"/>
          </p:cNvPicPr>
          <p:nvPr/>
        </p:nvPicPr>
        <p:blipFill>
          <a:blip r:embed="rId2"/>
          <a:stretch>
            <a:fillRect/>
          </a:stretch>
        </p:blipFill>
        <p:spPr>
          <a:xfrm>
            <a:off x="10949551" y="258533"/>
            <a:ext cx="1560317" cy="1824267"/>
          </a:xfrm>
          <a:prstGeom prst="rect">
            <a:avLst/>
          </a:prstGeom>
          <a:ln w="12700">
            <a:miter lim="400000"/>
          </a:ln>
        </p:spPr>
      </p:pic>
      <p:sp>
        <p:nvSpPr>
          <p:cNvPr id="5" name="Rectangle 4">
            <a:extLst>
              <a:ext uri="{FF2B5EF4-FFF2-40B4-BE49-F238E27FC236}">
                <a16:creationId xmlns:a16="http://schemas.microsoft.com/office/drawing/2014/main" id="{FF9CC5F8-D5D4-4F71-BE04-ACDB610EDDF7}"/>
              </a:ext>
            </a:extLst>
          </p:cNvPr>
          <p:cNvSpPr/>
          <p:nvPr/>
        </p:nvSpPr>
        <p:spPr>
          <a:xfrm>
            <a:off x="549199" y="2572542"/>
            <a:ext cx="11978013" cy="4552080"/>
          </a:xfrm>
          <a:prstGeom prst="rect">
            <a:avLst/>
          </a:prstGeom>
        </p:spPr>
        <p:txBody>
          <a:bodyPr wrap="square">
            <a:spAutoFit/>
          </a:bodyPr>
          <a:lstStyle/>
          <a:p>
            <a:pPr algn="l"/>
            <a:r>
              <a:rPr lang="en-GB" dirty="0"/>
              <a:t>If there is anything you would like to talk to us about, no matter how small it may seem, please do! We are always available at the beginning or end of the day, so please do not hesitate to speak to us.</a:t>
            </a:r>
            <a:endParaRPr lang="es-ES" sz="3200" dirty="0"/>
          </a:p>
          <a:p>
            <a:pPr algn="l"/>
            <a:endParaRPr lang="es-ES" sz="3200" dirty="0"/>
          </a:p>
          <a:p>
            <a:pPr algn="l"/>
            <a:r>
              <a:rPr lang="en-GB" sz="2800" dirty="0"/>
              <a:t>You can email the office on: </a:t>
            </a:r>
            <a:r>
              <a:rPr lang="en-GB" sz="2800" dirty="0">
                <a:hlinkClick r:id="rId3"/>
              </a:rPr>
              <a:t>admin@bunburyaldersey.cheshire.sch.uk</a:t>
            </a:r>
            <a:r>
              <a:rPr lang="en-GB" sz="2800" dirty="0"/>
              <a:t> </a:t>
            </a:r>
          </a:p>
          <a:p>
            <a:pPr algn="l"/>
            <a:r>
              <a:rPr lang="en-GB" sz="2800" dirty="0"/>
              <a:t>Or contact Mrs Badger: </a:t>
            </a:r>
            <a:r>
              <a:rPr lang="en-GB" sz="2800" dirty="0">
                <a:hlinkClick r:id="rId4"/>
              </a:rPr>
              <a:t>principalbunbury@RCSAT.cheshire.sch.uk</a:t>
            </a:r>
            <a:r>
              <a:rPr lang="en-GB" sz="2800" dirty="0"/>
              <a:t> </a:t>
            </a:r>
          </a:p>
          <a:p>
            <a:pPr algn="l"/>
            <a:endParaRPr lang="en-GB" sz="2800" dirty="0"/>
          </a:p>
        </p:txBody>
      </p:sp>
      <p:sp>
        <p:nvSpPr>
          <p:cNvPr id="3" name="TextBox 2">
            <a:extLst>
              <a:ext uri="{FF2B5EF4-FFF2-40B4-BE49-F238E27FC236}">
                <a16:creationId xmlns:a16="http://schemas.microsoft.com/office/drawing/2014/main" id="{ADCC20B2-AF24-490C-88EF-A36B2DF5D95E}"/>
              </a:ext>
            </a:extLst>
          </p:cNvPr>
          <p:cNvSpPr txBox="1"/>
          <p:nvPr/>
        </p:nvSpPr>
        <p:spPr>
          <a:xfrm>
            <a:off x="825500" y="8050997"/>
            <a:ext cx="11149508" cy="1284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dirty="0"/>
              <a:t>“Let your light shine” </a:t>
            </a:r>
          </a:p>
          <a:p>
            <a:r>
              <a:rPr lang="en-GB" dirty="0"/>
              <a:t>Matthew 5:16</a:t>
            </a:r>
          </a:p>
        </p:txBody>
      </p:sp>
    </p:spTree>
    <p:extLst>
      <p:ext uri="{BB962C8B-B14F-4D97-AF65-F5344CB8AC3E}">
        <p14:creationId xmlns:p14="http://schemas.microsoft.com/office/powerpoint/2010/main" val="36208740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453728" y="1276400"/>
            <a:ext cx="6358756" cy="5688632"/>
          </a:xfrm>
          <a:prstGeom prst="rect">
            <a:avLst/>
          </a:prstGeom>
        </p:spPr>
        <p:txBody>
          <a:bodyPr>
            <a:normAutofit/>
          </a:bodyPr>
          <a:lstStyle/>
          <a:p>
            <a:pPr defTabSz="554990">
              <a:lnSpc>
                <a:spcPct val="120000"/>
              </a:lnSpc>
              <a:defRPr sz="4084" cap="none" spc="0">
                <a:solidFill>
                  <a:schemeClr val="accent2"/>
                </a:solidFill>
                <a:effectLst>
                  <a:outerShdw blurRad="12065" dist="24130" dir="16200000" rotWithShape="0">
                    <a:srgbClr val="000000">
                      <a:alpha val="30000"/>
                    </a:srgbClr>
                  </a:outerShdw>
                </a:effectLst>
              </a:defRPr>
            </a:pPr>
            <a:r>
              <a:rPr dirty="0"/>
              <a:t>We strive to provide </a:t>
            </a:r>
            <a:r>
              <a:rPr lang="en-GB" dirty="0"/>
              <a:t>an </a:t>
            </a:r>
            <a:r>
              <a:rPr dirty="0"/>
              <a:t>education your child will never forget. Rich with diverse opportunities and experiences set within a</a:t>
            </a:r>
          </a:p>
          <a:p>
            <a:pPr defTabSz="554990">
              <a:lnSpc>
                <a:spcPct val="120000"/>
              </a:lnSpc>
              <a:defRPr sz="4084" cap="none" spc="0">
                <a:solidFill>
                  <a:schemeClr val="accent2"/>
                </a:solidFill>
                <a:effectLst>
                  <a:outerShdw blurRad="12065" dist="24130" dir="16200000" rotWithShape="0">
                    <a:srgbClr val="000000">
                      <a:alpha val="30000"/>
                    </a:srgbClr>
                  </a:outerShdw>
                </a:effectLst>
              </a:defRPr>
            </a:pPr>
            <a:r>
              <a:rPr dirty="0"/>
              <a:t>Christian context.</a:t>
            </a:r>
          </a:p>
        </p:txBody>
      </p:sp>
      <p:sp>
        <p:nvSpPr>
          <p:cNvPr id="128" name="Shape 128"/>
          <p:cNvSpPr/>
          <p:nvPr/>
        </p:nvSpPr>
        <p:spPr>
          <a:xfrm>
            <a:off x="685800" y="7893127"/>
            <a:ext cx="10929168" cy="123174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r>
              <a:rPr dirty="0"/>
              <a:t>“</a:t>
            </a:r>
            <a:r>
              <a:rPr lang="en-GB" dirty="0"/>
              <a:t>Let your light shine</a:t>
            </a:r>
            <a:r>
              <a:rPr dirty="0"/>
              <a:t>”</a:t>
            </a:r>
            <a:r>
              <a:rPr lang="en-GB" dirty="0"/>
              <a:t> </a:t>
            </a:r>
          </a:p>
          <a:p>
            <a:r>
              <a:rPr lang="en-GB" dirty="0"/>
              <a:t>Matthew 5:16</a:t>
            </a:r>
            <a:endParaRPr dirty="0"/>
          </a:p>
        </p:txBody>
      </p:sp>
      <p:pic>
        <p:nvPicPr>
          <p:cNvPr id="129" name="thumb_Haberdashers NO background_1024.jpg"/>
          <p:cNvPicPr>
            <a:picLocks noChangeAspect="1"/>
          </p:cNvPicPr>
          <p:nvPr/>
        </p:nvPicPr>
        <p:blipFill>
          <a:blip r:embed="rId2"/>
          <a:stretch>
            <a:fillRect/>
          </a:stretch>
        </p:blipFill>
        <p:spPr>
          <a:xfrm>
            <a:off x="10740538" y="776972"/>
            <a:ext cx="1810534" cy="2083604"/>
          </a:xfrm>
          <a:prstGeom prst="rect">
            <a:avLst/>
          </a:prstGeom>
          <a:ln w="12700">
            <a:miter lim="400000"/>
          </a:ln>
        </p:spPr>
      </p:pic>
      <p:pic>
        <p:nvPicPr>
          <p:cNvPr id="4" name="Picture 3">
            <a:extLst>
              <a:ext uri="{FF2B5EF4-FFF2-40B4-BE49-F238E27FC236}">
                <a16:creationId xmlns:a16="http://schemas.microsoft.com/office/drawing/2014/main" id="{FC36F38C-087B-B09C-ACF1-62F64ADA4E10}"/>
              </a:ext>
            </a:extLst>
          </p:cNvPr>
          <p:cNvPicPr>
            <a:picLocks noChangeAspect="1"/>
          </p:cNvPicPr>
          <p:nvPr/>
        </p:nvPicPr>
        <p:blipFill>
          <a:blip r:embed="rId3"/>
          <a:stretch>
            <a:fillRect/>
          </a:stretch>
        </p:blipFill>
        <p:spPr>
          <a:xfrm>
            <a:off x="7078464" y="3076154"/>
            <a:ext cx="4781550" cy="4352925"/>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309712" y="2788568"/>
            <a:ext cx="7327900" cy="3340100"/>
          </a:xfrm>
          <a:prstGeom prst="rect">
            <a:avLst/>
          </a:prstGeom>
        </p:spPr>
        <p:txBody>
          <a:bodyPr/>
          <a:lstStyle/>
          <a:p>
            <a:pPr defTabSz="327152">
              <a:lnSpc>
                <a:spcPct val="120000"/>
              </a:lnSpc>
              <a:defRPr sz="3136" cap="none" spc="0">
                <a:solidFill>
                  <a:schemeClr val="accent2"/>
                </a:solidFill>
                <a:effectLst>
                  <a:outerShdw blurRad="7112" dist="14224" dir="16200000" rotWithShape="0">
                    <a:srgbClr val="000000">
                      <a:alpha val="30000"/>
                    </a:srgbClr>
                  </a:outerShdw>
                </a:effectLst>
              </a:defRPr>
            </a:pPr>
            <a:r>
              <a:rPr dirty="0"/>
              <a:t>Our Christian values underpin all we do:</a:t>
            </a:r>
          </a:p>
          <a:p>
            <a:pPr defTabSz="327152">
              <a:lnSpc>
                <a:spcPct val="120000"/>
              </a:lnSpc>
              <a:defRPr sz="2408" cap="none" spc="0">
                <a:solidFill>
                  <a:schemeClr val="accent2"/>
                </a:solidFill>
                <a:effectLst>
                  <a:outerShdw blurRad="7112" dist="14224" dir="16200000" rotWithShape="0">
                    <a:srgbClr val="000000">
                      <a:alpha val="30000"/>
                    </a:srgbClr>
                  </a:outerShdw>
                </a:effectLst>
              </a:defRPr>
            </a:pPr>
            <a:endParaRPr dirty="0"/>
          </a:p>
          <a:p>
            <a:pPr defTabSz="327152">
              <a:lnSpc>
                <a:spcPct val="120000"/>
              </a:lnSpc>
              <a:defRPr sz="2408" cap="none" spc="0">
                <a:solidFill>
                  <a:schemeClr val="accent2"/>
                </a:solidFill>
                <a:effectLst>
                  <a:outerShdw blurRad="7112" dist="14224" dir="16200000" rotWithShape="0">
                    <a:srgbClr val="000000">
                      <a:alpha val="30000"/>
                    </a:srgbClr>
                  </a:outerShdw>
                </a:effectLst>
              </a:defRPr>
            </a:pPr>
            <a:r>
              <a:rPr dirty="0"/>
              <a:t>* Our children are happy, caring and empathetic to others</a:t>
            </a:r>
          </a:p>
          <a:p>
            <a:pPr defTabSz="327152">
              <a:lnSpc>
                <a:spcPct val="120000"/>
              </a:lnSpc>
              <a:defRPr sz="2408" cap="none" spc="0">
                <a:solidFill>
                  <a:schemeClr val="accent2"/>
                </a:solidFill>
                <a:effectLst>
                  <a:outerShdw blurRad="7112" dist="14224" dir="16200000" rotWithShape="0">
                    <a:srgbClr val="000000">
                      <a:alpha val="30000"/>
                    </a:srgbClr>
                  </a:outerShdw>
                </a:effectLst>
              </a:defRPr>
            </a:pPr>
            <a:endParaRPr dirty="0"/>
          </a:p>
          <a:p>
            <a:pPr defTabSz="327152">
              <a:lnSpc>
                <a:spcPct val="120000"/>
              </a:lnSpc>
              <a:defRPr sz="2408" cap="none" spc="0">
                <a:solidFill>
                  <a:schemeClr val="accent2"/>
                </a:solidFill>
                <a:effectLst>
                  <a:outerShdw blurRad="7112" dist="14224" dir="16200000" rotWithShape="0">
                    <a:srgbClr val="000000">
                      <a:alpha val="30000"/>
                    </a:srgbClr>
                  </a:outerShdw>
                </a:effectLst>
              </a:defRPr>
            </a:pPr>
            <a:r>
              <a:rPr dirty="0"/>
              <a:t>*Our children learn and develop as moral individuals within the context of Christian values</a:t>
            </a:r>
          </a:p>
        </p:txBody>
      </p:sp>
      <p:sp>
        <p:nvSpPr>
          <p:cNvPr id="133" name="Shape 133"/>
          <p:cNvSpPr/>
          <p:nvPr/>
        </p:nvSpPr>
        <p:spPr>
          <a:xfrm>
            <a:off x="669752" y="7900747"/>
            <a:ext cx="11233248" cy="123174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r>
              <a:rPr lang="en-GB"/>
              <a:t>“Let your light shine” </a:t>
            </a:r>
          </a:p>
          <a:p>
            <a:r>
              <a:rPr lang="en-GB"/>
              <a:t>Matthew 5:16</a:t>
            </a:r>
            <a:endParaRPr lang="en-GB" dirty="0"/>
          </a:p>
        </p:txBody>
      </p:sp>
      <p:pic>
        <p:nvPicPr>
          <p:cNvPr id="134" name="thumb_Haberdashers NO background_1024.jpg"/>
          <p:cNvPicPr>
            <a:picLocks noChangeAspect="1"/>
          </p:cNvPicPr>
          <p:nvPr/>
        </p:nvPicPr>
        <p:blipFill>
          <a:blip r:embed="rId2"/>
          <a:stretch>
            <a:fillRect/>
          </a:stretch>
        </p:blipFill>
        <p:spPr>
          <a:xfrm>
            <a:off x="10745983" y="776966"/>
            <a:ext cx="1560317" cy="1824267"/>
          </a:xfrm>
          <a:prstGeom prst="rect">
            <a:avLst/>
          </a:prstGeom>
          <a:ln w="12700">
            <a:miter lim="400000"/>
          </a:ln>
        </p:spPr>
      </p:pic>
      <p:pic>
        <p:nvPicPr>
          <p:cNvPr id="10" name="Picture Placeholder 9">
            <a:extLst>
              <a:ext uri="{FF2B5EF4-FFF2-40B4-BE49-F238E27FC236}">
                <a16:creationId xmlns:a16="http://schemas.microsoft.com/office/drawing/2014/main" id="{5D9D41DD-72A4-C5ED-E26F-019EE7EC7849}"/>
              </a:ext>
            </a:extLst>
          </p:cNvPr>
          <p:cNvPicPr>
            <a:picLocks noGrp="1" noChangeAspect="1"/>
          </p:cNvPicPr>
          <p:nvPr>
            <p:ph type="pic" sz="half" idx="13"/>
          </p:nvPr>
        </p:nvPicPr>
        <p:blipFill>
          <a:blip r:embed="rId3"/>
          <a:srcRect t="107" b="107"/>
          <a:stretch/>
        </p:blipFill>
        <p:spPr>
          <a:xfrm>
            <a:off x="8230592" y="2788568"/>
            <a:ext cx="3825532" cy="5062593"/>
          </a:xfr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half" idx="13"/>
          </p:nvPr>
        </p:nvSpPr>
        <p:spPr/>
        <p:txBody>
          <a:bodyPr/>
          <a:lstStyle/>
          <a:p>
            <a:endParaRPr lang="en-GB"/>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half" idx="1"/>
          </p:nvPr>
        </p:nvSpPr>
        <p:spPr>
          <a:xfrm>
            <a:off x="825500" y="2768600"/>
            <a:ext cx="6396980" cy="6184900"/>
          </a:xfrm>
        </p:spPr>
        <p:txBody>
          <a:bodyPr>
            <a:normAutofit fontScale="25000" lnSpcReduction="20000"/>
          </a:bodyPr>
          <a:lstStyle/>
          <a:p>
            <a:r>
              <a:rPr lang="en-GB" sz="10800" i="1" dirty="0"/>
              <a:t>As a Rights Respecting School children’s rights are also at the centre of our ethos. </a:t>
            </a:r>
            <a:endParaRPr lang="en-GB" sz="15200" dirty="0"/>
          </a:p>
          <a:p>
            <a:r>
              <a:rPr lang="en-GB" sz="10800" i="1" dirty="0"/>
              <a:t>We are a Gold Rights Respecting School. </a:t>
            </a:r>
          </a:p>
          <a:p>
            <a:r>
              <a:rPr lang="en-GB" sz="10800" i="1" dirty="0"/>
              <a:t>The children learn about their rights through a variety of different activities and about the importance of children’s rights in the world through themed days. </a:t>
            </a:r>
          </a:p>
          <a:p>
            <a:r>
              <a:rPr lang="en-GB" sz="10800" i="1" dirty="0"/>
              <a:t>At the start of this year, our class completed our class charter.</a:t>
            </a:r>
          </a:p>
          <a:p>
            <a:endParaRPr lang="en-GB" dirty="0"/>
          </a:p>
        </p:txBody>
      </p:sp>
      <p:pic>
        <p:nvPicPr>
          <p:cNvPr id="5" name="Picture 4"/>
          <p:cNvPicPr>
            <a:picLocks noChangeAspect="1"/>
          </p:cNvPicPr>
          <p:nvPr/>
        </p:nvPicPr>
        <p:blipFill>
          <a:blip r:embed="rId2"/>
          <a:stretch>
            <a:fillRect/>
          </a:stretch>
        </p:blipFill>
        <p:spPr>
          <a:xfrm>
            <a:off x="7391400" y="3364632"/>
            <a:ext cx="5178267" cy="4322018"/>
          </a:xfrm>
          <a:prstGeom prst="rect">
            <a:avLst/>
          </a:prstGeom>
        </p:spPr>
      </p:pic>
    </p:spTree>
    <p:extLst>
      <p:ext uri="{BB962C8B-B14F-4D97-AF65-F5344CB8AC3E}">
        <p14:creationId xmlns:p14="http://schemas.microsoft.com/office/powerpoint/2010/main" val="38447605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194344" y="50800"/>
            <a:ext cx="12373644" cy="2032000"/>
          </a:xfrm>
          <a:prstGeom prst="rect">
            <a:avLst/>
          </a:prstGeom>
        </p:spPr>
        <p:txBody>
          <a:bodyPr/>
          <a:lstStyle/>
          <a:p>
            <a:r>
              <a:rPr dirty="0"/>
              <a:t>Our School rules</a:t>
            </a:r>
          </a:p>
        </p:txBody>
      </p:sp>
      <p:sp>
        <p:nvSpPr>
          <p:cNvPr id="138" name="Shape 138"/>
          <p:cNvSpPr>
            <a:spLocks noGrp="1"/>
          </p:cNvSpPr>
          <p:nvPr>
            <p:ph type="body" sz="half" idx="1"/>
          </p:nvPr>
        </p:nvSpPr>
        <p:spPr>
          <a:xfrm>
            <a:off x="825500" y="2501900"/>
            <a:ext cx="5422900" cy="5958194"/>
          </a:xfrm>
          <a:prstGeom prst="rect">
            <a:avLst/>
          </a:prstGeom>
        </p:spPr>
        <p:txBody>
          <a:bodyPr>
            <a:normAutofit/>
          </a:bodyPr>
          <a:lstStyle/>
          <a:p>
            <a:pPr lvl="0"/>
            <a:endParaRPr lang="en-GB" sz="3000" dirty="0">
              <a:effectLst/>
            </a:endParaRPr>
          </a:p>
          <a:p>
            <a:pPr>
              <a:buBlip>
                <a:blip r:embed="rId2"/>
              </a:buBlip>
            </a:pPr>
            <a:endParaRPr dirty="0"/>
          </a:p>
        </p:txBody>
      </p:sp>
      <p:sp>
        <p:nvSpPr>
          <p:cNvPr id="139" name="Shape 139"/>
          <p:cNvSpPr/>
          <p:nvPr/>
        </p:nvSpPr>
        <p:spPr>
          <a:xfrm>
            <a:off x="1893888" y="7940045"/>
            <a:ext cx="9080695" cy="123174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r>
              <a:rPr lang="en-GB" dirty="0"/>
              <a:t>“Let your light shine” </a:t>
            </a:r>
          </a:p>
          <a:p>
            <a:r>
              <a:rPr lang="en-GB" dirty="0"/>
              <a:t>Matthew 5:16</a:t>
            </a:r>
          </a:p>
        </p:txBody>
      </p:sp>
      <p:pic>
        <p:nvPicPr>
          <p:cNvPr id="140" name="thumb_Haberdashers NO background_1024.jpg"/>
          <p:cNvPicPr>
            <a:picLocks noChangeAspect="1"/>
          </p:cNvPicPr>
          <p:nvPr/>
        </p:nvPicPr>
        <p:blipFill>
          <a:blip r:embed="rId3"/>
          <a:stretch>
            <a:fillRect/>
          </a:stretch>
        </p:blipFill>
        <p:spPr>
          <a:xfrm>
            <a:off x="11110912" y="258533"/>
            <a:ext cx="1560317" cy="1824267"/>
          </a:xfrm>
          <a:prstGeom prst="rect">
            <a:avLst/>
          </a:prstGeom>
          <a:ln w="12700">
            <a:miter lim="400000"/>
          </a:ln>
        </p:spPr>
      </p:pic>
      <p:sp>
        <p:nvSpPr>
          <p:cNvPr id="2" name="Picture Placeholder 1"/>
          <p:cNvSpPr>
            <a:spLocks noGrp="1"/>
          </p:cNvSpPr>
          <p:nvPr>
            <p:ph type="pic" sz="half" idx="13"/>
          </p:nvPr>
        </p:nvSpPr>
        <p:spPr/>
        <p:txBody>
          <a:bodyPr/>
          <a:lstStyle/>
          <a:p>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1960" y="2501900"/>
            <a:ext cx="8157662" cy="5385420"/>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8262-7124-427A-9330-7762A9922F61}"/>
              </a:ext>
            </a:extLst>
          </p:cNvPr>
          <p:cNvSpPr>
            <a:spLocks noGrp="1"/>
          </p:cNvSpPr>
          <p:nvPr>
            <p:ph type="title"/>
          </p:nvPr>
        </p:nvSpPr>
        <p:spPr>
          <a:xfrm>
            <a:off x="-1202456" y="50800"/>
            <a:ext cx="13381756" cy="2032000"/>
          </a:xfrm>
        </p:spPr>
        <p:txBody>
          <a:bodyPr/>
          <a:lstStyle/>
          <a:p>
            <a:r>
              <a:rPr lang="en-GB" dirty="0"/>
              <a:t> Autumn Term Dates</a:t>
            </a:r>
          </a:p>
        </p:txBody>
      </p:sp>
      <p:pic>
        <p:nvPicPr>
          <p:cNvPr id="4" name="thumb_Haberdashers NO background_1024.jpg">
            <a:extLst>
              <a:ext uri="{FF2B5EF4-FFF2-40B4-BE49-F238E27FC236}">
                <a16:creationId xmlns:a16="http://schemas.microsoft.com/office/drawing/2014/main" id="{5974E8A0-0B98-4E13-89B9-7B203E83B068}"/>
              </a:ext>
            </a:extLst>
          </p:cNvPr>
          <p:cNvPicPr>
            <a:picLocks noChangeAspect="1"/>
          </p:cNvPicPr>
          <p:nvPr/>
        </p:nvPicPr>
        <p:blipFill>
          <a:blip r:embed="rId3"/>
          <a:stretch>
            <a:fillRect/>
          </a:stretch>
        </p:blipFill>
        <p:spPr>
          <a:xfrm>
            <a:off x="11182920" y="258533"/>
            <a:ext cx="1560317" cy="1824267"/>
          </a:xfrm>
          <a:prstGeom prst="rect">
            <a:avLst/>
          </a:prstGeom>
          <a:ln w="12700">
            <a:miter lim="400000"/>
          </a:ln>
        </p:spPr>
      </p:pic>
      <p:sp>
        <p:nvSpPr>
          <p:cNvPr id="7" name="TextBox 6"/>
          <p:cNvSpPr txBox="1"/>
          <p:nvPr/>
        </p:nvSpPr>
        <p:spPr>
          <a:xfrm>
            <a:off x="867981" y="-1531912"/>
            <a:ext cx="11593287" cy="13841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400" dirty="0"/>
              <a:t>NSPCC Kindness week – Monday 30th September</a:t>
            </a:r>
          </a:p>
          <a:p>
            <a:r>
              <a:rPr lang="en-US" sz="1400" dirty="0"/>
              <a:t>Reception starters 2026 Open Day - Wednesday 1st October</a:t>
            </a:r>
          </a:p>
          <a:p>
            <a:r>
              <a:rPr lang="en-US" sz="1400" dirty="0"/>
              <a:t>Harvest Service at St Boniface (all are welcome to attend) – Friday 3rd October</a:t>
            </a:r>
          </a:p>
          <a:p>
            <a:r>
              <a:rPr lang="en-US" sz="1400" dirty="0"/>
              <a:t>YEAR 5 – Safety Central Visit – Monday 6th October</a:t>
            </a:r>
          </a:p>
          <a:p>
            <a:r>
              <a:rPr lang="en-US" sz="1400" dirty="0"/>
              <a:t>Reception starters 2026 Open Morning – Saturday 11th October</a:t>
            </a:r>
          </a:p>
          <a:p>
            <a:r>
              <a:rPr lang="en-US" sz="1400" dirty="0"/>
              <a:t>Year 5 Pilgrim Day visit to Chester Cathedral – Friday 17th October</a:t>
            </a:r>
          </a:p>
          <a:p>
            <a:r>
              <a:rPr lang="en-US" sz="1400" dirty="0"/>
              <a:t>Reception 2026 Open Day –</a:t>
            </a:r>
          </a:p>
          <a:p>
            <a:r>
              <a:rPr lang="en-US" sz="1400" dirty="0"/>
              <a:t>Parents evening face to face appointments – Tuesday 21st October – 3.30 – 6.30pm</a:t>
            </a:r>
          </a:p>
          <a:p>
            <a:r>
              <a:rPr lang="en-US" sz="1400" dirty="0"/>
              <a:t>Parents evening online appointments – Thursday 23rd October – 3.30 – 6.30pm</a:t>
            </a:r>
          </a:p>
          <a:p>
            <a:r>
              <a:rPr lang="en-US" sz="1400" dirty="0"/>
              <a:t>RCSAT service of celebration (children only) - Thursday 23rd October pm</a:t>
            </a:r>
          </a:p>
          <a:p>
            <a:r>
              <a:rPr lang="en-US" sz="1400" dirty="0"/>
              <a:t>Academy photos: families, siblings and individual – Friday 24th October</a:t>
            </a:r>
            <a:r>
              <a:rPr lang="en-GB" sz="1400" dirty="0"/>
              <a:t> </a:t>
            </a:r>
          </a:p>
          <a:p>
            <a:endParaRPr lang="en-GB" sz="1200" b="1" dirty="0"/>
          </a:p>
          <a:p>
            <a:r>
              <a:rPr lang="en-GB" sz="1400" b="1" dirty="0"/>
              <a:t>BREAK for HALF TERM HOLIDAY - Friday 24th October 2025</a:t>
            </a:r>
          </a:p>
          <a:p>
            <a:endParaRPr lang="en-GB" sz="1400" dirty="0"/>
          </a:p>
          <a:p>
            <a:r>
              <a:rPr lang="en-GB" sz="1400" b="1" dirty="0"/>
              <a:t>RETURN TO SCHOOL – Monday 3rd November</a:t>
            </a:r>
          </a:p>
          <a:p>
            <a:endParaRPr lang="en-GB" sz="1400" b="1" dirty="0"/>
          </a:p>
          <a:p>
            <a:r>
              <a:rPr lang="en-GB" sz="1400" dirty="0"/>
              <a:t>Hope Journey – Remembrance Year 6 – Wednesday 5th November am</a:t>
            </a:r>
          </a:p>
          <a:p>
            <a:r>
              <a:rPr lang="en-GB" sz="1400" dirty="0"/>
              <a:t>Remembrance Service at Bunbury Aldersey (all are welcome to attend) – 10.45am Friday 7th November</a:t>
            </a:r>
          </a:p>
          <a:p>
            <a:r>
              <a:rPr lang="en-GB" sz="1400" dirty="0"/>
              <a:t>Reception 2025 Open Day –</a:t>
            </a:r>
          </a:p>
          <a:p>
            <a:r>
              <a:rPr lang="en-GB" sz="1400" dirty="0" err="1"/>
              <a:t>Storyhouse</a:t>
            </a:r>
            <a:r>
              <a:rPr lang="en-GB" sz="1400" dirty="0"/>
              <a:t> Christmas Theatre Visit whole school (children only) –</a:t>
            </a:r>
          </a:p>
          <a:p>
            <a:r>
              <a:rPr lang="en-GB" sz="1400" dirty="0"/>
              <a:t>KS1 Christmas Nativity (all are welcome to attend) – Tue 10th/ Wed 11th/ Thurs 12th December 1.30pm</a:t>
            </a:r>
          </a:p>
          <a:p>
            <a:r>
              <a:rPr lang="en-GB" sz="1400" dirty="0"/>
              <a:t>KS2 Carol Concert (all are welcome to attend) – Tuesday 17th December 6pm St Boniface Church</a:t>
            </a:r>
          </a:p>
          <a:p>
            <a:r>
              <a:rPr lang="en-GB" sz="1400" dirty="0"/>
              <a:t>Christmas Parties (children only) – Thursday 19th December</a:t>
            </a:r>
          </a:p>
          <a:p>
            <a:r>
              <a:rPr lang="en-GB" sz="1400" dirty="0"/>
              <a:t>BREAK for CHRISTMAS HOLIDAY – Thursday 18th December</a:t>
            </a:r>
          </a:p>
          <a:p>
            <a:endParaRPr lang="en-GB" sz="1200" b="1"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600" dirty="0"/>
          </a:p>
          <a:p>
            <a:endParaRPr lang="en-GB" sz="1600" b="1" dirty="0">
              <a:effectLst/>
            </a:endParaRPr>
          </a:p>
          <a:p>
            <a:endParaRPr lang="en-GB" sz="1600" b="1" dirty="0">
              <a:effectLst/>
            </a:endParaRPr>
          </a:p>
          <a:p>
            <a:endParaRPr lang="en-GB" sz="1600" b="1" dirty="0">
              <a:effectLst/>
            </a:endParaRPr>
          </a:p>
          <a:p>
            <a:endParaRPr lang="en-GB" sz="1600" dirty="0">
              <a:effectLst/>
            </a:endParaRPr>
          </a:p>
          <a:p>
            <a:endParaRPr lang="en-GB" sz="1600" dirty="0">
              <a:effectLst/>
            </a:endParaRPr>
          </a:p>
          <a:p>
            <a:r>
              <a:rPr lang="en-GB" sz="1600" dirty="0">
                <a:effectLst/>
              </a:rPr>
              <a:t> </a:t>
            </a:r>
          </a:p>
          <a:p>
            <a:endParaRPr lang="en-GB" sz="1600" dirty="0">
              <a:effectLst/>
            </a:endParaRPr>
          </a:p>
        </p:txBody>
      </p:sp>
      <p:sp>
        <p:nvSpPr>
          <p:cNvPr id="8" name="Rectangle 7"/>
          <p:cNvSpPr/>
          <p:nvPr/>
        </p:nvSpPr>
        <p:spPr>
          <a:xfrm rot="10800000" flipV="1">
            <a:off x="-2469596" y="8261176"/>
            <a:ext cx="9937104" cy="939168"/>
          </a:xfrm>
          <a:prstGeom prst="rect">
            <a:avLst/>
          </a:prstGeom>
        </p:spPr>
        <p:txBody>
          <a:bodyPr wrap="square">
            <a:spAutoFit/>
          </a:bodyPr>
          <a:lstStyle/>
          <a:p>
            <a:r>
              <a:rPr lang="en-GB" sz="2400" dirty="0"/>
              <a:t>“</a:t>
            </a:r>
            <a:r>
              <a:rPr lang="en-GB" sz="2400" b="1" dirty="0"/>
              <a:t>Let your light shine” </a:t>
            </a:r>
          </a:p>
          <a:p>
            <a:r>
              <a:rPr lang="en-GB" sz="2400" b="1" dirty="0"/>
              <a:t>Matthew 5:16</a:t>
            </a:r>
          </a:p>
        </p:txBody>
      </p:sp>
    </p:spTree>
    <p:extLst>
      <p:ext uri="{BB962C8B-B14F-4D97-AF65-F5344CB8AC3E}">
        <p14:creationId xmlns:p14="http://schemas.microsoft.com/office/powerpoint/2010/main" val="36795532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98EF-1E41-4515-ACC7-63C49C1EBF7B}"/>
              </a:ext>
            </a:extLst>
          </p:cNvPr>
          <p:cNvSpPr>
            <a:spLocks noGrp="1"/>
          </p:cNvSpPr>
          <p:nvPr>
            <p:ph type="title"/>
          </p:nvPr>
        </p:nvSpPr>
        <p:spPr>
          <a:xfrm>
            <a:off x="93688" y="366378"/>
            <a:ext cx="12103111" cy="2032000"/>
          </a:xfrm>
        </p:spPr>
        <p:txBody>
          <a:bodyPr>
            <a:normAutofit/>
          </a:bodyPr>
          <a:lstStyle/>
          <a:p>
            <a:r>
              <a:rPr lang="en-GB" sz="5300" dirty="0"/>
              <a:t>Autumn Term </a:t>
            </a:r>
            <a:r>
              <a:rPr lang="en-GB" dirty="0"/>
              <a:t/>
            </a:r>
            <a:br>
              <a:rPr lang="en-GB" dirty="0"/>
            </a:br>
            <a:endParaRPr lang="en-GB" dirty="0"/>
          </a:p>
        </p:txBody>
      </p:sp>
      <p:sp>
        <p:nvSpPr>
          <p:cNvPr id="3" name="Rectangle 2"/>
          <p:cNvSpPr/>
          <p:nvPr/>
        </p:nvSpPr>
        <p:spPr>
          <a:xfrm>
            <a:off x="2574278" y="8249803"/>
            <a:ext cx="7571680" cy="1865126"/>
          </a:xfrm>
          <a:prstGeom prst="rect">
            <a:avLst/>
          </a:prstGeom>
        </p:spPr>
        <p:txBody>
          <a:bodyPr wrap="square">
            <a:spAutoFit/>
          </a:bodyPr>
          <a:lstStyle/>
          <a:p>
            <a:r>
              <a:rPr lang="en-GB" dirty="0"/>
              <a:t>Let your light shine” </a:t>
            </a:r>
          </a:p>
          <a:p>
            <a:r>
              <a:rPr lang="en-GB" dirty="0"/>
              <a:t>Matthew 5:16</a:t>
            </a:r>
          </a:p>
          <a:p>
            <a:endParaRPr lang="en-GB" dirty="0"/>
          </a:p>
        </p:txBody>
      </p:sp>
      <p:pic>
        <p:nvPicPr>
          <p:cNvPr id="6" name="thumb_Haberdashers NO background_1024.jpg">
            <a:extLst>
              <a:ext uri="{FF2B5EF4-FFF2-40B4-BE49-F238E27FC236}">
                <a16:creationId xmlns:a16="http://schemas.microsoft.com/office/drawing/2014/main" id="{E8B3471A-35DD-4CF1-A22A-91BDE481E04C}"/>
              </a:ext>
            </a:extLst>
          </p:cNvPr>
          <p:cNvPicPr>
            <a:picLocks noChangeAspect="1"/>
          </p:cNvPicPr>
          <p:nvPr/>
        </p:nvPicPr>
        <p:blipFill>
          <a:blip r:embed="rId2"/>
          <a:stretch>
            <a:fillRect/>
          </a:stretch>
        </p:blipFill>
        <p:spPr>
          <a:xfrm>
            <a:off x="10986539" y="163317"/>
            <a:ext cx="1560317" cy="1824267"/>
          </a:xfrm>
          <a:prstGeom prst="rect">
            <a:avLst/>
          </a:prstGeom>
          <a:ln w="12700">
            <a:miter lim="400000"/>
          </a:ln>
        </p:spPr>
      </p:pic>
      <p:pic>
        <p:nvPicPr>
          <p:cNvPr id="4" name="Picture 3"/>
          <p:cNvPicPr>
            <a:picLocks noChangeAspect="1"/>
          </p:cNvPicPr>
          <p:nvPr/>
        </p:nvPicPr>
        <p:blipFill rotWithShape="1">
          <a:blip r:embed="rId3"/>
          <a:srcRect l="2308" t="-1" b="-5043"/>
          <a:stretch/>
        </p:blipFill>
        <p:spPr>
          <a:xfrm>
            <a:off x="1053748" y="3826501"/>
            <a:ext cx="1876440" cy="2622282"/>
          </a:xfrm>
          <a:prstGeom prst="rect">
            <a:avLst/>
          </a:prstGeom>
        </p:spPr>
      </p:pic>
      <p:pic>
        <p:nvPicPr>
          <p:cNvPr id="5" name="Picture 4"/>
          <p:cNvPicPr>
            <a:picLocks noChangeAspect="1"/>
          </p:cNvPicPr>
          <p:nvPr/>
        </p:nvPicPr>
        <p:blipFill>
          <a:blip r:embed="rId4"/>
          <a:stretch>
            <a:fillRect/>
          </a:stretch>
        </p:blipFill>
        <p:spPr>
          <a:xfrm>
            <a:off x="3190032" y="5692398"/>
            <a:ext cx="2179509" cy="2491956"/>
          </a:xfrm>
          <a:prstGeom prst="rect">
            <a:avLst/>
          </a:prstGeom>
        </p:spPr>
      </p:pic>
      <p:pic>
        <p:nvPicPr>
          <p:cNvPr id="7" name="Picture 6"/>
          <p:cNvPicPr>
            <a:picLocks noChangeAspect="1"/>
          </p:cNvPicPr>
          <p:nvPr/>
        </p:nvPicPr>
        <p:blipFill>
          <a:blip r:embed="rId5"/>
          <a:stretch>
            <a:fillRect/>
          </a:stretch>
        </p:blipFill>
        <p:spPr>
          <a:xfrm>
            <a:off x="758913" y="6560084"/>
            <a:ext cx="2171275" cy="2622282"/>
          </a:xfrm>
          <a:prstGeom prst="rect">
            <a:avLst/>
          </a:prstGeom>
        </p:spPr>
      </p:pic>
      <p:pic>
        <p:nvPicPr>
          <p:cNvPr id="8" name="Picture 7"/>
          <p:cNvPicPr>
            <a:picLocks noChangeAspect="1"/>
          </p:cNvPicPr>
          <p:nvPr/>
        </p:nvPicPr>
        <p:blipFill>
          <a:blip r:embed="rId6"/>
          <a:stretch>
            <a:fillRect/>
          </a:stretch>
        </p:blipFill>
        <p:spPr>
          <a:xfrm>
            <a:off x="4258397" y="3333909"/>
            <a:ext cx="1796577" cy="2262996"/>
          </a:xfrm>
          <a:prstGeom prst="rect">
            <a:avLst/>
          </a:prstGeom>
        </p:spPr>
      </p:pic>
      <p:sp>
        <p:nvSpPr>
          <p:cNvPr id="12" name="TextBox 11">
            <a:extLst>
              <a:ext uri="{FF2B5EF4-FFF2-40B4-BE49-F238E27FC236}">
                <a16:creationId xmlns:a16="http://schemas.microsoft.com/office/drawing/2014/main" id="{3261743C-EFA0-5FB8-F764-56FA026793BE}"/>
              </a:ext>
            </a:extLst>
          </p:cNvPr>
          <p:cNvSpPr txBox="1"/>
          <p:nvPr/>
        </p:nvSpPr>
        <p:spPr>
          <a:xfrm>
            <a:off x="1607143" y="2154748"/>
            <a:ext cx="2996148" cy="16537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n-GB" sz="28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This half term our topic is ‘All About Me.’</a:t>
            </a:r>
          </a:p>
        </p:txBody>
      </p:sp>
      <p:sp>
        <p:nvSpPr>
          <p:cNvPr id="13" name="TextBox 12">
            <a:extLst>
              <a:ext uri="{FF2B5EF4-FFF2-40B4-BE49-F238E27FC236}">
                <a16:creationId xmlns:a16="http://schemas.microsoft.com/office/drawing/2014/main" id="{E38DCA52-BF1F-7783-588C-C8B7B3A74A79}"/>
              </a:ext>
            </a:extLst>
          </p:cNvPr>
          <p:cNvSpPr txBox="1"/>
          <p:nvPr/>
        </p:nvSpPr>
        <p:spPr>
          <a:xfrm>
            <a:off x="8302600" y="2232522"/>
            <a:ext cx="2996148" cy="21708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n-GB" sz="28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Next half term our topic will be ‘Traditional Tales.’</a:t>
            </a:r>
          </a:p>
        </p:txBody>
      </p:sp>
      <p:pic>
        <p:nvPicPr>
          <p:cNvPr id="17" name="Picture 16">
            <a:extLst>
              <a:ext uri="{FF2B5EF4-FFF2-40B4-BE49-F238E27FC236}">
                <a16:creationId xmlns:a16="http://schemas.microsoft.com/office/drawing/2014/main" id="{EC9C9049-99CA-67C9-76DF-BF69F0230EA6}"/>
              </a:ext>
            </a:extLst>
          </p:cNvPr>
          <p:cNvPicPr>
            <a:picLocks noChangeAspect="1"/>
          </p:cNvPicPr>
          <p:nvPr/>
        </p:nvPicPr>
        <p:blipFill>
          <a:blip r:embed="rId7"/>
          <a:stretch>
            <a:fillRect/>
          </a:stretch>
        </p:blipFill>
        <p:spPr>
          <a:xfrm>
            <a:off x="10509329" y="4495582"/>
            <a:ext cx="2053211" cy="2032000"/>
          </a:xfrm>
          <a:prstGeom prst="rect">
            <a:avLst/>
          </a:prstGeom>
        </p:spPr>
      </p:pic>
      <p:pic>
        <p:nvPicPr>
          <p:cNvPr id="19" name="Picture 18">
            <a:extLst>
              <a:ext uri="{FF2B5EF4-FFF2-40B4-BE49-F238E27FC236}">
                <a16:creationId xmlns:a16="http://schemas.microsoft.com/office/drawing/2014/main" id="{1387B9D0-7901-7105-A307-0E36C02CBD1C}"/>
              </a:ext>
            </a:extLst>
          </p:cNvPr>
          <p:cNvPicPr>
            <a:picLocks noChangeAspect="1"/>
          </p:cNvPicPr>
          <p:nvPr/>
        </p:nvPicPr>
        <p:blipFill>
          <a:blip r:embed="rId8"/>
          <a:stretch>
            <a:fillRect/>
          </a:stretch>
        </p:blipFill>
        <p:spPr>
          <a:xfrm>
            <a:off x="8302600" y="4615543"/>
            <a:ext cx="2000250" cy="2271712"/>
          </a:xfrm>
          <a:prstGeom prst="rect">
            <a:avLst/>
          </a:prstGeom>
        </p:spPr>
      </p:pic>
      <p:pic>
        <p:nvPicPr>
          <p:cNvPr id="21" name="Picture 20">
            <a:extLst>
              <a:ext uri="{FF2B5EF4-FFF2-40B4-BE49-F238E27FC236}">
                <a16:creationId xmlns:a16="http://schemas.microsoft.com/office/drawing/2014/main" id="{3A8613B6-C2A2-70DA-3DEE-5FC810312C07}"/>
              </a:ext>
            </a:extLst>
          </p:cNvPr>
          <p:cNvPicPr>
            <a:picLocks noChangeAspect="1"/>
          </p:cNvPicPr>
          <p:nvPr/>
        </p:nvPicPr>
        <p:blipFill>
          <a:blip r:embed="rId9"/>
          <a:stretch>
            <a:fillRect/>
          </a:stretch>
        </p:blipFill>
        <p:spPr>
          <a:xfrm>
            <a:off x="9898134" y="6938376"/>
            <a:ext cx="2347753" cy="2271712"/>
          </a:xfrm>
          <a:prstGeom prst="rect">
            <a:avLst/>
          </a:prstGeom>
        </p:spPr>
      </p:pic>
    </p:spTree>
    <p:extLst>
      <p:ext uri="{BB962C8B-B14F-4D97-AF65-F5344CB8AC3E}">
        <p14:creationId xmlns:p14="http://schemas.microsoft.com/office/powerpoint/2010/main" val="33942820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Nursery </a:t>
            </a:r>
            <a:r>
              <a:rPr lang="en-GB" dirty="0" err="1"/>
              <a:t>WEbpage</a:t>
            </a:r>
            <a:endParaRPr lang="en-GB" dirty="0"/>
          </a:p>
        </p:txBody>
      </p:sp>
      <p:sp>
        <p:nvSpPr>
          <p:cNvPr id="4" name="TextBox 3"/>
          <p:cNvSpPr txBox="1"/>
          <p:nvPr/>
        </p:nvSpPr>
        <p:spPr>
          <a:xfrm>
            <a:off x="1605855" y="4127720"/>
            <a:ext cx="9865097" cy="34635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s-ES" sz="2800" dirty="0">
                <a:hlinkClick r:id="rId2"/>
              </a:rPr>
              <a:t>https://www.bunburyaldersey.cheshire.sch.uk/class/nursery</a:t>
            </a:r>
            <a:endParaRPr lang="es-ES" sz="2800" dirty="0"/>
          </a:p>
          <a:p>
            <a:pPr algn="l"/>
            <a:endParaRPr lang="es-ES" sz="2200" dirty="0"/>
          </a:p>
          <a:p>
            <a:pPr algn="l"/>
            <a:endParaRPr lang="es-ES" sz="2200" dirty="0"/>
          </a:p>
          <a:p>
            <a:pPr marL="0" marR="0" indent="0" algn="l" defTabSz="584200" rtl="0" fontAlgn="auto" latinLnBrk="0" hangingPunct="0">
              <a:lnSpc>
                <a:spcPct val="120000"/>
              </a:lnSpc>
              <a:spcBef>
                <a:spcPts val="0"/>
              </a:spcBef>
              <a:spcAft>
                <a:spcPts val="0"/>
              </a:spcAft>
              <a:buClrTx/>
              <a:buSzTx/>
              <a:buFontTx/>
              <a:buNone/>
              <a:tabLst/>
            </a:pPr>
            <a:r>
              <a:rPr lang="es-ES" sz="2200" dirty="0" err="1"/>
              <a:t>The</a:t>
            </a:r>
            <a:r>
              <a:rPr lang="es-ES" sz="2200" dirty="0"/>
              <a:t> link </a:t>
            </a:r>
            <a:r>
              <a:rPr lang="es-ES" sz="2200" dirty="0" err="1"/>
              <a:t>above</a:t>
            </a:r>
            <a:r>
              <a:rPr lang="es-ES" sz="2200" dirty="0"/>
              <a:t> </a:t>
            </a:r>
            <a:r>
              <a:rPr lang="es-ES" sz="2200" dirty="0" err="1"/>
              <a:t>will</a:t>
            </a:r>
            <a:r>
              <a:rPr lang="es-ES" sz="2200" dirty="0"/>
              <a:t> </a:t>
            </a:r>
            <a:r>
              <a:rPr lang="es-ES" sz="2200" dirty="0" err="1"/>
              <a:t>take</a:t>
            </a:r>
            <a:r>
              <a:rPr lang="es-ES" sz="2200" dirty="0"/>
              <a:t> </a:t>
            </a:r>
            <a:r>
              <a:rPr lang="es-ES" sz="2200" dirty="0" err="1"/>
              <a:t>you</a:t>
            </a:r>
            <a:r>
              <a:rPr lang="es-ES" sz="2200" dirty="0"/>
              <a:t> to </a:t>
            </a:r>
            <a:r>
              <a:rPr lang="es-ES" sz="2200" dirty="0" err="1"/>
              <a:t>the</a:t>
            </a:r>
            <a:r>
              <a:rPr lang="es-ES" sz="2200" dirty="0"/>
              <a:t> </a:t>
            </a:r>
            <a:r>
              <a:rPr lang="es-ES" sz="2200" dirty="0" err="1"/>
              <a:t>main</a:t>
            </a:r>
            <a:r>
              <a:rPr lang="es-ES" sz="2200" dirty="0"/>
              <a:t> Nursery </a:t>
            </a:r>
            <a:r>
              <a:rPr lang="es-ES" sz="2200" dirty="0" err="1"/>
              <a:t>webpage</a:t>
            </a:r>
            <a:r>
              <a:rPr lang="es-ES" sz="2200" dirty="0"/>
              <a:t>. If you scroll to the bottom of this page, you will find useful documents and our planning.</a:t>
            </a:r>
          </a:p>
          <a:p>
            <a:pPr marL="0" marR="0" indent="0" algn="l" defTabSz="584200" rtl="0" fontAlgn="auto" latinLnBrk="0" hangingPunct="0">
              <a:lnSpc>
                <a:spcPct val="120000"/>
              </a:lnSpc>
              <a:spcBef>
                <a:spcPts val="0"/>
              </a:spcBef>
              <a:spcAft>
                <a:spcPts val="0"/>
              </a:spcAft>
              <a:buClrTx/>
              <a:buSzTx/>
              <a:buFontTx/>
              <a:buNone/>
              <a:tabLst/>
            </a:pPr>
            <a:endParaRPr lang="es-ES" sz="2200" dirty="0"/>
          </a:p>
          <a:p>
            <a:pPr marL="0" marR="0" indent="0" algn="l" defTabSz="584200" rtl="0" fontAlgn="auto" latinLnBrk="0" hangingPunct="0">
              <a:lnSpc>
                <a:spcPct val="120000"/>
              </a:lnSpc>
              <a:spcBef>
                <a:spcPts val="0"/>
              </a:spcBef>
              <a:spcAft>
                <a:spcPts val="0"/>
              </a:spcAft>
              <a:buClrTx/>
              <a:buSzTx/>
              <a:buFontTx/>
              <a:buNone/>
              <a:tabLst/>
            </a:pPr>
            <a:endParaRPr lang="es-ES" sz="2200" dirty="0"/>
          </a:p>
          <a:p>
            <a:endParaRPr lang="es-ES" sz="2200" dirty="0"/>
          </a:p>
        </p:txBody>
      </p:sp>
    </p:spTree>
    <p:extLst>
      <p:ext uri="{BB962C8B-B14F-4D97-AF65-F5344CB8AC3E}">
        <p14:creationId xmlns:p14="http://schemas.microsoft.com/office/powerpoint/2010/main" val="170323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Nursery</a:t>
            </a:r>
          </a:p>
        </p:txBody>
      </p:sp>
      <p:pic>
        <p:nvPicPr>
          <p:cNvPr id="6" name="thumb_Haberdashers NO background_1024.jpg">
            <a:extLst>
              <a:ext uri="{FF2B5EF4-FFF2-40B4-BE49-F238E27FC236}">
                <a16:creationId xmlns:a16="http://schemas.microsoft.com/office/drawing/2014/main" id="{E8B3471A-35DD-4CF1-A22A-91BDE481E04C}"/>
              </a:ext>
            </a:extLst>
          </p:cNvPr>
          <p:cNvPicPr>
            <a:picLocks noChangeAspect="1"/>
          </p:cNvPicPr>
          <p:nvPr/>
        </p:nvPicPr>
        <p:blipFill>
          <a:blip r:embed="rId2"/>
          <a:stretch>
            <a:fillRect/>
          </a:stretch>
        </p:blipFill>
        <p:spPr>
          <a:xfrm>
            <a:off x="10986539" y="163317"/>
            <a:ext cx="1560317" cy="1824267"/>
          </a:xfrm>
          <a:prstGeom prst="rect">
            <a:avLst/>
          </a:prstGeom>
          <a:ln w="12700">
            <a:miter lim="400000"/>
          </a:ln>
        </p:spPr>
      </p:pic>
      <p:sp>
        <p:nvSpPr>
          <p:cNvPr id="7" name="Rectangle 6"/>
          <p:cNvSpPr/>
          <p:nvPr/>
        </p:nvSpPr>
        <p:spPr>
          <a:xfrm>
            <a:off x="7150472" y="8069678"/>
            <a:ext cx="6502400" cy="1274195"/>
          </a:xfrm>
          <a:prstGeom prst="rect">
            <a:avLst/>
          </a:prstGeom>
        </p:spPr>
        <p:txBody>
          <a:bodyPr>
            <a:spAutoFit/>
          </a:bodyPr>
          <a:lstStyle/>
          <a:p>
            <a:r>
              <a:rPr lang="en-GB" dirty="0"/>
              <a:t>“Let your light shine” </a:t>
            </a:r>
          </a:p>
          <a:p>
            <a:r>
              <a:rPr lang="en-GB" dirty="0"/>
              <a:t>Matthew 5:16</a:t>
            </a:r>
          </a:p>
        </p:txBody>
      </p:sp>
      <p:sp>
        <p:nvSpPr>
          <p:cNvPr id="8" name="TextBox 7">
            <a:extLst>
              <a:ext uri="{FF2B5EF4-FFF2-40B4-BE49-F238E27FC236}">
                <a16:creationId xmlns:a16="http://schemas.microsoft.com/office/drawing/2014/main" id="{C17EB44C-8D5C-AA80-7900-7F36A1802881}"/>
              </a:ext>
            </a:extLst>
          </p:cNvPr>
          <p:cNvSpPr txBox="1"/>
          <p:nvPr/>
        </p:nvSpPr>
        <p:spPr>
          <a:xfrm>
            <a:off x="597744" y="2356520"/>
            <a:ext cx="8695587" cy="67136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n-GB" sz="2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Activities in Nursery are carefully planned in order to provide a rich range of learning experiences for all children. </a:t>
            </a:r>
            <a:r>
              <a:rPr lang="en-GB" sz="2000" dirty="0"/>
              <a:t>In Nursery we follow </a:t>
            </a:r>
            <a:r>
              <a:rPr kumimoji="0" lang="en-GB" sz="2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a topic-based approach, </a:t>
            </a:r>
            <a:r>
              <a:rPr lang="en-GB" sz="2000" dirty="0" smtClean="0"/>
              <a:t>as well as </a:t>
            </a:r>
            <a:r>
              <a:rPr kumimoji="0" lang="en-GB" sz="2000" b="0" i="0" u="none" strike="noStrike" cap="none" spc="0" normalizeH="0" baseline="0" dirty="0" smtClean="0">
                <a:ln>
                  <a:noFill/>
                </a:ln>
                <a:solidFill>
                  <a:srgbClr val="4F5C3F"/>
                </a:solidFill>
                <a:effectLst>
                  <a:outerShdw blurRad="25400" dist="12700" rotWithShape="0">
                    <a:srgbClr val="FFFFFF">
                      <a:alpha val="45000"/>
                    </a:srgbClr>
                  </a:outerShdw>
                </a:effectLst>
                <a:uFillTx/>
                <a:latin typeface="+mn-lt"/>
                <a:ea typeface="+mn-ea"/>
                <a:cs typeface="+mn-cs"/>
                <a:sym typeface="Georgia"/>
              </a:rPr>
              <a:t>responding </a:t>
            </a:r>
            <a:r>
              <a:rPr kumimoji="0" lang="en-GB" sz="2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to </a:t>
            </a:r>
            <a:r>
              <a:rPr lang="en-GB" sz="2000" dirty="0" smtClean="0"/>
              <a:t>certain</a:t>
            </a:r>
            <a:r>
              <a:rPr kumimoji="0" lang="en-GB" sz="2000" b="0" i="0" u="none" strike="noStrike" cap="none" spc="0" normalizeH="0" baseline="0" dirty="0" smtClean="0">
                <a:ln>
                  <a:noFill/>
                </a:ln>
                <a:solidFill>
                  <a:srgbClr val="4F5C3F"/>
                </a:solidFill>
                <a:effectLst>
                  <a:outerShdw blurRad="25400" dist="12700" rotWithShape="0">
                    <a:srgbClr val="FFFFFF">
                      <a:alpha val="45000"/>
                    </a:srgbClr>
                  </a:outerShdw>
                </a:effectLst>
                <a:uFillTx/>
                <a:latin typeface="+mn-lt"/>
                <a:ea typeface="+mn-ea"/>
                <a:cs typeface="+mn-cs"/>
                <a:sym typeface="Georgia"/>
              </a:rPr>
              <a:t> events, for example</a:t>
            </a:r>
            <a:r>
              <a:rPr kumimoji="0" lang="en-GB" sz="2000" b="0" i="0" u="none" strike="noStrike" cap="none" spc="0" normalizeH="0" dirty="0" smtClean="0">
                <a:ln>
                  <a:noFill/>
                </a:ln>
                <a:solidFill>
                  <a:srgbClr val="4F5C3F"/>
                </a:solidFill>
                <a:effectLst>
                  <a:outerShdw blurRad="25400" dist="12700" rotWithShape="0">
                    <a:srgbClr val="FFFFFF">
                      <a:alpha val="45000"/>
                    </a:srgbClr>
                  </a:outerShdw>
                </a:effectLst>
                <a:uFillTx/>
                <a:latin typeface="+mn-lt"/>
                <a:ea typeface="+mn-ea"/>
                <a:cs typeface="+mn-cs"/>
                <a:sym typeface="Georgia"/>
              </a:rPr>
              <a:t> Harvest or Bonfire Night</a:t>
            </a:r>
            <a:r>
              <a:rPr kumimoji="0" lang="en-GB" sz="2000" b="0" i="0" u="none" strike="noStrike" cap="none" spc="0" normalizeH="0" baseline="0" dirty="0" smtClean="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endParaRPr kumimoji="0" lang="en-GB" sz="2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a:p>
            <a:pPr marL="0" marR="0" indent="0" algn="ctr" defTabSz="584200" rtl="0" fontAlgn="auto" latinLnBrk="0" hangingPunct="0">
              <a:lnSpc>
                <a:spcPct val="120000"/>
              </a:lnSpc>
              <a:spcBef>
                <a:spcPts val="0"/>
              </a:spcBef>
              <a:spcAft>
                <a:spcPts val="0"/>
              </a:spcAft>
              <a:buClrTx/>
              <a:buSzTx/>
              <a:buFontTx/>
              <a:buNone/>
              <a:tabLst/>
            </a:pPr>
            <a:r>
              <a:rPr kumimoji="0" lang="en-GB" sz="2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There are 7 Areas of Learning in the Early Years Foundation Stage (EYFS), which our activities are planned around:</a:t>
            </a:r>
          </a:p>
          <a:p>
            <a:pPr marL="0" marR="0" indent="0" algn="ctr" defTabSz="584200" rtl="0" fontAlgn="auto" latinLnBrk="0" hangingPunct="0">
              <a:lnSpc>
                <a:spcPct val="120000"/>
              </a:lnSpc>
              <a:spcBef>
                <a:spcPts val="0"/>
              </a:spcBef>
              <a:spcAft>
                <a:spcPts val="0"/>
              </a:spcAft>
              <a:buClrTx/>
              <a:buSzTx/>
              <a:buFontTx/>
              <a:buNone/>
              <a:tabLst/>
            </a:pPr>
            <a:endParaRPr kumimoji="0" lang="en-GB" sz="18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a:p>
            <a:pPr marL="0" marR="0" indent="0" algn="ctr" defTabSz="584200" rtl="0" fontAlgn="auto" latinLnBrk="0" hangingPunct="0">
              <a:lnSpc>
                <a:spcPct val="120000"/>
              </a:lnSpc>
              <a:spcBef>
                <a:spcPts val="0"/>
              </a:spcBef>
              <a:spcAft>
                <a:spcPts val="0"/>
              </a:spcAft>
              <a:buClrTx/>
              <a:buSzTx/>
              <a:buFontTx/>
              <a:buNone/>
              <a:tabLst/>
            </a:pPr>
            <a:r>
              <a:rPr kumimoji="0" lang="en-GB" sz="2000" b="1"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Personal, Social and Emotional Development</a:t>
            </a:r>
          </a:p>
          <a:p>
            <a:pPr marL="0" marR="0" indent="0" algn="ctr" defTabSz="584200" rtl="0" fontAlgn="auto" latinLnBrk="0" hangingPunct="0">
              <a:lnSpc>
                <a:spcPct val="120000"/>
              </a:lnSpc>
              <a:spcBef>
                <a:spcPts val="0"/>
              </a:spcBef>
              <a:spcAft>
                <a:spcPts val="0"/>
              </a:spcAft>
              <a:buClrTx/>
              <a:buSzTx/>
              <a:buFontTx/>
              <a:buNone/>
              <a:tabLst/>
            </a:pPr>
            <a:r>
              <a:rPr kumimoji="0" lang="en-GB" sz="2000" b="1"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Physical Development</a:t>
            </a:r>
          </a:p>
          <a:p>
            <a:pPr marL="0" marR="0" indent="0" algn="ctr" defTabSz="584200" rtl="0" fontAlgn="auto" latinLnBrk="0" hangingPunct="0">
              <a:lnSpc>
                <a:spcPct val="120000"/>
              </a:lnSpc>
              <a:spcBef>
                <a:spcPts val="0"/>
              </a:spcBef>
              <a:spcAft>
                <a:spcPts val="0"/>
              </a:spcAft>
              <a:buClrTx/>
              <a:buSzTx/>
              <a:buFontTx/>
              <a:buNone/>
              <a:tabLst/>
            </a:pPr>
            <a:r>
              <a:rPr kumimoji="0" lang="en-GB" sz="2000" b="1"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Communication and Language</a:t>
            </a:r>
          </a:p>
          <a:p>
            <a:pPr marL="0" marR="0" indent="0" algn="ctr" defTabSz="584200" rtl="0" fontAlgn="auto" latinLnBrk="0" hangingPunct="0">
              <a:lnSpc>
                <a:spcPct val="120000"/>
              </a:lnSpc>
              <a:spcBef>
                <a:spcPts val="0"/>
              </a:spcBef>
              <a:spcAft>
                <a:spcPts val="0"/>
              </a:spcAft>
              <a:buClrTx/>
              <a:buSzTx/>
              <a:buFontTx/>
              <a:buNone/>
              <a:tabLst/>
            </a:pPr>
            <a:r>
              <a:rPr kumimoji="0" lang="en-GB" sz="2000" b="1"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Literacy</a:t>
            </a:r>
          </a:p>
          <a:p>
            <a:pPr marL="0" marR="0" indent="0" algn="ctr" defTabSz="584200" rtl="0" fontAlgn="auto" latinLnBrk="0" hangingPunct="0">
              <a:lnSpc>
                <a:spcPct val="120000"/>
              </a:lnSpc>
              <a:spcBef>
                <a:spcPts val="0"/>
              </a:spcBef>
              <a:spcAft>
                <a:spcPts val="0"/>
              </a:spcAft>
              <a:buClrTx/>
              <a:buSzTx/>
              <a:buFontTx/>
              <a:buNone/>
              <a:tabLst/>
            </a:pPr>
            <a:r>
              <a:rPr kumimoji="0" lang="en-GB" sz="2000" b="1"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Mathematics</a:t>
            </a:r>
          </a:p>
          <a:p>
            <a:pPr marL="0" marR="0" indent="0" algn="ctr" defTabSz="584200" rtl="0" fontAlgn="auto" latinLnBrk="0" hangingPunct="0">
              <a:lnSpc>
                <a:spcPct val="120000"/>
              </a:lnSpc>
              <a:spcBef>
                <a:spcPts val="0"/>
              </a:spcBef>
              <a:spcAft>
                <a:spcPts val="0"/>
              </a:spcAft>
              <a:buClrTx/>
              <a:buSzTx/>
              <a:buFontTx/>
              <a:buNone/>
              <a:tabLst/>
            </a:pPr>
            <a:r>
              <a:rPr kumimoji="0" lang="en-GB" sz="2000" b="1"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Understanding the World</a:t>
            </a:r>
          </a:p>
          <a:p>
            <a:pPr marL="0" marR="0" indent="0" algn="ctr" defTabSz="584200" rtl="0" fontAlgn="auto" latinLnBrk="0" hangingPunct="0">
              <a:lnSpc>
                <a:spcPct val="120000"/>
              </a:lnSpc>
              <a:spcBef>
                <a:spcPts val="0"/>
              </a:spcBef>
              <a:spcAft>
                <a:spcPts val="0"/>
              </a:spcAft>
              <a:buClrTx/>
              <a:buSzTx/>
              <a:buFontTx/>
              <a:buNone/>
              <a:tabLst/>
            </a:pPr>
            <a:r>
              <a:rPr kumimoji="0" lang="en-GB" sz="2000" b="1"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Expressive Arts and Design</a:t>
            </a:r>
          </a:p>
          <a:p>
            <a:pPr marL="0" marR="0" indent="0" algn="l" defTabSz="584200" rtl="0" fontAlgn="auto" latinLnBrk="0" hangingPunct="0">
              <a:lnSpc>
                <a:spcPct val="120000"/>
              </a:lnSpc>
              <a:spcBef>
                <a:spcPts val="0"/>
              </a:spcBef>
              <a:spcAft>
                <a:spcPts val="0"/>
              </a:spcAft>
              <a:buClrTx/>
              <a:buSzTx/>
              <a:buFontTx/>
              <a:buNone/>
              <a:tabLst/>
            </a:pPr>
            <a:endParaRPr lang="en-GB" sz="2000" dirty="0"/>
          </a:p>
          <a:p>
            <a:pPr marL="0" marR="0" indent="0" algn="l" defTabSz="584200" rtl="0" fontAlgn="auto" latinLnBrk="0" hangingPunct="0">
              <a:lnSpc>
                <a:spcPct val="120000"/>
              </a:lnSpc>
              <a:spcBef>
                <a:spcPts val="0"/>
              </a:spcBef>
              <a:spcAft>
                <a:spcPts val="0"/>
              </a:spcAft>
              <a:buClrTx/>
              <a:buSzTx/>
              <a:buFontTx/>
              <a:buNone/>
              <a:tabLst/>
            </a:pPr>
            <a:r>
              <a:rPr lang="en-GB" sz="2000" dirty="0"/>
              <a:t>During free </a:t>
            </a:r>
            <a:r>
              <a:rPr lang="en-GB" sz="2000" dirty="0" smtClean="0"/>
              <a:t>play in our continuous provision, </a:t>
            </a:r>
            <a:r>
              <a:rPr lang="en-GB" sz="2000" dirty="0"/>
              <a:t>children will also have lots of opportunities to develop in these seven areas.</a:t>
            </a:r>
          </a:p>
          <a:p>
            <a:pPr marL="0" marR="0" indent="0" algn="l" defTabSz="584200" rtl="0" fontAlgn="auto" latinLnBrk="0" hangingPunct="0">
              <a:lnSpc>
                <a:spcPct val="120000"/>
              </a:lnSpc>
              <a:spcBef>
                <a:spcPts val="0"/>
              </a:spcBef>
              <a:spcAft>
                <a:spcPts val="0"/>
              </a:spcAft>
              <a:buClrTx/>
              <a:buSzTx/>
              <a:buFontTx/>
              <a:buNone/>
              <a:tabLst/>
            </a:pPr>
            <a:endParaRPr kumimoji="0" lang="en-GB" sz="2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p:txBody>
      </p:sp>
      <p:pic>
        <p:nvPicPr>
          <p:cNvPr id="3" name="Picture 2"/>
          <p:cNvPicPr>
            <a:picLocks noChangeAspect="1"/>
          </p:cNvPicPr>
          <p:nvPr/>
        </p:nvPicPr>
        <p:blipFill>
          <a:blip r:embed="rId3"/>
          <a:stretch>
            <a:fillRect/>
          </a:stretch>
        </p:blipFill>
        <p:spPr>
          <a:xfrm>
            <a:off x="8673779" y="4308986"/>
            <a:ext cx="3579696" cy="3488066"/>
          </a:xfrm>
          <a:prstGeom prst="rect">
            <a:avLst/>
          </a:prstGeom>
        </p:spPr>
      </p:pic>
    </p:spTree>
    <p:extLst>
      <p:ext uri="{BB962C8B-B14F-4D97-AF65-F5344CB8AC3E}">
        <p14:creationId xmlns:p14="http://schemas.microsoft.com/office/powerpoint/2010/main" val="246404928"/>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yoto">
  <a:themeElements>
    <a:clrScheme name="Kyoto">
      <a:dk1>
        <a:srgbClr val="4F5C3F"/>
      </a:dk1>
      <a:lt1>
        <a:srgbClr val="3A1D5C"/>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yoto">
  <a:themeElements>
    <a:clrScheme name="Kyoto">
      <a:dk1>
        <a:srgbClr val="000000"/>
      </a:dk1>
      <a:lt1>
        <a:srgbClr val="FFFFFF"/>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1322</Words>
  <Application>Microsoft Office PowerPoint</Application>
  <PresentationFormat>Custom</PresentationFormat>
  <Paragraphs>191</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Georgia</vt:lpstr>
      <vt:lpstr>Helvetica Neue</vt:lpstr>
      <vt:lpstr>Hoefler Text</vt:lpstr>
      <vt:lpstr>Palatino</vt:lpstr>
      <vt:lpstr>Times New Roman</vt:lpstr>
      <vt:lpstr>Kyoto</vt:lpstr>
      <vt:lpstr>Bunbury Aldersey  C of E PRIMARY School</vt:lpstr>
      <vt:lpstr>We strive to provide an education your child will never forget. Rich with diverse opportunities and experiences set within a Christian context.</vt:lpstr>
      <vt:lpstr>Our Christian values underpin all we do:  * Our children are happy, caring and empathetic to others  *Our children learn and develop as moral individuals within the context of Christian values</vt:lpstr>
      <vt:lpstr>PowerPoint Presentation</vt:lpstr>
      <vt:lpstr>Our School rules</vt:lpstr>
      <vt:lpstr> Autumn Term Dates</vt:lpstr>
      <vt:lpstr>Autumn Term  </vt:lpstr>
      <vt:lpstr>Nursery WEbpage</vt:lpstr>
      <vt:lpstr>Nursery</vt:lpstr>
      <vt:lpstr>A Typical day in nursery</vt:lpstr>
      <vt:lpstr>Forest school</vt:lpstr>
      <vt:lpstr> </vt:lpstr>
      <vt:lpstr>Maths </vt:lpstr>
      <vt:lpstr>House Teams</vt:lpstr>
      <vt:lpstr>Tapestry </vt:lpstr>
      <vt:lpstr>Purple Mash</vt:lpstr>
      <vt:lpstr>DIGITAL SAFEGUARDING</vt:lpstr>
      <vt:lpstr>Communication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Bunbury Aldersey  C of E PRIMARY School</dc:title>
  <dc:creator>sch8753544</dc:creator>
  <cp:lastModifiedBy>Georgina Bourne</cp:lastModifiedBy>
  <cp:revision>100</cp:revision>
  <dcterms:modified xsi:type="dcterms:W3CDTF">2025-09-22T10:34:04Z</dcterms:modified>
</cp:coreProperties>
</file>