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81" r:id="rId5"/>
    <p:sldId id="259" r:id="rId6"/>
    <p:sldId id="283" r:id="rId7"/>
    <p:sldId id="277" r:id="rId8"/>
    <p:sldId id="267" r:id="rId9"/>
    <p:sldId id="262" r:id="rId10"/>
    <p:sldId id="285" r:id="rId11"/>
    <p:sldId id="282" r:id="rId12"/>
    <p:sldId id="271" r:id="rId13"/>
    <p:sldId id="263" r:id="rId14"/>
    <p:sldId id="275" r:id="rId15"/>
    <p:sldId id="264" r:id="rId16"/>
    <p:sldId id="265" r:id="rId17"/>
    <p:sldId id="268"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0" marR="0" indent="2286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0" marR="0" indent="4572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0" marR="0" indent="6858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0" marR="0" indent="9144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0" marR="0" indent="11430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0" marR="0" indent="13716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0" marR="0" indent="16002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0" marR="0" indent="182880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58619-6AF9-A615-A847-8966B5196B7D}" v="4" dt="2025-09-15T15:47:58.70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5"/>
  </p:normalViewPr>
  <p:slideViewPr>
    <p:cSldViewPr>
      <p:cViewPr>
        <p:scale>
          <a:sx n="53" d="100"/>
          <a:sy n="53" d="100"/>
        </p:scale>
        <p:origin x="-1224" y="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7492888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668495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25500" y="3048000"/>
            <a:ext cx="11353800" cy="2273300"/>
          </a:xfrm>
          <a:prstGeom prst="rect">
            <a:avLst/>
          </a:prstGeom>
        </p:spPr>
        <p:txBody>
          <a:bodyPr anchor="b"/>
          <a:lstStyle/>
          <a:p>
            <a:r>
              <a:t>Title Text</a:t>
            </a:r>
          </a:p>
        </p:txBody>
      </p:sp>
      <p:sp>
        <p:nvSpPr>
          <p:cNvPr id="12" name="Shape 12"/>
          <p:cNvSpPr>
            <a:spLocks noGrp="1"/>
          </p:cNvSpPr>
          <p:nvPr>
            <p:ph type="body" sz="quarter" idx="1"/>
          </p:nvPr>
        </p:nvSpPr>
        <p:spPr>
          <a:xfrm>
            <a:off x="825500" y="5308600"/>
            <a:ext cx="11353800" cy="1295400"/>
          </a:xfrm>
          <a:prstGeom prst="rect">
            <a:avLst/>
          </a:prstGeom>
        </p:spPr>
        <p:txBody>
          <a:bodyPr anchor="t"/>
          <a:lstStyle>
            <a:lvl1pPr marL="0" indent="0" algn="ctr">
              <a:spcBef>
                <a:spcPts val="0"/>
              </a:spcBef>
              <a:buSzTx/>
              <a:buNone/>
              <a:defRPr sz="3200" i="1"/>
            </a:lvl1pPr>
            <a:lvl2pPr marL="0" indent="228600" algn="ctr">
              <a:spcBef>
                <a:spcPts val="0"/>
              </a:spcBef>
              <a:buSzTx/>
              <a:buNone/>
              <a:defRPr sz="3200" i="1"/>
            </a:lvl2pPr>
            <a:lvl3pPr marL="0" indent="457200" algn="ctr">
              <a:spcBef>
                <a:spcPts val="0"/>
              </a:spcBef>
              <a:buSzTx/>
              <a:buNone/>
              <a:defRPr sz="3200" i="1"/>
            </a:lvl3pPr>
            <a:lvl4pPr marL="0" indent="685800" algn="ctr">
              <a:spcBef>
                <a:spcPts val="0"/>
              </a:spcBef>
              <a:buSzTx/>
              <a:buNone/>
              <a:defRPr sz="3200" i="1"/>
            </a:lvl4pPr>
            <a:lvl5pPr marL="0" indent="91440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Shape 95"/>
          <p:cNvSpPr>
            <a:spLocks noGrp="1"/>
          </p:cNvSpPr>
          <p:nvPr>
            <p:ph type="body" sz="quarter" idx="13"/>
          </p:nvPr>
        </p:nvSpPr>
        <p:spPr>
          <a:xfrm>
            <a:off x="1299331" y="6362700"/>
            <a:ext cx="10401301" cy="508000"/>
          </a:xfrm>
          <a:prstGeom prst="rect">
            <a:avLst/>
          </a:prstGeom>
        </p:spPr>
        <p:txBody>
          <a:bodyPr>
            <a:spAutoFit/>
          </a:bodyPr>
          <a:lstStyle>
            <a:lvl1pPr marL="0" indent="0" algn="ctr">
              <a:lnSpc>
                <a:spcPct val="100000"/>
              </a:lnSpc>
              <a:spcBef>
                <a:spcPts val="0"/>
              </a:spcBef>
              <a:buSzTx/>
              <a:buNone/>
              <a:defRPr sz="2800" i="1"/>
            </a:lvl1pPr>
          </a:lstStyle>
          <a:p>
            <a:r>
              <a:t>-Johnny Appleseed</a:t>
            </a:r>
          </a:p>
        </p:txBody>
      </p:sp>
      <p:sp>
        <p:nvSpPr>
          <p:cNvPr id="96" name="Shape 96"/>
          <p:cNvSpPr>
            <a:spLocks noGrp="1"/>
          </p:cNvSpPr>
          <p:nvPr>
            <p:ph type="body" sz="quarter" idx="14"/>
          </p:nvPr>
        </p:nvSpPr>
        <p:spPr>
          <a:xfrm>
            <a:off x="1257300" y="4330700"/>
            <a:ext cx="10490200" cy="558800"/>
          </a:xfrm>
          <a:prstGeom prst="rect">
            <a:avLst/>
          </a:prstGeom>
        </p:spPr>
        <p:txBody>
          <a:bodyPr>
            <a:spAutoFit/>
          </a:bodyPr>
          <a:lstStyle>
            <a:lvl1pPr marL="0" indent="0" algn="ctr">
              <a:lnSpc>
                <a:spcPct val="155000"/>
              </a:lnSpc>
              <a:spcBef>
                <a:spcPts val="2400"/>
              </a:spcBef>
              <a:buSzTx/>
              <a:buNone/>
              <a:defRPr sz="3200"/>
            </a:lvl1pPr>
          </a:lstStyle>
          <a:p>
            <a:r>
              <a:t>“Type a quote here.”</a:t>
            </a:r>
          </a:p>
        </p:txBody>
      </p:sp>
      <p:sp>
        <p:nvSpPr>
          <p:cNvPr id="97" name="Shape 97"/>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Shape 10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5" name="Shape 105"/>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hape 11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quarter" idx="13"/>
          </p:nvPr>
        </p:nvSpPr>
        <p:spPr>
          <a:xfrm>
            <a:off x="685800" y="711200"/>
            <a:ext cx="4089400" cy="54991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pic" sz="half" idx="14"/>
          </p:nvPr>
        </p:nvSpPr>
        <p:spPr>
          <a:xfrm>
            <a:off x="4965700" y="711200"/>
            <a:ext cx="7315200" cy="5499100"/>
          </a:xfrm>
          <a:prstGeom prst="rect">
            <a:avLst/>
          </a:prstGeom>
          <a:ln w="9525">
            <a:round/>
          </a:ln>
        </p:spPr>
        <p:txBody>
          <a:bodyPr lIns="91439" tIns="45719" rIns="91439" bIns="45719" anchor="t">
            <a:noAutofit/>
          </a:bodyPr>
          <a:lstStyle/>
          <a:p>
            <a:endParaRPr/>
          </a:p>
        </p:txBody>
      </p:sp>
      <p:sp>
        <p:nvSpPr>
          <p:cNvPr id="22" name="Shape 22"/>
          <p:cNvSpPr>
            <a:spLocks noGrp="1"/>
          </p:cNvSpPr>
          <p:nvPr>
            <p:ph type="title"/>
          </p:nvPr>
        </p:nvSpPr>
        <p:spPr>
          <a:xfrm>
            <a:off x="825500" y="7137400"/>
            <a:ext cx="11353800" cy="1181100"/>
          </a:xfrm>
          <a:prstGeom prst="rect">
            <a:avLst/>
          </a:prstGeom>
          <a:effectLst/>
        </p:spPr>
        <p:txBody>
          <a:bodyPr anchor="b"/>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23" name="Shape 23"/>
          <p:cNvSpPr>
            <a:spLocks noGrp="1"/>
          </p:cNvSpPr>
          <p:nvPr>
            <p:ph type="body" sz="quarter" idx="1"/>
          </p:nvPr>
        </p:nvSpPr>
        <p:spPr>
          <a:xfrm>
            <a:off x="825500" y="8305800"/>
            <a:ext cx="11353800" cy="889000"/>
          </a:xfrm>
          <a:prstGeom prst="rect">
            <a:avLst/>
          </a:prstGeom>
        </p:spPr>
        <p:txBody>
          <a:bodyPr anchor="t"/>
          <a:lstStyle>
            <a:lvl1pPr marL="0" indent="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2286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4572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6858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914400" algn="ctr">
              <a:spcBef>
                <a:spcPts val="0"/>
              </a:spcBef>
              <a:buSzTx/>
              <a:buNone/>
              <a:defRPr sz="43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Shape 39"/>
          <p:cNvSpPr>
            <a:spLocks noGrp="1"/>
          </p:cNvSpPr>
          <p:nvPr>
            <p:ph type="pic" sz="half" idx="13"/>
          </p:nvPr>
        </p:nvSpPr>
        <p:spPr>
          <a:xfrm>
            <a:off x="7645400" y="1727200"/>
            <a:ext cx="4673600" cy="6184900"/>
          </a:xfrm>
          <a:prstGeom prst="rect">
            <a:avLst/>
          </a:prstGeom>
          <a:ln w="9525">
            <a:round/>
          </a:ln>
        </p:spPr>
        <p:txBody>
          <a:bodyPr lIns="91439" tIns="45719" rIns="91439" bIns="45719" anchor="t">
            <a:noAutofit/>
          </a:bodyPr>
          <a:lstStyle/>
          <a:p>
            <a:endParaRPr/>
          </a:p>
        </p:txBody>
      </p:sp>
      <p:sp>
        <p:nvSpPr>
          <p:cNvPr id="40" name="Shape 40"/>
          <p:cNvSpPr>
            <a:spLocks noGrp="1"/>
          </p:cNvSpPr>
          <p:nvPr>
            <p:ph type="title"/>
          </p:nvPr>
        </p:nvSpPr>
        <p:spPr>
          <a:xfrm>
            <a:off x="304800" y="1778000"/>
            <a:ext cx="7327900" cy="3340100"/>
          </a:xfrm>
          <a:prstGeom prst="rect">
            <a:avLst/>
          </a:prstGeom>
        </p:spPr>
        <p:txBody>
          <a:bodyPr anchor="b"/>
          <a:lstStyle/>
          <a:p>
            <a:r>
              <a:t>Title Text</a:t>
            </a:r>
          </a:p>
        </p:txBody>
      </p:sp>
      <p:sp>
        <p:nvSpPr>
          <p:cNvPr id="41" name="Shape 41"/>
          <p:cNvSpPr>
            <a:spLocks noGrp="1"/>
          </p:cNvSpPr>
          <p:nvPr>
            <p:ph type="body" sz="quarter" idx="1"/>
          </p:nvPr>
        </p:nvSpPr>
        <p:spPr>
          <a:xfrm>
            <a:off x="304800" y="5168900"/>
            <a:ext cx="7327900" cy="2743200"/>
          </a:xfrm>
          <a:prstGeom prst="rect">
            <a:avLst/>
          </a:prstGeom>
        </p:spPr>
        <p:txBody>
          <a:bodyPr anchor="t"/>
          <a:lstStyle>
            <a:lvl1pPr marL="0" indent="0" algn="ctr">
              <a:spcBef>
                <a:spcPts val="0"/>
              </a:spcBef>
              <a:buSzTx/>
              <a:buNone/>
              <a:defRPr sz="3200" i="1"/>
            </a:lvl1pPr>
            <a:lvl2pPr marL="0" indent="228600" algn="ctr">
              <a:spcBef>
                <a:spcPts val="0"/>
              </a:spcBef>
              <a:buSzTx/>
              <a:buNone/>
              <a:defRPr sz="3200" i="1"/>
            </a:lvl2pPr>
            <a:lvl3pPr marL="0" indent="457200" algn="ctr">
              <a:spcBef>
                <a:spcPts val="0"/>
              </a:spcBef>
              <a:buSzTx/>
              <a:buNone/>
              <a:defRPr sz="3200" i="1"/>
            </a:lvl3pPr>
            <a:lvl4pPr marL="0" indent="685800" algn="ctr">
              <a:spcBef>
                <a:spcPts val="0"/>
              </a:spcBef>
              <a:buSzTx/>
              <a:buNone/>
              <a:defRPr sz="3200" i="1"/>
            </a:lvl4pPr>
            <a:lvl5pPr marL="0" indent="91440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Shape 49"/>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0" name="Shape 50"/>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8" name="Shape 58"/>
          <p:cNvSpPr>
            <a:spLocks noGrp="1"/>
          </p:cNvSpPr>
          <p:nvPr>
            <p:ph type="body" idx="1"/>
          </p:nvPr>
        </p:nvSpPr>
        <p:spPr>
          <a:xfrm>
            <a:off x="825500" y="2705100"/>
            <a:ext cx="11353800" cy="6223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xfrm>
            <a:off x="6337299" y="8991600"/>
            <a:ext cx="342901" cy="4064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Shape 66"/>
          <p:cNvSpPr>
            <a:spLocks noGrp="1"/>
          </p:cNvSpPr>
          <p:nvPr>
            <p:ph type="pic" sz="half" idx="13"/>
          </p:nvPr>
        </p:nvSpPr>
        <p:spPr>
          <a:xfrm>
            <a:off x="7391400" y="2717800"/>
            <a:ext cx="4673600" cy="6184900"/>
          </a:xfrm>
          <a:prstGeom prst="rect">
            <a:avLst/>
          </a:prstGeom>
          <a:ln w="9525">
            <a:round/>
          </a:ln>
        </p:spPr>
        <p:txBody>
          <a:bodyPr lIns="91439" tIns="45719" rIns="91439" bIns="45719" anchor="t">
            <a:noAutofit/>
          </a:bodyPr>
          <a:lstStyle/>
          <a:p>
            <a:endParaRPr/>
          </a:p>
        </p:txBody>
      </p:sp>
      <p:sp>
        <p:nvSpPr>
          <p:cNvPr id="67" name="Shape 67"/>
          <p:cNvSpPr>
            <a:spLocks noGrp="1"/>
          </p:cNvSpPr>
          <p:nvPr>
            <p:ph type="title"/>
          </p:nvPr>
        </p:nvSpPr>
        <p:spPr>
          <a:xfrm>
            <a:off x="825500" y="50800"/>
            <a:ext cx="11353800" cy="20320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68" name="Shape 68"/>
          <p:cNvSpPr>
            <a:spLocks noGrp="1"/>
          </p:cNvSpPr>
          <p:nvPr>
            <p:ph type="body" sz="half" idx="1"/>
          </p:nvPr>
        </p:nvSpPr>
        <p:spPr>
          <a:xfrm>
            <a:off x="825500" y="2768600"/>
            <a:ext cx="5422900" cy="6184900"/>
          </a:xfrm>
          <a:prstGeom prst="rect">
            <a:avLst/>
          </a:prstGeom>
        </p:spPr>
        <p:txBody>
          <a:bodyPr/>
          <a:lstStyle>
            <a:lvl1pPr marL="406400" indent="-406400">
              <a:spcBef>
                <a:spcPts val="3600"/>
              </a:spcBef>
              <a:buBlip>
                <a:blip r:embed="rId3"/>
              </a:buBlip>
              <a:defRPr sz="3200"/>
            </a:lvl1pPr>
            <a:lvl2pPr marL="812800" indent="-406400">
              <a:spcBef>
                <a:spcPts val="3600"/>
              </a:spcBef>
              <a:buBlip>
                <a:blip r:embed="rId3"/>
              </a:buBlip>
              <a:defRPr sz="3200"/>
            </a:lvl2pPr>
            <a:lvl3pPr marL="1219200" indent="-406400">
              <a:spcBef>
                <a:spcPts val="3600"/>
              </a:spcBef>
              <a:buBlip>
                <a:blip r:embed="rId3"/>
              </a:buBlip>
              <a:defRPr sz="3200"/>
            </a:lvl3pPr>
            <a:lvl4pPr marL="1625600" indent="-406400">
              <a:spcBef>
                <a:spcPts val="3600"/>
              </a:spcBef>
              <a:buBlip>
                <a:blip r:embed="rId3"/>
              </a:buBlip>
              <a:defRPr sz="3200"/>
            </a:lvl4pPr>
            <a:lvl5pPr marL="2032000" indent="-406400">
              <a:spcBef>
                <a:spcPts val="3600"/>
              </a:spcBef>
              <a:buBlip>
                <a:blip r:embed="rId3"/>
              </a:buBlip>
              <a:defRPr sz="3200"/>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Shape 76"/>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hape 77"/>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pic>
        <p:nvPicPr>
          <p:cNvPr id="84" name="embossed_background.jpeg"/>
          <p:cNvPicPr>
            <a:picLocks noChangeAspect="1"/>
          </p:cNvPicPr>
          <p:nvPr/>
        </p:nvPicPr>
        <p:blipFill>
          <a:blip r:embed="rId2"/>
          <a:stretch>
            <a:fillRect/>
          </a:stretch>
        </p:blipFill>
        <p:spPr>
          <a:xfrm>
            <a:off x="647700" y="647700"/>
            <a:ext cx="11747500" cy="8472197"/>
          </a:xfrm>
          <a:prstGeom prst="rect">
            <a:avLst/>
          </a:prstGeom>
          <a:ln w="12700">
            <a:miter lim="400000"/>
          </a:ln>
        </p:spPr>
      </p:pic>
      <p:sp>
        <p:nvSpPr>
          <p:cNvPr id="85" name="Shape 85"/>
          <p:cNvSpPr>
            <a:spLocks noGrp="1"/>
          </p:cNvSpPr>
          <p:nvPr>
            <p:ph type="pic" sz="quarter" idx="13"/>
          </p:nvPr>
        </p:nvSpPr>
        <p:spPr>
          <a:xfrm>
            <a:off x="6972300" y="5029200"/>
            <a:ext cx="5080000" cy="3810000"/>
          </a:xfrm>
          <a:prstGeom prst="rect">
            <a:avLst/>
          </a:prstGeom>
          <a:ln w="9525">
            <a:round/>
          </a:ln>
        </p:spPr>
        <p:txBody>
          <a:bodyPr lIns="91439" tIns="45719" rIns="91439" bIns="45719" anchor="t">
            <a:noAutofit/>
          </a:bodyPr>
          <a:lstStyle/>
          <a:p>
            <a:endParaRPr/>
          </a:p>
        </p:txBody>
      </p:sp>
      <p:sp>
        <p:nvSpPr>
          <p:cNvPr id="86" name="Shape 86"/>
          <p:cNvSpPr>
            <a:spLocks noGrp="1"/>
          </p:cNvSpPr>
          <p:nvPr>
            <p:ph type="pic" sz="quarter" idx="14"/>
          </p:nvPr>
        </p:nvSpPr>
        <p:spPr>
          <a:xfrm>
            <a:off x="6972300" y="965200"/>
            <a:ext cx="5080000" cy="3810000"/>
          </a:xfrm>
          <a:prstGeom prst="rect">
            <a:avLst/>
          </a:prstGeom>
          <a:ln w="9525">
            <a:round/>
          </a:ln>
        </p:spPr>
        <p:txBody>
          <a:bodyPr lIns="91439" tIns="45719" rIns="91439" bIns="45719" anchor="t">
            <a:noAutofit/>
          </a:bodyPr>
          <a:lstStyle/>
          <a:p>
            <a:endParaRPr/>
          </a:p>
        </p:txBody>
      </p:sp>
      <p:sp>
        <p:nvSpPr>
          <p:cNvPr id="87" name="Shape 87"/>
          <p:cNvSpPr>
            <a:spLocks noGrp="1"/>
          </p:cNvSpPr>
          <p:nvPr>
            <p:ph type="pic" sz="half" idx="15"/>
          </p:nvPr>
        </p:nvSpPr>
        <p:spPr>
          <a:xfrm>
            <a:off x="952500" y="1003300"/>
            <a:ext cx="5829300" cy="7810500"/>
          </a:xfrm>
          <a:prstGeom prst="rect">
            <a:avLst/>
          </a:prstGeom>
          <a:ln w="9525">
            <a:round/>
          </a:ln>
        </p:spPr>
        <p:txBody>
          <a:bodyPr lIns="91439" tIns="45719" rIns="91439" bIns="45719" anchor="t">
            <a:noAutofit/>
          </a:bodyPr>
          <a:lstStyle/>
          <a:p>
            <a:endParaRPr/>
          </a:p>
        </p:txBody>
      </p:sp>
      <p:sp>
        <p:nvSpPr>
          <p:cNvPr id="88" name="Shape 8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25500" y="3733800"/>
            <a:ext cx="11353800" cy="2273300"/>
          </a:xfrm>
          <a:prstGeom prst="rect">
            <a:avLst/>
          </a:prstGeom>
          <a:ln w="12700">
            <a:miter lim="400000"/>
          </a:ln>
          <a:effectLst>
            <a:outerShdw blurRad="25400" dist="12700" dir="5400000" rotWithShape="0">
              <a:srgbClr val="FFFFFF"/>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25500" y="825500"/>
            <a:ext cx="11353800" cy="8102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37299" y="8991600"/>
            <a:ext cx="342901" cy="406400"/>
          </a:xfrm>
          <a:prstGeom prst="rect">
            <a:avLst/>
          </a:prstGeom>
          <a:ln w="12700">
            <a:miter lim="400000"/>
          </a:ln>
          <a:effectLst>
            <a:outerShdw blurRad="12700" dist="12700" dir="5400000" rotWithShape="0">
              <a:srgbClr val="FFFFFF">
                <a:alpha val="20000"/>
              </a:srgbClr>
            </a:outerShdw>
          </a:effectLst>
        </p:spPr>
        <p:txBody>
          <a:bodyPr wrap="none" lIns="50800" tIns="50800" rIns="50800" bIns="50800">
            <a:spAutoFit/>
          </a:bodyPr>
          <a:lstStyle>
            <a:lvl1pPr>
              <a:lnSpc>
                <a:spcPct val="100000"/>
              </a:lnSpc>
              <a:defRPr sz="1800">
                <a:latin typeface="Palatino"/>
                <a:ea typeface="Palatino"/>
                <a:cs typeface="Palatino"/>
                <a:sym typeface="Palatino"/>
              </a:defRPr>
            </a:lvl1pPr>
          </a:lstStyle>
          <a:p>
            <a:pPr>
              <a:defRPr>
                <a:effectLst/>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1pPr>
      <a:lvl2pPr marL="0" marR="0" indent="228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2pPr>
      <a:lvl3pPr marL="0" marR="0" indent="457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3pPr>
      <a:lvl4pPr marL="0" marR="0" indent="685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4pPr>
      <a:lvl5pPr marL="0" marR="0" indent="9144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5pPr>
      <a:lvl6pPr marL="0" marR="0" indent="11430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6pPr>
      <a:lvl7pPr marL="0" marR="0" indent="1371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7pPr>
      <a:lvl8pPr marL="0" marR="0" indent="1600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8pPr>
      <a:lvl9pPr marL="0" marR="0" indent="1828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9pPr>
    </p:titleStyle>
    <p:bodyStyle>
      <a:lvl1pPr marL="4318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8636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12954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17272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21590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25908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30226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34544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3886200" marR="0" indent="-431800" algn="l" defTabSz="584200" rtl="0" latinLnBrk="0">
        <a:lnSpc>
          <a:spcPct val="120000"/>
        </a:lnSpc>
        <a:spcBef>
          <a:spcPts val="5200"/>
        </a:spcBef>
        <a:spcAft>
          <a:spcPts val="0"/>
        </a:spcAft>
        <a:buClrTx/>
        <a:buSzPct val="35000"/>
        <a:buFontTx/>
        <a:buBlip>
          <a:blip r:embed="rId15"/>
        </a:buBlip>
        <a:tabLst/>
        <a:defRPr sz="3600" b="0" i="0" u="none" strike="noStrike" cap="none" spc="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gpbooks.co.uk/"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bunburyaldersey.cheshire.sch.uk/page/homework-autumn-1/144388" TargetMode="External"/><Relationship Id="rId2" Type="http://schemas.openxmlformats.org/officeDocument/2006/relationships/hyperlink" Target="http://www.bunburyaldersey.cheshire.sch.uk/class/year-6"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admin@bunburyaldersey.cheshire.sch.uk" TargetMode="External"/><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hyperlink" Target="mailto:principalbunbury@RCSAT.cheshire.sch.u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normAutofit fontScale="90000"/>
          </a:bodyPr>
          <a:lstStyle/>
          <a:p>
            <a:r>
              <a:rPr dirty="0"/>
              <a:t>Bunbury </a:t>
            </a:r>
            <a:r>
              <a:rPr dirty="0" err="1"/>
              <a:t>Aldersey</a:t>
            </a:r>
            <a:r>
              <a:rPr dirty="0"/>
              <a:t> </a:t>
            </a:r>
          </a:p>
          <a:p>
            <a:r>
              <a:rPr dirty="0"/>
              <a:t>C of E PRIMARY </a:t>
            </a:r>
            <a:r>
              <a:rPr lang="en-GB" dirty="0"/>
              <a:t>and Nursery </a:t>
            </a:r>
            <a:r>
              <a:rPr dirty="0"/>
              <a:t>School</a:t>
            </a:r>
          </a:p>
        </p:txBody>
      </p:sp>
      <p:sp>
        <p:nvSpPr>
          <p:cNvPr id="122" name="Shape 122"/>
          <p:cNvSpPr>
            <a:spLocks noGrp="1"/>
          </p:cNvSpPr>
          <p:nvPr>
            <p:ph type="subTitle" sz="quarter" idx="1"/>
          </p:nvPr>
        </p:nvSpPr>
        <p:spPr>
          <a:prstGeom prst="rect">
            <a:avLst/>
          </a:prstGeom>
        </p:spPr>
        <p:txBody>
          <a:bodyPr>
            <a:normAutofit lnSpcReduction="10000"/>
          </a:bodyPr>
          <a:lstStyle/>
          <a:p>
            <a:pPr defTabSz="233679">
              <a:defRPr sz="2320" b="1" i="0">
                <a:effectLst>
                  <a:outerShdw blurRad="10160" dist="5080" rotWithShape="0">
                    <a:srgbClr val="FFFFFF">
                      <a:alpha val="45000"/>
                    </a:srgbClr>
                  </a:outerShdw>
                </a:effectLst>
              </a:defRPr>
            </a:pPr>
            <a:r>
              <a:rPr dirty="0"/>
              <a:t>Meet the Teacher</a:t>
            </a:r>
          </a:p>
          <a:p>
            <a:pPr defTabSz="233679">
              <a:defRPr sz="2320" b="1" i="0">
                <a:effectLst>
                  <a:outerShdw blurRad="10160" dist="5080" rotWithShape="0">
                    <a:srgbClr val="FFFFFF">
                      <a:alpha val="45000"/>
                    </a:srgbClr>
                  </a:outerShdw>
                </a:effectLst>
              </a:defRPr>
            </a:pPr>
            <a:r>
              <a:rPr dirty="0"/>
              <a:t>Year</a:t>
            </a:r>
            <a:r>
              <a:rPr lang="en-GB" dirty="0"/>
              <a:t> 6</a:t>
            </a:r>
          </a:p>
          <a:p>
            <a:pPr defTabSz="233679">
              <a:defRPr sz="2320" b="1" i="0">
                <a:effectLst>
                  <a:outerShdw blurRad="10160" dist="5080" rotWithShape="0">
                    <a:srgbClr val="FFFFFF">
                      <a:alpha val="45000"/>
                    </a:srgbClr>
                  </a:outerShdw>
                </a:effectLst>
              </a:defRPr>
            </a:pPr>
            <a:r>
              <a:rPr lang="en-GB" dirty="0"/>
              <a:t>Mrs Haydock and Mrs Cheers</a:t>
            </a:r>
          </a:p>
        </p:txBody>
      </p:sp>
      <p:sp>
        <p:nvSpPr>
          <p:cNvPr id="123"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pic>
        <p:nvPicPr>
          <p:cNvPr id="124" name="thumb_Haberdashers NO background_1024.jpg"/>
          <p:cNvPicPr>
            <a:picLocks noChangeAspect="1"/>
          </p:cNvPicPr>
          <p:nvPr/>
        </p:nvPicPr>
        <p:blipFill>
          <a:blip r:embed="rId2"/>
          <a:stretch>
            <a:fillRect/>
          </a:stretch>
        </p:blipFill>
        <p:spPr>
          <a:xfrm>
            <a:off x="10644119" y="196280"/>
            <a:ext cx="1560317" cy="182426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7951A8-A17C-40C7-0E00-4EE88077FB4B}"/>
              </a:ext>
            </a:extLst>
          </p:cNvPr>
          <p:cNvSpPr txBox="1"/>
          <p:nvPr/>
        </p:nvSpPr>
        <p:spPr>
          <a:xfrm>
            <a:off x="1389832" y="1564615"/>
            <a:ext cx="9937104" cy="7329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670" tIns="42670" rIns="42670" bIns="42670" numCol="1" spcCol="45514" rtlCol="0" anchor="ctr">
            <a:spAutoFit/>
          </a:bodyPr>
          <a:lstStyle/>
          <a:p>
            <a:pPr defTabSz="490683">
              <a:lnSpc>
                <a:spcPct val="150000"/>
              </a:lnSpc>
            </a:pPr>
            <a:r>
              <a:rPr lang="en-GB" sz="3500" b="1" u="sng" dirty="0"/>
              <a:t>CGP BOOKS </a:t>
            </a:r>
          </a:p>
          <a:p>
            <a:pPr defTabSz="490683">
              <a:lnSpc>
                <a:spcPct val="150000"/>
              </a:lnSpc>
            </a:pPr>
            <a:r>
              <a:rPr lang="en-GB" sz="1700" b="1" dirty="0"/>
              <a:t>In addition to the work in your yellow homework journals</a:t>
            </a:r>
            <a:r>
              <a:rPr lang="en-GB" sz="1700" dirty="0"/>
              <a:t>, we will set a weekly page from each of the following CGP books: </a:t>
            </a:r>
          </a:p>
          <a:p>
            <a:pPr marL="240008" lvl="5" indent="-240008">
              <a:lnSpc>
                <a:spcPct val="150000"/>
              </a:lnSpc>
              <a:buFont typeface="Courier New" panose="02070309020205020404" pitchFamily="49" charset="0"/>
              <a:buChar char="o"/>
            </a:pPr>
            <a:r>
              <a:rPr lang="en-GB" sz="1700" dirty="0"/>
              <a:t>Maths</a:t>
            </a:r>
          </a:p>
          <a:p>
            <a:pPr marL="240008" lvl="5" indent="-240008">
              <a:lnSpc>
                <a:spcPct val="150000"/>
              </a:lnSpc>
              <a:buFont typeface="Courier New" panose="02070309020205020404" pitchFamily="49" charset="0"/>
              <a:buChar char="o"/>
            </a:pPr>
            <a:r>
              <a:rPr lang="en-GB" sz="1700" dirty="0"/>
              <a:t>Reading</a:t>
            </a:r>
          </a:p>
          <a:p>
            <a:pPr marL="240008" lvl="5" indent="-240008">
              <a:lnSpc>
                <a:spcPct val="150000"/>
              </a:lnSpc>
              <a:buFont typeface="Courier New" panose="02070309020205020404" pitchFamily="49" charset="0"/>
              <a:buChar char="o"/>
            </a:pPr>
            <a:r>
              <a:rPr lang="en-GB" sz="1700" dirty="0"/>
              <a:t>SPAG</a:t>
            </a:r>
          </a:p>
          <a:p>
            <a:pPr marL="240008" indent="-240008" defTabSz="490683">
              <a:lnSpc>
                <a:spcPct val="150000"/>
              </a:lnSpc>
              <a:buFont typeface="Arial" panose="020B0604020202020204" pitchFamily="34" charset="0"/>
              <a:buChar char="•"/>
            </a:pPr>
            <a:r>
              <a:rPr lang="en-GB" sz="1700" dirty="0"/>
              <a:t>The page numbers will be added to the Y6 homework page on a </a:t>
            </a:r>
            <a:r>
              <a:rPr lang="en-GB" sz="1700" b="1" dirty="0"/>
              <a:t>Friday. </a:t>
            </a:r>
          </a:p>
          <a:p>
            <a:pPr marL="240008" indent="-240008" defTabSz="490683">
              <a:lnSpc>
                <a:spcPct val="150000"/>
              </a:lnSpc>
              <a:buFont typeface="Arial" panose="020B0604020202020204" pitchFamily="34" charset="0"/>
              <a:buChar char="•"/>
            </a:pPr>
            <a:r>
              <a:rPr lang="en-GB" sz="1700" dirty="0"/>
              <a:t>Tasks are to be completed at home on a weekly basis and should marked by the parents/carers (answers are found in each of the CGP books)</a:t>
            </a:r>
          </a:p>
          <a:p>
            <a:pPr marL="240008" indent="-240008" defTabSz="490683">
              <a:lnSpc>
                <a:spcPct val="150000"/>
              </a:lnSpc>
              <a:buFont typeface="Arial" panose="020B0604020202020204" pitchFamily="34" charset="0"/>
              <a:buChar char="•"/>
            </a:pPr>
            <a:r>
              <a:rPr lang="en-GB" sz="1700" dirty="0"/>
              <a:t>We will be able to answer questions should you have any, but will not be marking the work weekly as our time will be spent marking work completed independently in class and providing feedback</a:t>
            </a:r>
          </a:p>
          <a:p>
            <a:pPr marL="240008" indent="-240008" defTabSz="490683">
              <a:lnSpc>
                <a:spcPct val="150000"/>
              </a:lnSpc>
              <a:buFont typeface="Arial" panose="020B0604020202020204" pitchFamily="34" charset="0"/>
              <a:buChar char="•"/>
            </a:pPr>
            <a:r>
              <a:rPr lang="en-GB" sz="1700" dirty="0"/>
              <a:t>CGP books are to be brought into school, together with the yellow homework journals, at the end of each half term. </a:t>
            </a:r>
          </a:p>
          <a:p>
            <a:pPr marL="240008" indent="-240008" defTabSz="490683">
              <a:lnSpc>
                <a:spcPct val="150000"/>
              </a:lnSpc>
              <a:buFont typeface="Arial" panose="020B0604020202020204" pitchFamily="34" charset="0"/>
              <a:buChar char="•"/>
            </a:pPr>
            <a:r>
              <a:rPr lang="en-GB" sz="1700" dirty="0"/>
              <a:t>We will sign and add team points for consistency of completion, effort and good evidence of independent learning.</a:t>
            </a:r>
          </a:p>
          <a:p>
            <a:pPr defTabSz="490683"/>
            <a:r>
              <a:rPr lang="en-GB" sz="1700" dirty="0"/>
              <a:t> </a:t>
            </a:r>
          </a:p>
          <a:p>
            <a:pPr defTabSz="490683"/>
            <a:r>
              <a:rPr lang="en-GB" sz="1700" dirty="0"/>
              <a:t>For parents wishing to follow the additional homework tasks the following books will need to be purchased from CGP. </a:t>
            </a:r>
            <a:r>
              <a:rPr lang="en-GB" sz="1700" dirty="0">
                <a:hlinkClick r:id="rId2"/>
              </a:rPr>
              <a:t>https://www.cgpbooks.co.uk</a:t>
            </a:r>
            <a:endParaRPr lang="en-GB" sz="1700" dirty="0"/>
          </a:p>
        </p:txBody>
      </p:sp>
    </p:spTree>
    <p:extLst>
      <p:ext uri="{BB962C8B-B14F-4D97-AF65-F5344CB8AC3E}">
        <p14:creationId xmlns:p14="http://schemas.microsoft.com/office/powerpoint/2010/main" val="13235973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a:t>
            </a:r>
          </a:p>
        </p:txBody>
      </p:sp>
      <p:sp>
        <p:nvSpPr>
          <p:cNvPr id="3" name="TextBox 2"/>
          <p:cNvSpPr txBox="1"/>
          <p:nvPr/>
        </p:nvSpPr>
        <p:spPr>
          <a:xfrm>
            <a:off x="891641" y="2356520"/>
            <a:ext cx="11221516"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500" b="1" dirty="0" err="1">
                <a:effectLst/>
              </a:rPr>
              <a:t>MyMaths</a:t>
            </a:r>
            <a:r>
              <a:rPr lang="en-GB" sz="2500" dirty="0">
                <a:effectLst/>
              </a:rPr>
              <a:t> is an interactive online teaching and homework subscription website for schools that builds pupil engagement and consolidates maths knowledge. It has lessons and tasks to work through which provide step-by-step explanations to break down the lesson content into bite-sized pieces. This will help children to recap a concept and also help you, as parents/carers, to understand the method taught. </a:t>
            </a:r>
            <a:r>
              <a:rPr kumimoji="0" lang="en-GB" sz="2500" b="0" i="0" u="none" strike="noStrike" cap="none" spc="0" normalizeH="0" baseline="0" dirty="0">
                <a:ln>
                  <a:noFill/>
                </a:ln>
                <a:solidFill>
                  <a:srgbClr val="4F5C3F"/>
                </a:solidFill>
                <a:effectLst/>
                <a:uFillTx/>
                <a:sym typeface="Georgia"/>
              </a:rPr>
              <a:t>There are also games</a:t>
            </a:r>
            <a:r>
              <a:rPr kumimoji="0" lang="en-GB" sz="2500" b="0" i="0" u="none" strike="noStrike" cap="none" spc="0" normalizeH="0" dirty="0">
                <a:ln>
                  <a:noFill/>
                </a:ln>
                <a:solidFill>
                  <a:srgbClr val="4F5C3F"/>
                </a:solidFill>
                <a:effectLst/>
                <a:uFillTx/>
                <a:sym typeface="Georgia"/>
              </a:rPr>
              <a:t> to complete. </a:t>
            </a:r>
            <a:endParaRPr kumimoji="0" lang="en-GB" sz="25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endParaRPr>
          </a:p>
        </p:txBody>
      </p:sp>
      <p:pic>
        <p:nvPicPr>
          <p:cNvPr id="1026" name="Picture 2" descr="MyMaths - Marvellous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946" y="5229101"/>
            <a:ext cx="1786905" cy="1786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1800" y="7325072"/>
            <a:ext cx="110775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n-GB" sz="25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rPr>
              <a:t>There are also maths parent guides which have been uploaded </a:t>
            </a:r>
            <a:r>
              <a:rPr lang="en-GB" sz="2500" dirty="0"/>
              <a:t>onto each year group’s class page. This document provides calculation method examples. </a:t>
            </a:r>
            <a:r>
              <a:rPr kumimoji="0" lang="en-GB" sz="25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rPr>
              <a:t> </a:t>
            </a:r>
          </a:p>
        </p:txBody>
      </p:sp>
    </p:spTree>
    <p:extLst>
      <p:ext uri="{BB962C8B-B14F-4D97-AF65-F5344CB8AC3E}">
        <p14:creationId xmlns:p14="http://schemas.microsoft.com/office/powerpoint/2010/main" val="32106568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64" y="1932730"/>
            <a:ext cx="12001872" cy="2032000"/>
          </a:xfrm>
        </p:spPr>
        <p:txBody>
          <a:bodyPr>
            <a:noAutofit/>
          </a:bodyPr>
          <a:lstStyle/>
          <a:p>
            <a:r>
              <a:rPr lang="es-ES" sz="4500" dirty="0">
                <a:hlinkClick r:id="rId2"/>
              </a:rPr>
              <a:t>http://www.bunburyaldersey.cheshire.sch.uk/class/year-6</a:t>
            </a:r>
            <a:r>
              <a:rPr lang="es-ES" sz="4500" dirty="0"/>
              <a:t> </a:t>
            </a:r>
          </a:p>
        </p:txBody>
      </p:sp>
      <p:sp>
        <p:nvSpPr>
          <p:cNvPr id="3" name="TextBox 2"/>
          <p:cNvSpPr txBox="1"/>
          <p:nvPr/>
        </p:nvSpPr>
        <p:spPr>
          <a:xfrm>
            <a:off x="501464" y="4119683"/>
            <a:ext cx="12337640" cy="45715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es-ES" sz="2200" dirty="0" err="1"/>
              <a:t>The</a:t>
            </a:r>
            <a:r>
              <a:rPr lang="es-ES" sz="2200" dirty="0"/>
              <a:t> link </a:t>
            </a:r>
            <a:r>
              <a:rPr lang="es-ES" sz="2200" dirty="0" err="1"/>
              <a:t>above</a:t>
            </a:r>
            <a:r>
              <a:rPr lang="es-ES" sz="2200" dirty="0"/>
              <a:t> </a:t>
            </a:r>
            <a:r>
              <a:rPr lang="es-ES" sz="2200" dirty="0" err="1"/>
              <a:t>will</a:t>
            </a:r>
            <a:r>
              <a:rPr lang="es-ES" sz="2200" dirty="0"/>
              <a:t> </a:t>
            </a:r>
            <a:r>
              <a:rPr lang="es-ES" sz="2200" dirty="0" err="1"/>
              <a:t>take</a:t>
            </a:r>
            <a:r>
              <a:rPr lang="es-ES" sz="2200" dirty="0"/>
              <a:t> </a:t>
            </a:r>
            <a:r>
              <a:rPr lang="es-ES" sz="2200" dirty="0" err="1"/>
              <a:t>you</a:t>
            </a:r>
            <a:r>
              <a:rPr lang="es-ES" sz="2200" dirty="0"/>
              <a:t> to </a:t>
            </a:r>
            <a:r>
              <a:rPr lang="es-ES" sz="2200" dirty="0" err="1"/>
              <a:t>the</a:t>
            </a:r>
            <a:r>
              <a:rPr lang="es-ES" sz="2200" dirty="0"/>
              <a:t> </a:t>
            </a:r>
            <a:r>
              <a:rPr lang="es-ES" sz="2200" dirty="0" err="1"/>
              <a:t>main</a:t>
            </a:r>
            <a:r>
              <a:rPr lang="es-ES" sz="2200" dirty="0"/>
              <a:t> </a:t>
            </a:r>
            <a:r>
              <a:rPr lang="es-ES" sz="2200" dirty="0" err="1"/>
              <a:t>Year</a:t>
            </a:r>
            <a:r>
              <a:rPr lang="es-ES" sz="2200" dirty="0"/>
              <a:t> 6 </a:t>
            </a:r>
            <a:r>
              <a:rPr lang="es-ES" sz="2200" dirty="0" err="1"/>
              <a:t>webpage</a:t>
            </a:r>
            <a:r>
              <a:rPr lang="es-ES" sz="2200" dirty="0"/>
              <a:t>. If </a:t>
            </a:r>
            <a:r>
              <a:rPr lang="es-ES" sz="2200" dirty="0" err="1"/>
              <a:t>you</a:t>
            </a:r>
            <a:r>
              <a:rPr lang="es-ES" sz="2200" dirty="0"/>
              <a:t> </a:t>
            </a:r>
            <a:r>
              <a:rPr lang="es-ES" sz="2200" dirty="0" err="1"/>
              <a:t>scroll</a:t>
            </a:r>
            <a:r>
              <a:rPr lang="es-ES" sz="2200" dirty="0"/>
              <a:t> to </a:t>
            </a:r>
            <a:r>
              <a:rPr lang="es-ES" sz="2200" dirty="0" err="1"/>
              <a:t>the</a:t>
            </a:r>
            <a:r>
              <a:rPr lang="es-ES" sz="2200" dirty="0"/>
              <a:t> </a:t>
            </a:r>
            <a:r>
              <a:rPr lang="es-ES" sz="2200" dirty="0" err="1"/>
              <a:t>bottom</a:t>
            </a:r>
            <a:r>
              <a:rPr lang="es-ES" sz="2200" dirty="0"/>
              <a:t> of </a:t>
            </a:r>
            <a:r>
              <a:rPr lang="es-ES" sz="2200" dirty="0" err="1"/>
              <a:t>this</a:t>
            </a:r>
            <a:r>
              <a:rPr lang="es-ES" sz="2200" dirty="0"/>
              <a:t> page, </a:t>
            </a:r>
            <a:r>
              <a:rPr lang="es-ES" sz="2200" dirty="0" err="1"/>
              <a:t>you</a:t>
            </a:r>
            <a:r>
              <a:rPr lang="es-ES" sz="2200" dirty="0"/>
              <a:t> </a:t>
            </a:r>
            <a:r>
              <a:rPr lang="es-ES" sz="2200" dirty="0" err="1"/>
              <a:t>will</a:t>
            </a:r>
            <a:r>
              <a:rPr lang="es-ES" sz="2200" dirty="0"/>
              <a:t> </a:t>
            </a:r>
            <a:r>
              <a:rPr lang="es-ES" sz="2200" dirty="0" err="1"/>
              <a:t>find</a:t>
            </a:r>
            <a:r>
              <a:rPr lang="es-ES" sz="2200" dirty="0"/>
              <a:t> </a:t>
            </a:r>
            <a:r>
              <a:rPr lang="es-ES" sz="2200" dirty="0" err="1"/>
              <a:t>useful</a:t>
            </a:r>
            <a:r>
              <a:rPr lang="es-ES" sz="2200" dirty="0"/>
              <a:t> </a:t>
            </a:r>
            <a:r>
              <a:rPr lang="es-ES" sz="2200" dirty="0" err="1"/>
              <a:t>documents</a:t>
            </a:r>
            <a:r>
              <a:rPr lang="es-ES" sz="2200" dirty="0"/>
              <a:t> </a:t>
            </a:r>
            <a:r>
              <a:rPr lang="es-ES" sz="2200" dirty="0" err="1"/>
              <a:t>for</a:t>
            </a:r>
            <a:r>
              <a:rPr lang="es-ES" sz="2200" dirty="0"/>
              <a:t> </a:t>
            </a:r>
            <a:r>
              <a:rPr lang="es-ES" sz="2200" dirty="0" err="1"/>
              <a:t>Year</a:t>
            </a:r>
            <a:r>
              <a:rPr lang="es-ES" sz="2200" dirty="0"/>
              <a:t> 6.</a:t>
            </a:r>
          </a:p>
          <a:p>
            <a:pPr marL="0" marR="0" indent="0" algn="l" defTabSz="584200" rtl="0" fontAlgn="auto" latinLnBrk="0" hangingPunct="0">
              <a:lnSpc>
                <a:spcPct val="120000"/>
              </a:lnSpc>
              <a:spcBef>
                <a:spcPts val="0"/>
              </a:spcBef>
              <a:spcAft>
                <a:spcPts val="0"/>
              </a:spcAft>
              <a:buClrTx/>
              <a:buSzTx/>
              <a:buFontTx/>
              <a:buNone/>
              <a:tabLst/>
            </a:pPr>
            <a:endParaRPr lang="es-ES" sz="2200" dirty="0"/>
          </a:p>
          <a:p>
            <a:pPr algn="l"/>
            <a:r>
              <a:rPr lang="es-ES" sz="2200" dirty="0"/>
              <a:t>At </a:t>
            </a:r>
            <a:r>
              <a:rPr lang="es-ES" sz="2200" dirty="0" err="1"/>
              <a:t>the</a:t>
            </a:r>
            <a:r>
              <a:rPr lang="es-ES" sz="2200" dirty="0"/>
              <a:t> top of </a:t>
            </a:r>
            <a:r>
              <a:rPr lang="es-ES" sz="2200" dirty="0" err="1"/>
              <a:t>this</a:t>
            </a:r>
            <a:r>
              <a:rPr lang="es-ES" sz="2200" dirty="0"/>
              <a:t> page (</a:t>
            </a:r>
            <a:r>
              <a:rPr lang="es-ES" sz="2200" dirty="0" err="1"/>
              <a:t>just</a:t>
            </a:r>
            <a:r>
              <a:rPr lang="es-ES" sz="2200" dirty="0"/>
              <a:t> </a:t>
            </a:r>
            <a:r>
              <a:rPr lang="es-ES" sz="2200" dirty="0" err="1"/>
              <a:t>underneath</a:t>
            </a:r>
            <a:r>
              <a:rPr lang="es-ES" sz="2200" dirty="0"/>
              <a:t> </a:t>
            </a:r>
            <a:r>
              <a:rPr lang="es-ES" sz="2200" dirty="0" err="1"/>
              <a:t>the</a:t>
            </a:r>
            <a:r>
              <a:rPr lang="es-ES" sz="2200" dirty="0"/>
              <a:t> </a:t>
            </a:r>
            <a:r>
              <a:rPr lang="es-ES" sz="2200" dirty="0" err="1"/>
              <a:t>photos</a:t>
            </a:r>
            <a:r>
              <a:rPr lang="es-ES" sz="2200" dirty="0"/>
              <a:t>) </a:t>
            </a:r>
            <a:r>
              <a:rPr lang="es-ES" sz="2200" dirty="0" err="1"/>
              <a:t>there</a:t>
            </a:r>
            <a:r>
              <a:rPr lang="es-ES" sz="2200" dirty="0"/>
              <a:t> </a:t>
            </a:r>
            <a:r>
              <a:rPr lang="es-ES" sz="2200" dirty="0" err="1"/>
              <a:t>is</a:t>
            </a:r>
            <a:r>
              <a:rPr lang="es-ES" sz="2200" dirty="0"/>
              <a:t> a </a:t>
            </a:r>
            <a:r>
              <a:rPr lang="es-ES" sz="2200" dirty="0" err="1"/>
              <a:t>tab</a:t>
            </a:r>
            <a:r>
              <a:rPr lang="es-ES" sz="2200" dirty="0"/>
              <a:t>:                        </a:t>
            </a:r>
          </a:p>
          <a:p>
            <a:pPr algn="l"/>
            <a:r>
              <a:rPr lang="es-ES" sz="2200" dirty="0" err="1"/>
              <a:t>Here</a:t>
            </a:r>
            <a:r>
              <a:rPr lang="es-ES" sz="2200" dirty="0"/>
              <a:t>, </a:t>
            </a:r>
            <a:r>
              <a:rPr lang="es-ES" sz="2200" dirty="0" err="1"/>
              <a:t>you</a:t>
            </a:r>
            <a:r>
              <a:rPr lang="es-ES" sz="2200" dirty="0"/>
              <a:t> </a:t>
            </a:r>
            <a:r>
              <a:rPr lang="es-ES" sz="2200" dirty="0" err="1"/>
              <a:t>will</a:t>
            </a:r>
            <a:r>
              <a:rPr lang="es-ES" sz="2200" dirty="0"/>
              <a:t> </a:t>
            </a:r>
            <a:r>
              <a:rPr lang="es-ES" sz="2200" dirty="0" err="1"/>
              <a:t>find</a:t>
            </a:r>
            <a:r>
              <a:rPr lang="es-ES" sz="2200" dirty="0"/>
              <a:t> </a:t>
            </a:r>
            <a:r>
              <a:rPr lang="es-ES" sz="2200" dirty="0" err="1"/>
              <a:t>all</a:t>
            </a:r>
            <a:r>
              <a:rPr lang="es-ES" sz="2200" dirty="0"/>
              <a:t> </a:t>
            </a:r>
            <a:r>
              <a:rPr lang="es-ES" sz="2200" dirty="0" err="1"/>
              <a:t>the</a:t>
            </a:r>
            <a:r>
              <a:rPr lang="es-ES" sz="2200" dirty="0"/>
              <a:t> </a:t>
            </a:r>
            <a:r>
              <a:rPr lang="es-ES" sz="2200" dirty="0" err="1"/>
              <a:t>documents</a:t>
            </a:r>
            <a:r>
              <a:rPr lang="es-ES" sz="2200" dirty="0"/>
              <a:t> </a:t>
            </a:r>
            <a:r>
              <a:rPr lang="es-ES" sz="2200" dirty="0" err="1"/>
              <a:t>your</a:t>
            </a:r>
            <a:r>
              <a:rPr lang="es-ES" sz="2200" dirty="0"/>
              <a:t> </a:t>
            </a:r>
            <a:r>
              <a:rPr lang="es-ES" sz="2200" dirty="0" err="1"/>
              <a:t>child</a:t>
            </a:r>
            <a:r>
              <a:rPr lang="es-ES" sz="2200" dirty="0"/>
              <a:t> </a:t>
            </a:r>
            <a:r>
              <a:rPr lang="es-ES" sz="2200" dirty="0" err="1"/>
              <a:t>needs</a:t>
            </a:r>
            <a:r>
              <a:rPr lang="es-ES" sz="2200" dirty="0"/>
              <a:t> to complete </a:t>
            </a:r>
            <a:r>
              <a:rPr lang="es-ES" sz="2200" dirty="0" err="1"/>
              <a:t>their</a:t>
            </a:r>
            <a:r>
              <a:rPr lang="es-ES" sz="2200" dirty="0"/>
              <a:t> </a:t>
            </a:r>
            <a:r>
              <a:rPr lang="es-ES" sz="2200" dirty="0" err="1"/>
              <a:t>homework</a:t>
            </a:r>
            <a:r>
              <a:rPr lang="es-ES" sz="2200" dirty="0"/>
              <a:t>. </a:t>
            </a:r>
          </a:p>
          <a:p>
            <a:pPr marL="0" marR="0" indent="0" algn="l" defTabSz="584200" rtl="0" fontAlgn="auto" latinLnBrk="0" hangingPunct="0">
              <a:lnSpc>
                <a:spcPct val="120000"/>
              </a:lnSpc>
              <a:spcBef>
                <a:spcPts val="0"/>
              </a:spcBef>
              <a:spcAft>
                <a:spcPts val="0"/>
              </a:spcAft>
              <a:buClrTx/>
              <a:buSzTx/>
              <a:buFontTx/>
              <a:buNone/>
              <a:tabLst/>
            </a:pPr>
            <a:endParaRPr lang="es-ES" sz="2200" dirty="0"/>
          </a:p>
          <a:p>
            <a:pPr marL="0" marR="0" indent="0" algn="l" defTabSz="584200" rtl="0" fontAlgn="auto" latinLnBrk="0" hangingPunct="0">
              <a:lnSpc>
                <a:spcPct val="120000"/>
              </a:lnSpc>
              <a:spcBef>
                <a:spcPts val="0"/>
              </a:spcBef>
              <a:spcAft>
                <a:spcPts val="0"/>
              </a:spcAft>
              <a:buClrTx/>
              <a:buSzTx/>
              <a:buFontTx/>
              <a:buNone/>
              <a:tabLst/>
            </a:pPr>
            <a:r>
              <a:rPr lang="es-ES" sz="2200" dirty="0" err="1"/>
              <a:t>Alternatively</a:t>
            </a:r>
            <a:r>
              <a:rPr lang="es-ES" sz="2200" dirty="0"/>
              <a:t>, </a:t>
            </a:r>
            <a:r>
              <a:rPr lang="es-ES" sz="2200" dirty="0" err="1"/>
              <a:t>the</a:t>
            </a:r>
            <a:r>
              <a:rPr lang="es-ES" sz="2200" dirty="0"/>
              <a:t> link </a:t>
            </a:r>
            <a:r>
              <a:rPr lang="es-ES" sz="2200" dirty="0" err="1"/>
              <a:t>below</a:t>
            </a:r>
            <a:r>
              <a:rPr lang="es-ES" sz="2200" dirty="0"/>
              <a:t> </a:t>
            </a:r>
            <a:r>
              <a:rPr lang="es-ES" sz="2200" dirty="0" err="1"/>
              <a:t>takes</a:t>
            </a:r>
            <a:r>
              <a:rPr lang="es-ES" sz="2200" dirty="0"/>
              <a:t> </a:t>
            </a:r>
            <a:r>
              <a:rPr lang="es-ES" sz="2200" dirty="0" err="1"/>
              <a:t>you</a:t>
            </a:r>
            <a:r>
              <a:rPr lang="es-ES" sz="2200" dirty="0"/>
              <a:t> </a:t>
            </a:r>
            <a:r>
              <a:rPr lang="es-ES" sz="2200" dirty="0" err="1"/>
              <a:t>straight</a:t>
            </a:r>
            <a:r>
              <a:rPr lang="es-ES" sz="2200" dirty="0"/>
              <a:t> to </a:t>
            </a:r>
            <a:r>
              <a:rPr lang="es-ES" sz="2200" dirty="0" err="1"/>
              <a:t>the</a:t>
            </a:r>
            <a:r>
              <a:rPr lang="es-ES" sz="2200" dirty="0"/>
              <a:t> ‘Homework </a:t>
            </a:r>
            <a:r>
              <a:rPr lang="es-ES" sz="2200" dirty="0" err="1"/>
              <a:t>Autumn</a:t>
            </a:r>
            <a:r>
              <a:rPr lang="es-ES" sz="2200" dirty="0"/>
              <a:t> 1’ </a:t>
            </a:r>
            <a:r>
              <a:rPr lang="es-ES" sz="2200" dirty="0" err="1"/>
              <a:t>section</a:t>
            </a:r>
            <a:r>
              <a:rPr lang="es-ES" sz="2200" dirty="0"/>
              <a:t>: </a:t>
            </a:r>
          </a:p>
          <a:p>
            <a:pPr algn="l"/>
            <a:r>
              <a:rPr lang="es-ES" sz="2200" dirty="0">
                <a:hlinkClick r:id="rId3"/>
              </a:rPr>
              <a:t>https://www.bunburyaldersey.cheshire.sch.uk/page/homework-autumn-1/144388</a:t>
            </a:r>
            <a:r>
              <a:rPr lang="es-ES" sz="2200" dirty="0"/>
              <a:t> </a:t>
            </a:r>
          </a:p>
          <a:p>
            <a:pPr algn="l"/>
            <a:endParaRPr lang="es-ES" sz="2200" dirty="0"/>
          </a:p>
          <a:p>
            <a:r>
              <a:rPr lang="es-ES" sz="2200" dirty="0" err="1"/>
              <a:t>Homework</a:t>
            </a:r>
            <a:r>
              <a:rPr lang="es-ES" sz="2200" dirty="0"/>
              <a:t> </a:t>
            </a:r>
            <a:r>
              <a:rPr lang="es-ES" sz="2200" dirty="0" err="1"/>
              <a:t>for</a:t>
            </a:r>
            <a:r>
              <a:rPr lang="es-ES" sz="2200" dirty="0"/>
              <a:t> </a:t>
            </a:r>
            <a:r>
              <a:rPr lang="es-ES" sz="2200" dirty="0" err="1"/>
              <a:t>this</a:t>
            </a:r>
            <a:r>
              <a:rPr lang="es-ES" sz="2200" dirty="0"/>
              <a:t> </a:t>
            </a:r>
            <a:r>
              <a:rPr lang="es-ES" sz="2200" dirty="0" err="1"/>
              <a:t>half</a:t>
            </a:r>
            <a:r>
              <a:rPr lang="es-ES" sz="2200" dirty="0"/>
              <a:t> term </a:t>
            </a:r>
            <a:r>
              <a:rPr lang="es-ES" sz="2200" dirty="0" err="1"/>
              <a:t>is</a:t>
            </a:r>
            <a:r>
              <a:rPr lang="es-ES" sz="2200" dirty="0"/>
              <a:t> </a:t>
            </a:r>
            <a:r>
              <a:rPr lang="es-ES" sz="2200" dirty="0" err="1"/>
              <a:t>due</a:t>
            </a:r>
            <a:r>
              <a:rPr lang="es-ES" sz="2200" dirty="0"/>
              <a:t> </a:t>
            </a:r>
            <a:r>
              <a:rPr lang="es-ES" sz="2200" dirty="0" err="1"/>
              <a:t>the</a:t>
            </a:r>
            <a:r>
              <a:rPr lang="es-ES" sz="2200" dirty="0"/>
              <a:t> </a:t>
            </a:r>
            <a:r>
              <a:rPr lang="es-ES" sz="2200" dirty="0" err="1"/>
              <a:t>week</a:t>
            </a:r>
            <a:r>
              <a:rPr lang="es-ES" sz="2200" dirty="0"/>
              <a:t> </a:t>
            </a:r>
            <a:r>
              <a:rPr lang="es-ES" sz="2200" dirty="0" err="1"/>
              <a:t>commencing</a:t>
            </a:r>
            <a:r>
              <a:rPr lang="es-ES" sz="2200" dirty="0"/>
              <a:t> 20th </a:t>
            </a:r>
            <a:r>
              <a:rPr lang="es-ES" sz="2200" dirty="0" err="1"/>
              <a:t>October</a:t>
            </a:r>
            <a:r>
              <a:rPr lang="es-ES" sz="2200" dirty="0"/>
              <a:t>. </a:t>
            </a:r>
          </a:p>
          <a:p>
            <a:r>
              <a:rPr lang="es-ES" sz="2200" dirty="0" err="1"/>
              <a:t>This</a:t>
            </a:r>
            <a:r>
              <a:rPr lang="es-ES" sz="2200" dirty="0"/>
              <a:t> </a:t>
            </a:r>
            <a:r>
              <a:rPr lang="es-ES" sz="2200" dirty="0" err="1"/>
              <a:t>half</a:t>
            </a:r>
            <a:r>
              <a:rPr lang="es-ES" sz="2200" dirty="0"/>
              <a:t> </a:t>
            </a:r>
            <a:r>
              <a:rPr lang="es-ES" sz="2200" dirty="0" err="1"/>
              <a:t>term’s</a:t>
            </a:r>
            <a:r>
              <a:rPr lang="es-ES" sz="2200" dirty="0"/>
              <a:t> </a:t>
            </a:r>
            <a:r>
              <a:rPr lang="es-ES" sz="2200" dirty="0" err="1"/>
              <a:t>takeaway</a:t>
            </a:r>
            <a:r>
              <a:rPr lang="es-ES" sz="2200" dirty="0"/>
              <a:t> </a:t>
            </a:r>
            <a:r>
              <a:rPr lang="es-ES" sz="2200" dirty="0" err="1"/>
              <a:t>homework</a:t>
            </a:r>
            <a:r>
              <a:rPr lang="es-ES" sz="2200" dirty="0"/>
              <a:t> </a:t>
            </a:r>
            <a:r>
              <a:rPr lang="es-ES" sz="2200" dirty="0" err="1"/>
              <a:t>is</a:t>
            </a:r>
            <a:r>
              <a:rPr lang="es-ES" sz="2200" dirty="0"/>
              <a:t> </a:t>
            </a:r>
            <a:r>
              <a:rPr lang="es-ES" sz="2200" dirty="0" err="1"/>
              <a:t>due</a:t>
            </a:r>
            <a:r>
              <a:rPr lang="es-ES" sz="2200" dirty="0"/>
              <a:t> </a:t>
            </a:r>
            <a:r>
              <a:rPr lang="es-ES" sz="2200" dirty="0" err="1"/>
              <a:t>Wednesday</a:t>
            </a:r>
            <a:r>
              <a:rPr lang="es-ES" sz="2200" dirty="0"/>
              <a:t> 22nd </a:t>
            </a:r>
            <a:r>
              <a:rPr lang="es-ES" sz="2200" dirty="0" err="1"/>
              <a:t>October</a:t>
            </a:r>
            <a:r>
              <a:rPr lang="es-ES" sz="2200" dirty="0"/>
              <a:t>.</a:t>
            </a:r>
            <a:endParaRPr kumimoji="0" lang="es-ES" sz="22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endParaRPr>
          </a:p>
        </p:txBody>
      </p:sp>
      <p:sp>
        <p:nvSpPr>
          <p:cNvPr id="6" name="Shape 152"/>
          <p:cNvSpPr txBox="1">
            <a:spLocks/>
          </p:cNvSpPr>
          <p:nvPr/>
        </p:nvSpPr>
        <p:spPr>
          <a:xfrm>
            <a:off x="825500" y="50800"/>
            <a:ext cx="11353800" cy="2032000"/>
          </a:xfrm>
          <a:prstGeom prst="rect">
            <a:avLst/>
          </a:prstGeom>
          <a:ln w="12700">
            <a:miter lim="400000"/>
          </a:ln>
          <a:effectLst/>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90000"/>
              </a:lnSpc>
              <a:spcBef>
                <a:spcPts val="0"/>
              </a:spcBef>
              <a:spcAft>
                <a:spcPts val="0"/>
              </a:spcAft>
              <a:buClrTx/>
              <a:buSzTx/>
              <a:buFontTx/>
              <a:buNone/>
              <a:tabLst/>
              <a:defRPr sz="6400" b="0" i="0" u="none" strike="noStrike" cap="all" spc="320" baseline="0">
                <a:ln>
                  <a:noFill/>
                </a:ln>
                <a:solidFill>
                  <a:srgbClr val="FBF9E6"/>
                </a:solidFill>
                <a:effectLst>
                  <a:outerShdw blurRad="25400" dist="25400" dir="16200000" rotWithShape="0">
                    <a:srgbClr val="3A3A3A">
                      <a:alpha val="70000"/>
                    </a:srgbClr>
                  </a:outerShdw>
                </a:effectLst>
                <a:uFillTx/>
                <a:latin typeface="+mn-lt"/>
                <a:ea typeface="+mn-ea"/>
                <a:cs typeface="+mn-cs"/>
                <a:sym typeface="Georgia"/>
              </a:defRPr>
            </a:lvl1pPr>
            <a:lvl2pPr marL="0" marR="0" indent="228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2pPr>
            <a:lvl3pPr marL="0" marR="0" indent="457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3pPr>
            <a:lvl4pPr marL="0" marR="0" indent="685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4pPr>
            <a:lvl5pPr marL="0" marR="0" indent="9144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5pPr>
            <a:lvl6pPr marL="0" marR="0" indent="11430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6pPr>
            <a:lvl7pPr marL="0" marR="0" indent="13716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7pPr>
            <a:lvl8pPr marL="0" marR="0" indent="16002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8pPr>
            <a:lvl9pPr marL="0" marR="0" indent="1828800" algn="ctr" defTabSz="584200" rtl="0" latinLnBrk="0">
              <a:lnSpc>
                <a:spcPct val="90000"/>
              </a:lnSpc>
              <a:spcBef>
                <a:spcPts val="0"/>
              </a:spcBef>
              <a:spcAft>
                <a:spcPts val="0"/>
              </a:spcAft>
              <a:buClrTx/>
              <a:buSzTx/>
              <a:buFontTx/>
              <a:buNone/>
              <a:tabLst/>
              <a:defRPr sz="6400" b="0" i="0" u="none" strike="noStrike" cap="all" spc="320" baseline="0">
                <a:ln>
                  <a:noFill/>
                </a:ln>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9pPr>
          </a:lstStyle>
          <a:p>
            <a:pPr hangingPunct="1"/>
            <a:r>
              <a:rPr lang="en-GB"/>
              <a:t>HOMEWORK</a:t>
            </a:r>
            <a:endParaRPr lang="en-GB" dirty="0"/>
          </a:p>
        </p:txBody>
      </p:sp>
      <p:pic>
        <p:nvPicPr>
          <p:cNvPr id="4" name="Picture 3"/>
          <p:cNvPicPr>
            <a:picLocks noChangeAspect="1"/>
          </p:cNvPicPr>
          <p:nvPr/>
        </p:nvPicPr>
        <p:blipFill rotWithShape="1">
          <a:blip r:embed="rId4"/>
          <a:srcRect r="40020" b="66894"/>
          <a:stretch/>
        </p:blipFill>
        <p:spPr>
          <a:xfrm>
            <a:off x="8734648" y="5272197"/>
            <a:ext cx="1731070" cy="564456"/>
          </a:xfrm>
          <a:prstGeom prst="rect">
            <a:avLst/>
          </a:prstGeom>
        </p:spPr>
      </p:pic>
    </p:spTree>
    <p:extLst>
      <p:ext uri="{BB962C8B-B14F-4D97-AF65-F5344CB8AC3E}">
        <p14:creationId xmlns:p14="http://schemas.microsoft.com/office/powerpoint/2010/main" val="23675628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r>
              <a:rPr dirty="0"/>
              <a:t>SATS</a:t>
            </a:r>
          </a:p>
        </p:txBody>
      </p:sp>
      <p:pic>
        <p:nvPicPr>
          <p:cNvPr id="158" name="thumb_Haberdashers NO background_1024.jpg"/>
          <p:cNvPicPr>
            <a:picLocks noChangeAspect="1"/>
          </p:cNvPicPr>
          <p:nvPr/>
        </p:nvPicPr>
        <p:blipFill>
          <a:blip r:embed="rId2"/>
          <a:stretch>
            <a:fillRect/>
          </a:stretch>
        </p:blipFill>
        <p:spPr>
          <a:xfrm>
            <a:off x="10822880" y="154666"/>
            <a:ext cx="1560317" cy="1824267"/>
          </a:xfrm>
          <a:prstGeom prst="rect">
            <a:avLst/>
          </a:prstGeom>
          <a:ln w="12700">
            <a:miter lim="400000"/>
          </a:ln>
        </p:spPr>
      </p:pic>
      <p:sp>
        <p:nvSpPr>
          <p:cNvPr id="2" name="TextBox 1"/>
          <p:cNvSpPr txBox="1"/>
          <p:nvPr/>
        </p:nvSpPr>
        <p:spPr>
          <a:xfrm>
            <a:off x="825500" y="2231579"/>
            <a:ext cx="10369152" cy="542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altLang="en-US" b="1" dirty="0">
                <a:solidFill>
                  <a:srgbClr val="181717"/>
                </a:solidFill>
                <a:latin typeface="+mj-lt"/>
                <a:sym typeface="BPreplay" charset="0"/>
              </a:rPr>
              <a:t>Key Stage 2 </a:t>
            </a:r>
            <a:r>
              <a:rPr lang="en-GB" altLang="en-US" dirty="0">
                <a:solidFill>
                  <a:srgbClr val="181717"/>
                </a:solidFill>
                <a:latin typeface="+mj-lt"/>
                <a:sym typeface="BPreplay" charset="0"/>
              </a:rPr>
              <a:t>SATs will take place nationally in the week commencing Monday 11</a:t>
            </a:r>
            <a:r>
              <a:rPr lang="en-GB" altLang="en-US" baseline="30000" dirty="0">
                <a:solidFill>
                  <a:srgbClr val="181717"/>
                </a:solidFill>
                <a:latin typeface="+mj-lt"/>
                <a:sym typeface="BPreplay" charset="0"/>
              </a:rPr>
              <a:t>th</a:t>
            </a:r>
            <a:r>
              <a:rPr lang="en-GB" altLang="en-US" dirty="0">
                <a:solidFill>
                  <a:srgbClr val="181717"/>
                </a:solidFill>
                <a:latin typeface="+mj-lt"/>
                <a:sym typeface="BPreplay" charset="0"/>
              </a:rPr>
              <a:t> May 2026 and include:</a:t>
            </a:r>
            <a:endParaRPr lang="es-ES" dirty="0">
              <a:latin typeface="+mj-lt"/>
            </a:endParaRPr>
          </a:p>
          <a:p>
            <a:pPr algn="l"/>
            <a:r>
              <a:rPr lang="es-ES" dirty="0"/>
              <a:t>Reading (60 minutes)</a:t>
            </a:r>
          </a:p>
          <a:p>
            <a:pPr algn="l"/>
            <a:r>
              <a:rPr lang="es-ES" dirty="0" err="1"/>
              <a:t>Spelling</a:t>
            </a:r>
            <a:r>
              <a:rPr lang="es-ES" dirty="0"/>
              <a:t> (</a:t>
            </a:r>
            <a:r>
              <a:rPr lang="es-ES" dirty="0" err="1"/>
              <a:t>approximately</a:t>
            </a:r>
            <a:r>
              <a:rPr lang="es-ES" dirty="0"/>
              <a:t> 15 minutes)</a:t>
            </a:r>
          </a:p>
          <a:p>
            <a:pPr algn="l"/>
            <a:r>
              <a:rPr lang="es-ES" dirty="0" err="1"/>
              <a:t>Punctuation</a:t>
            </a:r>
            <a:r>
              <a:rPr lang="es-ES" dirty="0"/>
              <a:t>, </a:t>
            </a:r>
            <a:r>
              <a:rPr lang="es-ES" dirty="0" err="1"/>
              <a:t>Vocabulary</a:t>
            </a:r>
            <a:r>
              <a:rPr lang="es-ES" dirty="0"/>
              <a:t> and </a:t>
            </a:r>
            <a:r>
              <a:rPr lang="es-ES" dirty="0" err="1"/>
              <a:t>Grammar</a:t>
            </a:r>
            <a:r>
              <a:rPr lang="es-ES" dirty="0"/>
              <a:t> (45 minutes)</a:t>
            </a:r>
          </a:p>
          <a:p>
            <a:pPr algn="l"/>
            <a:r>
              <a:rPr lang="es-ES" dirty="0" err="1"/>
              <a:t>Mathematics</a:t>
            </a:r>
            <a:endParaRPr lang="es-ES" dirty="0"/>
          </a:p>
          <a:p>
            <a:pPr algn="l"/>
            <a:r>
              <a:rPr lang="es-ES" dirty="0"/>
              <a:t>- </a:t>
            </a:r>
            <a:r>
              <a:rPr lang="es-ES" dirty="0" err="1"/>
              <a:t>Paper</a:t>
            </a:r>
            <a:r>
              <a:rPr lang="es-ES" dirty="0"/>
              <a:t> 1: </a:t>
            </a:r>
            <a:r>
              <a:rPr lang="es-ES" dirty="0" err="1"/>
              <a:t>Arithmetic</a:t>
            </a:r>
            <a:r>
              <a:rPr lang="es-ES" dirty="0"/>
              <a:t> (30 minutes)</a:t>
            </a:r>
          </a:p>
          <a:p>
            <a:pPr algn="l"/>
            <a:r>
              <a:rPr lang="es-ES" dirty="0"/>
              <a:t>- </a:t>
            </a:r>
            <a:r>
              <a:rPr lang="es-ES" dirty="0" err="1"/>
              <a:t>Paper</a:t>
            </a:r>
            <a:r>
              <a:rPr lang="es-ES" dirty="0"/>
              <a:t> 2: </a:t>
            </a:r>
            <a:r>
              <a:rPr lang="es-ES" dirty="0" err="1"/>
              <a:t>Reasoning</a:t>
            </a:r>
            <a:r>
              <a:rPr lang="es-ES" dirty="0"/>
              <a:t> (40 minutes)</a:t>
            </a:r>
          </a:p>
          <a:p>
            <a:pPr algn="l"/>
            <a:r>
              <a:rPr lang="es-ES" dirty="0"/>
              <a:t>- </a:t>
            </a:r>
            <a:r>
              <a:rPr lang="es-ES" dirty="0" err="1"/>
              <a:t>Paper</a:t>
            </a:r>
            <a:r>
              <a:rPr lang="es-ES" dirty="0"/>
              <a:t> 3: </a:t>
            </a:r>
            <a:r>
              <a:rPr lang="es-ES" dirty="0" err="1"/>
              <a:t>Reasoning</a:t>
            </a:r>
            <a:r>
              <a:rPr lang="es-ES" dirty="0"/>
              <a:t> (40 minutes)</a:t>
            </a:r>
          </a:p>
        </p:txBody>
      </p:sp>
      <p:sp>
        <p:nvSpPr>
          <p:cNvPr id="3" name="TextBox 2"/>
          <p:cNvSpPr txBox="1"/>
          <p:nvPr/>
        </p:nvSpPr>
        <p:spPr>
          <a:xfrm>
            <a:off x="1821880" y="7567653"/>
            <a:ext cx="8712968" cy="6935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s-ES" sz="32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There</a:t>
            </a:r>
            <a:r>
              <a:rPr kumimoji="0" lang="es-ES"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32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will</a:t>
            </a:r>
            <a:r>
              <a:rPr kumimoji="0" lang="es-ES"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be </a:t>
            </a:r>
            <a:r>
              <a:rPr kumimoji="0" lang="es-ES" sz="32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further</a:t>
            </a:r>
            <a:r>
              <a:rPr kumimoji="0" lang="es-ES"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32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information</a:t>
            </a:r>
            <a:r>
              <a:rPr kumimoji="0" lang="es-ES"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in Spring.</a:t>
            </a:r>
            <a:r>
              <a:rPr kumimoji="0" lang="es-ES" sz="3200" b="0" i="0" u="none" strike="noStrike" cap="none" spc="0" normalizeH="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endParaRPr kumimoji="0" lang="es-ES" sz="32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sp>
        <p:nvSpPr>
          <p:cNvPr id="7" name="Shape 123"/>
          <p:cNvSpPr/>
          <p:nvPr/>
        </p:nvSpPr>
        <p:spPr>
          <a:xfrm>
            <a:off x="1891650" y="8114962"/>
            <a:ext cx="8731598" cy="11308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a:t>
            </a:r>
            <a:r>
              <a:rPr lang="en-GB" sz="2600" dirty="0"/>
              <a:t>Let your light shine”</a:t>
            </a:r>
            <a:endParaRPr lang="en-US" sz="2600" dirty="0"/>
          </a:p>
          <a:p>
            <a:r>
              <a:rPr lang="en-US" sz="2600" dirty="0"/>
              <a:t>Matthew 5:16</a:t>
            </a:r>
            <a:endParaRPr sz="2600"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Schools</a:t>
            </a:r>
            <a:endParaRPr lang="en-GB" dirty="0"/>
          </a:p>
        </p:txBody>
      </p:sp>
      <p:sp>
        <p:nvSpPr>
          <p:cNvPr id="3" name="Rectangle 2"/>
          <p:cNvSpPr/>
          <p:nvPr/>
        </p:nvSpPr>
        <p:spPr>
          <a:xfrm>
            <a:off x="1173808" y="2644552"/>
            <a:ext cx="10657184" cy="5410712"/>
          </a:xfrm>
          <a:prstGeom prst="rect">
            <a:avLst/>
          </a:prstGeom>
        </p:spPr>
        <p:txBody>
          <a:bodyPr wrap="square">
            <a:spAutoFit/>
          </a:bodyPr>
          <a:lstStyle/>
          <a:p>
            <a:r>
              <a:rPr lang="en-GB" dirty="0">
                <a:effectLst/>
              </a:rPr>
              <a:t>Fill out ‘home’ local authority’s</a:t>
            </a:r>
          </a:p>
          <a:p>
            <a:r>
              <a:rPr lang="en-GB" dirty="0">
                <a:effectLst/>
              </a:rPr>
              <a:t>application form (i.e. the authority where you live)</a:t>
            </a:r>
          </a:p>
          <a:p>
            <a:endParaRPr lang="en-GB" dirty="0">
              <a:effectLst/>
            </a:endParaRPr>
          </a:p>
          <a:p>
            <a:r>
              <a:rPr lang="en-GB" dirty="0">
                <a:effectLst/>
              </a:rPr>
              <a:t>It is very important to remember to submit</a:t>
            </a:r>
          </a:p>
          <a:p>
            <a:r>
              <a:rPr lang="en-GB" dirty="0">
                <a:effectLst/>
              </a:rPr>
              <a:t>your application by the closing date of </a:t>
            </a:r>
            <a:r>
              <a:rPr lang="en-GB" b="1" dirty="0">
                <a:effectLst/>
              </a:rPr>
              <a:t>31</a:t>
            </a:r>
            <a:r>
              <a:rPr lang="en-GB" b="1" baseline="30000" dirty="0">
                <a:effectLst/>
              </a:rPr>
              <a:t>st</a:t>
            </a:r>
            <a:r>
              <a:rPr lang="en-GB" b="1" dirty="0">
                <a:effectLst/>
              </a:rPr>
              <a:t> October 2025</a:t>
            </a:r>
            <a:r>
              <a:rPr lang="en-GB" dirty="0">
                <a:effectLst/>
              </a:rPr>
              <a:t>.</a:t>
            </a:r>
          </a:p>
          <a:p>
            <a:r>
              <a:rPr lang="en-GB" dirty="0">
                <a:effectLst/>
              </a:rPr>
              <a:t>Secondary place offers will be sent out by the local authority in March 2026.</a:t>
            </a:r>
          </a:p>
          <a:p>
            <a:r>
              <a:rPr lang="en-GB" dirty="0">
                <a:effectLst/>
              </a:rPr>
              <a:t>You can complete this online. </a:t>
            </a:r>
          </a:p>
        </p:txBody>
      </p:sp>
      <p:sp>
        <p:nvSpPr>
          <p:cNvPr id="4"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Tree>
    <p:extLst>
      <p:ext uri="{BB962C8B-B14F-4D97-AF65-F5344CB8AC3E}">
        <p14:creationId xmlns:p14="http://schemas.microsoft.com/office/powerpoint/2010/main" val="6936996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p>
            <a:r>
              <a:rPr dirty="0"/>
              <a:t>PE KITS</a:t>
            </a:r>
          </a:p>
        </p:txBody>
      </p:sp>
      <p:pic>
        <p:nvPicPr>
          <p:cNvPr id="162" name="thumb_Haberdashers NO background_1024.jpg"/>
          <p:cNvPicPr>
            <a:picLocks noChangeAspect="1"/>
          </p:cNvPicPr>
          <p:nvPr/>
        </p:nvPicPr>
        <p:blipFill>
          <a:blip r:embed="rId2"/>
          <a:stretch>
            <a:fillRect/>
          </a:stretch>
        </p:blipFill>
        <p:spPr>
          <a:xfrm>
            <a:off x="10695183" y="995133"/>
            <a:ext cx="1560317" cy="1824267"/>
          </a:xfrm>
          <a:prstGeom prst="rect">
            <a:avLst/>
          </a:prstGeom>
          <a:ln w="12700">
            <a:miter lim="400000"/>
          </a:ln>
        </p:spPr>
      </p:pic>
      <p:sp>
        <p:nvSpPr>
          <p:cNvPr id="2" name="TextBox 1"/>
          <p:cNvSpPr txBox="1"/>
          <p:nvPr/>
        </p:nvSpPr>
        <p:spPr>
          <a:xfrm>
            <a:off x="453728" y="2794145"/>
            <a:ext cx="10669786" cy="48300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kumimoji="0" lang="en-GB"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rPr>
              <a:t>Children need to come to school in their PE kit</a:t>
            </a:r>
          </a:p>
          <a:p>
            <a:pPr marL="457200" indent="-457200" algn="l">
              <a:buFont typeface="Arial" panose="020B0604020202020204" pitchFamily="34" charset="0"/>
              <a:buChar char="•"/>
            </a:pPr>
            <a:r>
              <a:rPr lang="en-GB" dirty="0"/>
              <a:t>PE is on the following days: Wednesday and Thursday</a:t>
            </a:r>
          </a:p>
          <a:p>
            <a:pPr marL="457200" indent="-457200" algn="l">
              <a:buFont typeface="Arial" panose="020B0604020202020204" pitchFamily="34" charset="0"/>
              <a:buChar char="•"/>
            </a:pPr>
            <a:r>
              <a:rPr kumimoji="0" lang="es-ES" b="0" i="0" u="none" strike="noStrike" cap="none" spc="0" normalizeH="0" dirty="0">
                <a:ln>
                  <a:noFill/>
                </a:ln>
                <a:solidFill>
                  <a:srgbClr val="4F5C3F"/>
                </a:solidFill>
                <a:effectLst>
                  <a:outerShdw blurRad="25400" dist="12700" rotWithShape="0">
                    <a:srgbClr val="FFFFFF">
                      <a:alpha val="45000"/>
                    </a:srgbClr>
                  </a:outerShdw>
                </a:effectLst>
                <a:uFillTx/>
                <a:sym typeface="Georgia"/>
              </a:rPr>
              <a:t>PE kit </a:t>
            </a:r>
            <a:r>
              <a:rPr kumimoji="0" lang="es-ES" b="0" i="0" u="none" strike="noStrike" cap="none" spc="0" normalizeH="0" dirty="0" err="1">
                <a:ln>
                  <a:noFill/>
                </a:ln>
                <a:solidFill>
                  <a:srgbClr val="4F5C3F"/>
                </a:solidFill>
                <a:effectLst>
                  <a:outerShdw blurRad="25400" dist="12700" rotWithShape="0">
                    <a:srgbClr val="FFFFFF">
                      <a:alpha val="45000"/>
                    </a:srgbClr>
                  </a:outerShdw>
                </a:effectLst>
                <a:uFillTx/>
                <a:sym typeface="Georgia"/>
              </a:rPr>
              <a:t>should</a:t>
            </a:r>
            <a:r>
              <a:rPr kumimoji="0" lang="es-ES" b="0" i="0" u="none" strike="noStrike" cap="none" spc="0" normalizeH="0" dirty="0">
                <a:ln>
                  <a:noFill/>
                </a:ln>
                <a:solidFill>
                  <a:srgbClr val="4F5C3F"/>
                </a:solidFill>
                <a:effectLst>
                  <a:outerShdw blurRad="25400" dist="12700" rotWithShape="0">
                    <a:srgbClr val="FFFFFF">
                      <a:alpha val="45000"/>
                    </a:srgbClr>
                  </a:outerShdw>
                </a:effectLst>
                <a:uFillTx/>
                <a:sym typeface="Georgia"/>
              </a:rPr>
              <a:t> </a:t>
            </a:r>
            <a:r>
              <a:rPr lang="es-ES" dirty="0"/>
              <a:t>be </a:t>
            </a:r>
            <a:r>
              <a:rPr lang="es-ES" dirty="0" err="1"/>
              <a:t>named</a:t>
            </a:r>
            <a:r>
              <a:rPr lang="es-ES" dirty="0"/>
              <a:t>. </a:t>
            </a:r>
          </a:p>
          <a:p>
            <a:pPr marL="457200" indent="-457200" algn="l">
              <a:buFont typeface="Arial" panose="020B0604020202020204" pitchFamily="34" charset="0"/>
              <a:buChar char="•"/>
            </a:pPr>
            <a:r>
              <a:rPr lang="es-ES" dirty="0" err="1"/>
              <a:t>Plain</a:t>
            </a:r>
            <a:r>
              <a:rPr lang="es-ES" dirty="0"/>
              <a:t> </a:t>
            </a:r>
            <a:r>
              <a:rPr lang="es-ES" dirty="0" err="1"/>
              <a:t>black</a:t>
            </a:r>
            <a:r>
              <a:rPr lang="es-ES" dirty="0"/>
              <a:t> </a:t>
            </a:r>
            <a:r>
              <a:rPr lang="es-ES" dirty="0" err="1"/>
              <a:t>track</a:t>
            </a:r>
            <a:r>
              <a:rPr lang="es-ES" dirty="0"/>
              <a:t> </a:t>
            </a:r>
            <a:r>
              <a:rPr lang="es-ES" dirty="0" err="1"/>
              <a:t>suit</a:t>
            </a:r>
            <a:r>
              <a:rPr lang="es-ES" dirty="0"/>
              <a:t>, </a:t>
            </a:r>
            <a:r>
              <a:rPr lang="es-ES" dirty="0" err="1"/>
              <a:t>black</a:t>
            </a:r>
            <a:r>
              <a:rPr lang="es-ES" dirty="0"/>
              <a:t> shorts </a:t>
            </a:r>
            <a:r>
              <a:rPr lang="es-ES" dirty="0" err="1"/>
              <a:t>or</a:t>
            </a:r>
            <a:r>
              <a:rPr lang="es-ES" dirty="0"/>
              <a:t> </a:t>
            </a:r>
            <a:r>
              <a:rPr lang="es-ES" dirty="0" err="1"/>
              <a:t>skort</a:t>
            </a:r>
            <a:r>
              <a:rPr lang="es-ES" dirty="0"/>
              <a:t>, </a:t>
            </a:r>
            <a:r>
              <a:rPr lang="es-ES" dirty="0" err="1"/>
              <a:t>green</a:t>
            </a:r>
            <a:r>
              <a:rPr lang="es-ES" dirty="0"/>
              <a:t> polo </a:t>
            </a:r>
            <a:r>
              <a:rPr lang="es-ES" dirty="0" err="1"/>
              <a:t>shirt</a:t>
            </a:r>
            <a:r>
              <a:rPr lang="es-ES" dirty="0"/>
              <a:t> and </a:t>
            </a:r>
            <a:r>
              <a:rPr lang="es-ES" dirty="0" err="1"/>
              <a:t>black</a:t>
            </a:r>
            <a:r>
              <a:rPr lang="es-ES" dirty="0"/>
              <a:t> </a:t>
            </a:r>
            <a:r>
              <a:rPr lang="es-ES" dirty="0" err="1"/>
              <a:t>canvas</a:t>
            </a:r>
            <a:r>
              <a:rPr lang="es-ES" dirty="0"/>
              <a:t> </a:t>
            </a:r>
            <a:r>
              <a:rPr lang="es-ES" dirty="0" err="1"/>
              <a:t>pumps</a:t>
            </a:r>
            <a:r>
              <a:rPr lang="es-ES" dirty="0"/>
              <a:t>/</a:t>
            </a:r>
            <a:r>
              <a:rPr lang="es-ES" dirty="0" err="1"/>
              <a:t>trainers</a:t>
            </a:r>
            <a:r>
              <a:rPr lang="es-ES" dirty="0"/>
              <a:t> in line </a:t>
            </a:r>
            <a:r>
              <a:rPr lang="es-ES" dirty="0" err="1"/>
              <a:t>with</a:t>
            </a:r>
            <a:r>
              <a:rPr lang="es-ES" dirty="0"/>
              <a:t> </a:t>
            </a:r>
            <a:r>
              <a:rPr lang="es-ES" dirty="0" err="1"/>
              <a:t>the</a:t>
            </a:r>
            <a:r>
              <a:rPr lang="es-ES" dirty="0"/>
              <a:t> new </a:t>
            </a:r>
            <a:r>
              <a:rPr lang="es-ES" dirty="0" err="1"/>
              <a:t>uniform</a:t>
            </a:r>
            <a:r>
              <a:rPr lang="es-ES" dirty="0"/>
              <a:t>, PE </a:t>
            </a:r>
            <a:r>
              <a:rPr lang="es-ES" dirty="0" err="1"/>
              <a:t>black</a:t>
            </a:r>
            <a:r>
              <a:rPr lang="es-ES" dirty="0"/>
              <a:t> </a:t>
            </a:r>
            <a:r>
              <a:rPr lang="es-ES" dirty="0" err="1"/>
              <a:t>hooded</a:t>
            </a:r>
            <a:r>
              <a:rPr lang="es-ES" dirty="0"/>
              <a:t> </a:t>
            </a:r>
            <a:r>
              <a:rPr lang="es-ES" dirty="0" err="1"/>
              <a:t>sweatshirt</a:t>
            </a:r>
            <a:r>
              <a:rPr lang="es-ES" dirty="0"/>
              <a:t>. </a:t>
            </a:r>
          </a:p>
          <a:p>
            <a:pPr marL="457200" indent="-457200" algn="l">
              <a:buFont typeface="Arial" panose="020B0604020202020204" pitchFamily="34" charset="0"/>
              <a:buChar char="•"/>
            </a:pPr>
            <a:r>
              <a:rPr lang="en-GB" dirty="0"/>
              <a:t>NO FOOTBALL TOPS or STRIPS please. </a:t>
            </a:r>
          </a:p>
          <a:p>
            <a:pPr marL="457200" indent="-457200" algn="l">
              <a:buFont typeface="Arial" panose="020B0604020202020204" pitchFamily="34" charset="0"/>
              <a:buChar char="•"/>
            </a:pPr>
            <a:r>
              <a:rPr lang="en-GB" dirty="0"/>
              <a:t>Dark sport trousers may be worn in the colder months. </a:t>
            </a:r>
          </a:p>
        </p:txBody>
      </p:sp>
      <p:sp>
        <p:nvSpPr>
          <p:cNvPr id="6"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608762" y="81409"/>
            <a:ext cx="11353800" cy="2032000"/>
          </a:xfrm>
          <a:prstGeom prst="rect">
            <a:avLst/>
          </a:prstGeom>
        </p:spPr>
        <p:txBody>
          <a:bodyPr/>
          <a:lstStyle/>
          <a:p>
            <a:r>
              <a:t>SCHOOL COMMUNICATION</a:t>
            </a:r>
          </a:p>
        </p:txBody>
      </p:sp>
      <p:pic>
        <p:nvPicPr>
          <p:cNvPr id="166" name="thumb_Haberdashers NO background_1024.jpg"/>
          <p:cNvPicPr>
            <a:picLocks noChangeAspect="1"/>
          </p:cNvPicPr>
          <p:nvPr/>
        </p:nvPicPr>
        <p:blipFill>
          <a:blip r:embed="rId2"/>
          <a:stretch>
            <a:fillRect/>
          </a:stretch>
        </p:blipFill>
        <p:spPr>
          <a:xfrm>
            <a:off x="10822880" y="200145"/>
            <a:ext cx="1560317" cy="1824267"/>
          </a:xfrm>
          <a:prstGeom prst="rect">
            <a:avLst/>
          </a:prstGeom>
          <a:ln w="12700">
            <a:miter lim="400000"/>
          </a:ln>
        </p:spPr>
      </p:pic>
      <p:sp>
        <p:nvSpPr>
          <p:cNvPr id="2" name="TextBox 1"/>
          <p:cNvSpPr txBox="1"/>
          <p:nvPr/>
        </p:nvSpPr>
        <p:spPr>
          <a:xfrm>
            <a:off x="381720" y="3165333"/>
            <a:ext cx="12476672"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t>If there is anything you would like to talk to us about, no matter how small it may seem, please do! </a:t>
            </a:r>
          </a:p>
          <a:p>
            <a:pPr algn="l"/>
            <a:endParaRPr lang="en-GB" sz="2400" dirty="0"/>
          </a:p>
          <a:p>
            <a:pPr algn="l"/>
            <a:r>
              <a:rPr lang="en-GB" sz="2400" dirty="0"/>
              <a:t>Unless I have a club or other commitment straight after school, I will be on the playground each day at 3.15pm, or please make an appointment through the school office. U</a:t>
            </a:r>
            <a:r>
              <a:rPr lang="es-ES" sz="2400" dirty="0" err="1"/>
              <a:t>nfortunately</a:t>
            </a:r>
            <a:r>
              <a:rPr lang="es-ES" sz="2400" dirty="0"/>
              <a:t>, I </a:t>
            </a:r>
            <a:r>
              <a:rPr lang="es-ES" sz="2400" dirty="0" err="1"/>
              <a:t>cannot</a:t>
            </a:r>
            <a:r>
              <a:rPr lang="es-ES" sz="2400" dirty="0"/>
              <a:t> </a:t>
            </a:r>
            <a:r>
              <a:rPr lang="es-ES" sz="2400" dirty="0" err="1"/>
              <a:t>speak</a:t>
            </a:r>
            <a:r>
              <a:rPr lang="es-ES" sz="2400" dirty="0"/>
              <a:t> </a:t>
            </a:r>
            <a:r>
              <a:rPr lang="es-ES" sz="2400" dirty="0" err="1"/>
              <a:t>with</a:t>
            </a:r>
            <a:r>
              <a:rPr lang="es-ES" sz="2400" dirty="0"/>
              <a:t> </a:t>
            </a:r>
            <a:r>
              <a:rPr lang="es-ES" sz="2400" dirty="0" err="1"/>
              <a:t>anyone</a:t>
            </a:r>
            <a:r>
              <a:rPr lang="es-ES" sz="2400" dirty="0"/>
              <a:t> in </a:t>
            </a:r>
            <a:r>
              <a:rPr lang="es-ES" sz="2400" dirty="0" err="1"/>
              <a:t>the</a:t>
            </a:r>
            <a:r>
              <a:rPr lang="es-ES" sz="2400" dirty="0"/>
              <a:t> </a:t>
            </a:r>
            <a:r>
              <a:rPr lang="es-ES" sz="2400" dirty="0" err="1"/>
              <a:t>morning</a:t>
            </a:r>
            <a:r>
              <a:rPr lang="es-ES" sz="2400" dirty="0"/>
              <a:t> </a:t>
            </a:r>
            <a:r>
              <a:rPr lang="es-ES" sz="2400" dirty="0" err="1"/>
              <a:t>unless</a:t>
            </a:r>
            <a:r>
              <a:rPr lang="es-ES" sz="2400" dirty="0"/>
              <a:t> </a:t>
            </a:r>
            <a:r>
              <a:rPr lang="es-ES" sz="2400" dirty="0" err="1"/>
              <a:t>it</a:t>
            </a:r>
            <a:r>
              <a:rPr lang="es-ES" sz="2400" dirty="0"/>
              <a:t> </a:t>
            </a:r>
            <a:r>
              <a:rPr lang="es-ES" sz="2400" dirty="0" err="1"/>
              <a:t>is</a:t>
            </a:r>
            <a:r>
              <a:rPr lang="es-ES" sz="2400" dirty="0"/>
              <a:t> </a:t>
            </a:r>
            <a:r>
              <a:rPr lang="es-ES" sz="2400" dirty="0" err="1"/>
              <a:t>an</a:t>
            </a:r>
            <a:r>
              <a:rPr lang="es-ES" sz="2400" dirty="0"/>
              <a:t> </a:t>
            </a:r>
            <a:r>
              <a:rPr lang="es-ES" sz="2400" dirty="0" err="1"/>
              <a:t>emergency</a:t>
            </a:r>
            <a:r>
              <a:rPr lang="en-GB" sz="2400" dirty="0"/>
              <a:t>. </a:t>
            </a:r>
          </a:p>
          <a:p>
            <a:pPr algn="l"/>
            <a:endParaRPr lang="en-GB" sz="2400" dirty="0"/>
          </a:p>
          <a:p>
            <a:pPr algn="l"/>
            <a:r>
              <a:rPr lang="en-GB" sz="2400" dirty="0"/>
              <a:t>You can email the office on: </a:t>
            </a:r>
            <a:r>
              <a:rPr lang="en-GB" sz="2400" dirty="0">
                <a:hlinkClick r:id="rId3"/>
              </a:rPr>
              <a:t>admin@bunburyaldersey.cheshire.sch.uk</a:t>
            </a:r>
            <a:r>
              <a:rPr lang="en-GB" sz="2400" dirty="0"/>
              <a:t> </a:t>
            </a:r>
          </a:p>
          <a:p>
            <a:pPr algn="l"/>
            <a:r>
              <a:rPr lang="en-GB" sz="2400" dirty="0"/>
              <a:t>Or contact Mrs Badger: </a:t>
            </a:r>
            <a:r>
              <a:rPr lang="en-GB" sz="2400" dirty="0">
                <a:hlinkClick r:id="rId4"/>
              </a:rPr>
              <a:t>principalbunbury@RCSAT.cheshire.sch.uk</a:t>
            </a:r>
            <a:r>
              <a:rPr lang="en-GB" sz="2400" dirty="0"/>
              <a:t> </a:t>
            </a:r>
            <a:endParaRPr lang="es-ES" sz="2400" dirty="0"/>
          </a:p>
          <a:p>
            <a:pPr algn="l"/>
            <a:endParaRPr lang="es-ES" sz="2400" dirty="0"/>
          </a:p>
        </p:txBody>
      </p:sp>
      <p:sp>
        <p:nvSpPr>
          <p:cNvPr id="6"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TextBox 2"/>
          <p:cNvSpPr txBox="1"/>
          <p:nvPr/>
        </p:nvSpPr>
        <p:spPr>
          <a:xfrm>
            <a:off x="957784" y="4732784"/>
            <a:ext cx="10369152"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s-ES" sz="55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Thank</a:t>
            </a:r>
            <a:r>
              <a:rPr kumimoji="0" lang="es-ES" sz="55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55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you</a:t>
            </a:r>
            <a:r>
              <a:rPr kumimoji="0" lang="es-ES" sz="55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55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for</a:t>
            </a:r>
            <a:r>
              <a:rPr kumimoji="0" lang="es-ES" sz="55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55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your</a:t>
            </a:r>
            <a:r>
              <a:rPr kumimoji="0" lang="es-ES" sz="55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55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support</a:t>
            </a:r>
            <a:r>
              <a:rPr kumimoji="0" lang="es-ES" sz="55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t>
            </a:r>
          </a:p>
        </p:txBody>
      </p:sp>
      <p:pic>
        <p:nvPicPr>
          <p:cNvPr id="4" name="thumb_Haberdashers NO background_1024.jpg"/>
          <p:cNvPicPr>
            <a:picLocks noChangeAspect="1"/>
          </p:cNvPicPr>
          <p:nvPr/>
        </p:nvPicPr>
        <p:blipFill>
          <a:blip r:embed="rId2"/>
          <a:stretch>
            <a:fillRect/>
          </a:stretch>
        </p:blipFill>
        <p:spPr>
          <a:xfrm>
            <a:off x="10750872" y="1032493"/>
            <a:ext cx="1560317" cy="1824267"/>
          </a:xfrm>
          <a:prstGeom prst="rect">
            <a:avLst/>
          </a:prstGeom>
          <a:ln w="12700">
            <a:miter lim="400000"/>
          </a:ln>
        </p:spPr>
      </p:pic>
      <p:sp>
        <p:nvSpPr>
          <p:cNvPr id="5"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Tree>
    <p:extLst>
      <p:ext uri="{BB962C8B-B14F-4D97-AF65-F5344CB8AC3E}">
        <p14:creationId xmlns:p14="http://schemas.microsoft.com/office/powerpoint/2010/main" val="36208740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311150" y="2667000"/>
            <a:ext cx="7327900" cy="4200525"/>
          </a:xfrm>
          <a:prstGeom prst="rect">
            <a:avLst/>
          </a:prstGeom>
        </p:spPr>
        <p:txBody>
          <a:bodyPr>
            <a:normAutofit fontScale="90000"/>
          </a:bodyPr>
          <a:lstStyle/>
          <a:p>
            <a:pPr defTabSz="554990">
              <a:lnSpc>
                <a:spcPct val="120000"/>
              </a:lnSpc>
              <a:defRPr sz="4084" cap="none" spc="0">
                <a:solidFill>
                  <a:schemeClr val="accent2"/>
                </a:solidFill>
                <a:effectLst>
                  <a:outerShdw blurRad="12065" dist="24130" dir="16200000" rotWithShape="0">
                    <a:srgbClr val="000000">
                      <a:alpha val="30000"/>
                    </a:srgbClr>
                  </a:outerShdw>
                </a:effectLst>
              </a:defRPr>
            </a:pPr>
            <a:r>
              <a:t>We strive to provide a primary education your child will never forget. Rich with diverse opportunities and experiences set within a</a:t>
            </a:r>
          </a:p>
          <a:p>
            <a:pPr defTabSz="554990">
              <a:lnSpc>
                <a:spcPct val="120000"/>
              </a:lnSpc>
              <a:defRPr sz="4084" cap="none" spc="0">
                <a:solidFill>
                  <a:schemeClr val="accent2"/>
                </a:solidFill>
                <a:effectLst>
                  <a:outerShdw blurRad="12065" dist="24130" dir="16200000" rotWithShape="0">
                    <a:srgbClr val="000000">
                      <a:alpha val="30000"/>
                    </a:srgbClr>
                  </a:outerShdw>
                </a:effectLst>
              </a:defRPr>
            </a:pPr>
            <a:r>
              <a:t>Christian context.</a:t>
            </a:r>
          </a:p>
        </p:txBody>
      </p:sp>
      <p:sp>
        <p:nvSpPr>
          <p:cNvPr id="6" name="Shape 123"/>
          <p:cNvSpPr/>
          <p:nvPr/>
        </p:nvSpPr>
        <p:spPr>
          <a:xfrm>
            <a:off x="957784" y="811716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pic>
        <p:nvPicPr>
          <p:cNvPr id="4" name="Picture Placeholder 3"/>
          <p:cNvPicPr>
            <a:picLocks noGrp="1" noChangeAspect="1"/>
          </p:cNvPicPr>
          <p:nvPr>
            <p:ph type="pic" sz="half" idx="13"/>
          </p:nvPr>
        </p:nvPicPr>
        <p:blipFill>
          <a:blip r:embed="rId2">
            <a:extLst>
              <a:ext uri="{28A0092B-C50C-407E-A947-70E740481C1C}">
                <a14:useLocalDpi xmlns:a14="http://schemas.microsoft.com/office/drawing/2010/main" val="0"/>
              </a:ext>
            </a:extLst>
          </a:blip>
          <a:srcRect t="177" b="177"/>
          <a:stretch>
            <a:fillRect/>
          </a:stretch>
        </p:blipFill>
        <p:spPr/>
      </p:pic>
      <p:pic>
        <p:nvPicPr>
          <p:cNvPr id="129" name="thumb_Haberdashers NO background_1024.jpg"/>
          <p:cNvPicPr>
            <a:picLocks noChangeAspect="1"/>
          </p:cNvPicPr>
          <p:nvPr/>
        </p:nvPicPr>
        <p:blipFill>
          <a:blip r:embed="rId3"/>
          <a:stretch>
            <a:fillRect/>
          </a:stretch>
        </p:blipFill>
        <p:spPr>
          <a:xfrm>
            <a:off x="10966896" y="979458"/>
            <a:ext cx="1616562" cy="1890028"/>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half" idx="13"/>
          </p:nvPr>
        </p:nvPicPr>
        <p:blipFill>
          <a:blip r:embed="rId2">
            <a:extLst>
              <a:ext uri="{28A0092B-C50C-407E-A947-70E740481C1C}">
                <a14:useLocalDpi xmlns:a14="http://schemas.microsoft.com/office/drawing/2010/main" val="0"/>
              </a:ext>
            </a:extLst>
          </a:blip>
          <a:srcRect t="4761" b="4761"/>
          <a:stretch>
            <a:fillRect/>
          </a:stretch>
        </p:blipFill>
        <p:spPr/>
      </p:pic>
      <p:sp>
        <p:nvSpPr>
          <p:cNvPr id="132" name="Shape 132"/>
          <p:cNvSpPr>
            <a:spLocks noGrp="1"/>
          </p:cNvSpPr>
          <p:nvPr>
            <p:ph type="title"/>
          </p:nvPr>
        </p:nvSpPr>
        <p:spPr>
          <a:prstGeom prst="rect">
            <a:avLst/>
          </a:prstGeom>
        </p:spPr>
        <p:txBody>
          <a:bodyPr/>
          <a:lstStyle/>
          <a:p>
            <a:pPr defTabSz="327152">
              <a:lnSpc>
                <a:spcPct val="120000"/>
              </a:lnSpc>
              <a:defRPr sz="3136" cap="none" spc="0">
                <a:solidFill>
                  <a:schemeClr val="accent2"/>
                </a:solidFill>
                <a:effectLst>
                  <a:outerShdw blurRad="7112" dist="14224" dir="16200000" rotWithShape="0">
                    <a:srgbClr val="000000">
                      <a:alpha val="30000"/>
                    </a:srgbClr>
                  </a:outerShdw>
                </a:effectLst>
              </a:defRPr>
            </a:pPr>
            <a:r>
              <a:t>Our Christian values underpin all we do:</a:t>
            </a: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endParaRP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r>
              <a:t>* Our children are happy, caring and empathetic to others</a:t>
            </a: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endParaRPr/>
          </a:p>
          <a:p>
            <a:pPr defTabSz="327152">
              <a:lnSpc>
                <a:spcPct val="120000"/>
              </a:lnSpc>
              <a:defRPr sz="2408" cap="none" spc="0">
                <a:solidFill>
                  <a:schemeClr val="accent2"/>
                </a:solidFill>
                <a:effectLst>
                  <a:outerShdw blurRad="7112" dist="14224" dir="16200000" rotWithShape="0">
                    <a:srgbClr val="000000">
                      <a:alpha val="30000"/>
                    </a:srgbClr>
                  </a:outerShdw>
                </a:effectLst>
              </a:defRPr>
            </a:pPr>
            <a:r>
              <a:t>*Our children learn and develop as moral individuals within the context of Christian values</a:t>
            </a:r>
          </a:p>
        </p:txBody>
      </p:sp>
      <p:pic>
        <p:nvPicPr>
          <p:cNvPr id="134" name="thumb_Haberdashers NO background_1024.jpg"/>
          <p:cNvPicPr>
            <a:picLocks noChangeAspect="1"/>
          </p:cNvPicPr>
          <p:nvPr/>
        </p:nvPicPr>
        <p:blipFill>
          <a:blip r:embed="rId3"/>
          <a:stretch>
            <a:fillRect/>
          </a:stretch>
        </p:blipFill>
        <p:spPr>
          <a:xfrm>
            <a:off x="11110912" y="6711206"/>
            <a:ext cx="1560317" cy="1824267"/>
          </a:xfrm>
          <a:prstGeom prst="rect">
            <a:avLst/>
          </a:prstGeom>
          <a:ln w="12700">
            <a:miter lim="400000"/>
          </a:ln>
        </p:spPr>
      </p:pic>
      <p:sp>
        <p:nvSpPr>
          <p:cNvPr id="6" name="Shape 123"/>
          <p:cNvSpPr/>
          <p:nvPr/>
        </p:nvSpPr>
        <p:spPr>
          <a:xfrm>
            <a:off x="1749872" y="7893246"/>
            <a:ext cx="6408712"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half" idx="13"/>
          </p:nvPr>
        </p:nvSpPr>
        <p:spPr/>
      </p:sp>
      <p:sp>
        <p:nvSpPr>
          <p:cNvPr id="4" name="Text Placeholder 3"/>
          <p:cNvSpPr>
            <a:spLocks noGrp="1"/>
          </p:cNvSpPr>
          <p:nvPr>
            <p:ph type="body" sz="quarter" idx="1"/>
          </p:nvPr>
        </p:nvSpPr>
        <p:spPr>
          <a:xfrm>
            <a:off x="430966" y="2321781"/>
            <a:ext cx="6835933" cy="5590319"/>
          </a:xfrm>
        </p:spPr>
        <p:txBody>
          <a:bodyPr>
            <a:normAutofit fontScale="85000" lnSpcReduction="10000"/>
          </a:bodyPr>
          <a:lstStyle/>
          <a:p>
            <a:r>
              <a:rPr lang="en-GB" dirty="0"/>
              <a:t>As a Rights Respecting School children’s rights are also at the centre of our ethos. </a:t>
            </a:r>
          </a:p>
          <a:p>
            <a:endParaRPr lang="en-GB" dirty="0"/>
          </a:p>
          <a:p>
            <a:r>
              <a:rPr lang="en-GB" dirty="0"/>
              <a:t>We are a Gold Rights Respecting School. </a:t>
            </a:r>
          </a:p>
          <a:p>
            <a:endParaRPr lang="en-GB" dirty="0"/>
          </a:p>
          <a:p>
            <a:r>
              <a:rPr lang="en-GB" dirty="0"/>
              <a:t>The children learn about their rights through a variety of different activities and about the importance of children’s rights in the world through themed days. </a:t>
            </a:r>
          </a:p>
          <a:p>
            <a:endParaRPr lang="en-GB" dirty="0"/>
          </a:p>
          <a:p>
            <a:r>
              <a:rPr lang="en-GB" dirty="0"/>
              <a:t>At the start of this year, our class completed our class charter.</a:t>
            </a:r>
          </a:p>
        </p:txBody>
      </p:sp>
      <p:pic>
        <p:nvPicPr>
          <p:cNvPr id="5" name="Picture 4"/>
          <p:cNvPicPr>
            <a:picLocks noChangeAspect="1"/>
          </p:cNvPicPr>
          <p:nvPr/>
        </p:nvPicPr>
        <p:blipFill>
          <a:blip r:embed="rId2"/>
          <a:stretch>
            <a:fillRect/>
          </a:stretch>
        </p:blipFill>
        <p:spPr>
          <a:xfrm>
            <a:off x="7393066" y="2500536"/>
            <a:ext cx="5178267" cy="4322018"/>
          </a:xfrm>
          <a:prstGeom prst="rect">
            <a:avLst/>
          </a:prstGeom>
        </p:spPr>
      </p:pic>
    </p:spTree>
    <p:extLst>
      <p:ext uri="{BB962C8B-B14F-4D97-AF65-F5344CB8AC3E}">
        <p14:creationId xmlns:p14="http://schemas.microsoft.com/office/powerpoint/2010/main" val="4095719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r>
              <a:rPr dirty="0"/>
              <a:t>Our School rules</a:t>
            </a:r>
          </a:p>
        </p:txBody>
      </p:sp>
      <p:pic>
        <p:nvPicPr>
          <p:cNvPr id="140" name="thumb_Haberdashers NO background_1024.jpg"/>
          <p:cNvPicPr>
            <a:picLocks noChangeAspect="1"/>
          </p:cNvPicPr>
          <p:nvPr/>
        </p:nvPicPr>
        <p:blipFill>
          <a:blip r:embed="rId2"/>
          <a:stretch>
            <a:fillRect/>
          </a:stretch>
        </p:blipFill>
        <p:spPr>
          <a:xfrm>
            <a:off x="10974583" y="677633"/>
            <a:ext cx="1560317" cy="1824267"/>
          </a:xfrm>
          <a:prstGeom prst="rect">
            <a:avLst/>
          </a:prstGeom>
          <a:ln w="12700">
            <a:miter lim="400000"/>
          </a:ln>
        </p:spPr>
      </p:pic>
      <p:sp>
        <p:nvSpPr>
          <p:cNvPr id="7" name="Shape 123"/>
          <p:cNvSpPr/>
          <p:nvPr/>
        </p:nvSpPr>
        <p:spPr>
          <a:xfrm>
            <a:off x="3308423" y="7897688"/>
            <a:ext cx="6624736"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1960" y="2501900"/>
            <a:ext cx="8157662" cy="5385420"/>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DIGITAL SAFEGUARDING</a:t>
            </a:r>
          </a:p>
        </p:txBody>
      </p:sp>
      <p:pic>
        <p:nvPicPr>
          <p:cNvPr id="4" name="thumb_Haberdashers NO background_1024.jpg"/>
          <p:cNvPicPr>
            <a:picLocks noChangeAspect="1"/>
          </p:cNvPicPr>
          <p:nvPr/>
        </p:nvPicPr>
        <p:blipFill>
          <a:blip r:embed="rId2"/>
          <a:stretch>
            <a:fillRect/>
          </a:stretch>
        </p:blipFill>
        <p:spPr>
          <a:xfrm>
            <a:off x="11182920" y="1636440"/>
            <a:ext cx="1560317" cy="1824267"/>
          </a:xfrm>
          <a:prstGeom prst="rect">
            <a:avLst/>
          </a:prstGeom>
          <a:ln w="12700">
            <a:miter lim="400000"/>
          </a:ln>
        </p:spPr>
      </p:pic>
      <p:sp>
        <p:nvSpPr>
          <p:cNvPr id="5" name="Shape 123"/>
          <p:cNvSpPr/>
          <p:nvPr/>
        </p:nvSpPr>
        <p:spPr>
          <a:xfrm>
            <a:off x="1891650" y="8064500"/>
            <a:ext cx="8731598" cy="12317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endParaRPr lang="en-US" dirty="0"/>
          </a:p>
          <a:p>
            <a:r>
              <a:rPr lang="en-US" dirty="0"/>
              <a:t>Matthew 5:16</a:t>
            </a:r>
            <a:endParaRPr dirty="0"/>
          </a:p>
        </p:txBody>
      </p:sp>
      <p:sp>
        <p:nvSpPr>
          <p:cNvPr id="6" name="Rectangle 5"/>
          <p:cNvSpPr/>
          <p:nvPr/>
        </p:nvSpPr>
        <p:spPr>
          <a:xfrm>
            <a:off x="597744" y="2466910"/>
            <a:ext cx="10225136" cy="5632311"/>
          </a:xfrm>
          <a:prstGeom prst="rect">
            <a:avLst/>
          </a:prstGeom>
        </p:spPr>
        <p:txBody>
          <a:bodyPr wrap="square">
            <a:spAutoFit/>
          </a:bodyPr>
          <a:lstStyle/>
          <a:p>
            <a:pPr algn="l"/>
            <a:r>
              <a:rPr lang="en-US" sz="2000" dirty="0"/>
              <a:t>Bunbury takes internet and technology safety extremely seriously. </a:t>
            </a:r>
          </a:p>
          <a:p>
            <a:pPr algn="l"/>
            <a:r>
              <a:rPr lang="en-US" sz="2000" dirty="0"/>
              <a:t>As a school, we educate both parents and children about the benefits but also the dangers with the online world so that we can all use what is a valuable resource safely and responsibly.</a:t>
            </a:r>
          </a:p>
          <a:p>
            <a:pPr algn="l"/>
            <a:r>
              <a:rPr lang="en-US" sz="2000" dirty="0"/>
              <a:t>We ask that parents reinforce these messages at home by:</a:t>
            </a:r>
          </a:p>
          <a:p>
            <a:pPr algn="l"/>
            <a:r>
              <a:rPr lang="en-US" sz="2000" dirty="0"/>
              <a:t> - ensuring children are not on the internet unsupervised</a:t>
            </a:r>
          </a:p>
          <a:p>
            <a:pPr algn="l"/>
            <a:r>
              <a:rPr lang="en-US" sz="2000" dirty="0"/>
              <a:t> - ensuring children do not have access to internet/ devices </a:t>
            </a:r>
          </a:p>
          <a:p>
            <a:pPr algn="l"/>
            <a:r>
              <a:rPr lang="en-US" sz="2000" dirty="0"/>
              <a:t>whilst in bathrooms/bedrooms/closed spaces</a:t>
            </a:r>
          </a:p>
          <a:p>
            <a:pPr algn="l"/>
            <a:r>
              <a:rPr lang="en-US" sz="2000" dirty="0"/>
              <a:t> - reminding your children about joining chat groups </a:t>
            </a:r>
          </a:p>
          <a:p>
            <a:pPr algn="l"/>
            <a:r>
              <a:rPr lang="en-US" sz="2000" dirty="0"/>
              <a:t>but also the impact of sharing other pupils’ information.</a:t>
            </a:r>
          </a:p>
          <a:p>
            <a:pPr marL="342900" indent="-342900" algn="l">
              <a:buFontTx/>
              <a:buChar char="-"/>
            </a:pPr>
            <a:r>
              <a:rPr lang="en-US" sz="2000" dirty="0"/>
              <a:t>checking your child’s device for inappropriate apps, messages</a:t>
            </a:r>
          </a:p>
          <a:p>
            <a:pPr marL="342900" indent="-342900" algn="l">
              <a:buFontTx/>
              <a:buChar char="-"/>
            </a:pPr>
            <a:r>
              <a:rPr lang="en-US" sz="2000" dirty="0"/>
              <a:t>ensuring your child does not post or accesses anything inappropriate or upsetting to others</a:t>
            </a:r>
          </a:p>
          <a:p>
            <a:pPr algn="l"/>
            <a:r>
              <a:rPr lang="en-US" sz="2000" dirty="0"/>
              <a:t>There will be further workshops led by PC Andrew </a:t>
            </a:r>
            <a:r>
              <a:rPr lang="en-US" sz="2000" dirty="0" err="1"/>
              <a:t>Cornall</a:t>
            </a:r>
            <a:r>
              <a:rPr lang="en-US" sz="2000" dirty="0"/>
              <a:t> through the year as well as regular guidance on our weekly newsletters.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377" y="3660031"/>
            <a:ext cx="3978476" cy="2944961"/>
          </a:xfrm>
          <a:prstGeom prst="rect">
            <a:avLst/>
          </a:prstGeom>
        </p:spPr>
      </p:pic>
    </p:spTree>
    <p:extLst>
      <p:ext uri="{BB962C8B-B14F-4D97-AF65-F5344CB8AC3E}">
        <p14:creationId xmlns:p14="http://schemas.microsoft.com/office/powerpoint/2010/main" val="30366993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5776" y="-6494042"/>
            <a:ext cx="11353800" cy="2032000"/>
          </a:xfrm>
        </p:spPr>
        <p:txBody>
          <a:bodyPr/>
          <a:lstStyle/>
          <a:p>
            <a:r>
              <a:rPr lang="es-ES" sz="1200" dirty="0" err="1"/>
              <a:t>Autumn</a:t>
            </a:r>
            <a:r>
              <a:rPr lang="es-ES" sz="1200" dirty="0"/>
              <a:t> Term DATES</a:t>
            </a:r>
          </a:p>
        </p:txBody>
      </p:sp>
      <p:sp>
        <p:nvSpPr>
          <p:cNvPr id="6" name="TextBox 5"/>
          <p:cNvSpPr txBox="1"/>
          <p:nvPr/>
        </p:nvSpPr>
        <p:spPr>
          <a:xfrm>
            <a:off x="741760" y="306753"/>
            <a:ext cx="11293524" cy="988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dirty="0">
                <a:solidFill>
                  <a:schemeClr val="bg2">
                    <a:lumMod val="20000"/>
                    <a:lumOff val="80000"/>
                  </a:schemeClr>
                </a:solidFill>
              </a:rPr>
              <a:t>Autumn term dates 2025</a:t>
            </a:r>
            <a:endParaRPr kumimoji="0" lang="en-US" sz="4800" b="0" i="0" u="none" strike="noStrike" cap="none" spc="0" normalizeH="0" baseline="0" dirty="0">
              <a:ln>
                <a:noFill/>
              </a:ln>
              <a:solidFill>
                <a:schemeClr val="bg2">
                  <a:lumMod val="20000"/>
                  <a:lumOff val="80000"/>
                </a:schemeClr>
              </a:solidFill>
              <a:effectLst>
                <a:outerShdw blurRad="25400" dist="12700" rotWithShape="0">
                  <a:srgbClr val="FFFFFF">
                    <a:alpha val="45000"/>
                  </a:srgbClr>
                </a:outerShdw>
              </a:effectLst>
              <a:uFillTx/>
              <a:sym typeface="Georgia"/>
            </a:endParaRPr>
          </a:p>
        </p:txBody>
      </p:sp>
      <p:sp>
        <p:nvSpPr>
          <p:cNvPr id="4" name="TextBox 3">
            <a:extLst>
              <a:ext uri="{FF2B5EF4-FFF2-40B4-BE49-F238E27FC236}">
                <a16:creationId xmlns:a16="http://schemas.microsoft.com/office/drawing/2014/main" xmlns="" id="{E133458F-4362-C4DA-CE9A-226300E21D6F}"/>
              </a:ext>
            </a:extLst>
          </p:cNvPr>
          <p:cNvSpPr txBox="1"/>
          <p:nvPr/>
        </p:nvSpPr>
        <p:spPr>
          <a:xfrm>
            <a:off x="2063204" y="2201075"/>
            <a:ext cx="8967002" cy="7064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450" dirty="0"/>
              <a:t>NSPCC Kindness week – Monday 30th September</a:t>
            </a:r>
          </a:p>
          <a:p>
            <a:r>
              <a:rPr lang="en-US" sz="1450" dirty="0"/>
              <a:t>Reception starters 2026 Open Day - Wednesday 1st October</a:t>
            </a:r>
          </a:p>
          <a:p>
            <a:r>
              <a:rPr lang="en-US" sz="1450" dirty="0"/>
              <a:t>Harvest Service at St Boniface (all are welcome to attend) – Friday 3rd October</a:t>
            </a:r>
          </a:p>
          <a:p>
            <a:r>
              <a:rPr lang="en-US" sz="1450" dirty="0"/>
              <a:t>YEAR 5 – Safety Central Visit – Monday 6th October</a:t>
            </a:r>
          </a:p>
          <a:p>
            <a:r>
              <a:rPr lang="en-US" sz="1450" dirty="0"/>
              <a:t>Year 6 – Tarporley High School transition day – Tuesday 7th October</a:t>
            </a:r>
          </a:p>
          <a:p>
            <a:r>
              <a:rPr lang="en-US" sz="1450" dirty="0"/>
              <a:t>Reception starters 2026 Open Morning – Saturday 11th October</a:t>
            </a:r>
          </a:p>
          <a:p>
            <a:r>
              <a:rPr lang="en-US" sz="1450" dirty="0"/>
              <a:t>Year 6 – Stockport air raid shelters trip – Tuesday 14th October</a:t>
            </a:r>
          </a:p>
          <a:p>
            <a:r>
              <a:rPr lang="en-US" sz="1450" dirty="0"/>
              <a:t>Year 5 Pilgrim Day visit to Chester Cathedral – Friday 17th October</a:t>
            </a:r>
          </a:p>
          <a:p>
            <a:r>
              <a:rPr lang="en-US" sz="1450" dirty="0"/>
              <a:t>Reception 2026 Open Day –</a:t>
            </a:r>
          </a:p>
          <a:p>
            <a:r>
              <a:rPr lang="en-US" sz="1450" dirty="0"/>
              <a:t>Parents evening face to face appointments – Tuesday 21st October – 3.30 – 6.30pm</a:t>
            </a:r>
          </a:p>
          <a:p>
            <a:r>
              <a:rPr lang="en-US" sz="1450" dirty="0"/>
              <a:t>Parents evening online appointments – Thursday 23rd October – 3.30 – 6.30pm</a:t>
            </a:r>
          </a:p>
          <a:p>
            <a:r>
              <a:rPr lang="en-US" sz="1450" dirty="0"/>
              <a:t>RCSAT service of celebration (children only) - Thursday 23rd October pm</a:t>
            </a:r>
          </a:p>
          <a:p>
            <a:r>
              <a:rPr lang="en-US" sz="1450" dirty="0"/>
              <a:t>Academy photos: families, siblings and individual – Friday 24th October</a:t>
            </a:r>
          </a:p>
          <a:p>
            <a:endParaRPr lang="en-US" sz="1450" dirty="0"/>
          </a:p>
          <a:p>
            <a:r>
              <a:rPr lang="en-US" sz="1450" dirty="0"/>
              <a:t>BREAK for HALF TERM HOLIDAY - Friday 24th October 2025</a:t>
            </a:r>
          </a:p>
          <a:p>
            <a:r>
              <a:rPr lang="en-US" sz="1450" dirty="0"/>
              <a:t>RETURN TO SCHOOL – Monday 3rd November</a:t>
            </a:r>
          </a:p>
          <a:p>
            <a:endParaRPr lang="en-US" sz="1450" dirty="0"/>
          </a:p>
          <a:p>
            <a:r>
              <a:rPr lang="en-US" sz="1450" dirty="0"/>
              <a:t>Hope Journey – Remembrance Year 6 – Wednesday 5th November am</a:t>
            </a:r>
          </a:p>
          <a:p>
            <a:r>
              <a:rPr lang="en-US" sz="1450" dirty="0"/>
              <a:t>Remembrance Service at Bunbury Aldersey (all are welcome to attend) – 10.45am Friday 7th November</a:t>
            </a:r>
          </a:p>
          <a:p>
            <a:r>
              <a:rPr lang="en-US" sz="1450" dirty="0"/>
              <a:t>Reception 2025 Open Day –</a:t>
            </a:r>
          </a:p>
          <a:p>
            <a:r>
              <a:rPr lang="en-US" sz="1450" err="1"/>
              <a:t>Storyhouse</a:t>
            </a:r>
            <a:r>
              <a:rPr lang="en-US" sz="1450" dirty="0"/>
              <a:t> Christmas Theatre Visit whole school (children only) –</a:t>
            </a:r>
          </a:p>
          <a:p>
            <a:r>
              <a:rPr lang="en-US" sz="1450" dirty="0"/>
              <a:t>KS1 Christmas Nativity (all are welcome to attend) – Tue 10th/ Wed 11th/ Thurs 12th December 1.30pm</a:t>
            </a:r>
          </a:p>
          <a:p>
            <a:r>
              <a:rPr lang="en-US" sz="1450" dirty="0"/>
              <a:t>KS2 Carol Concert (all are welcome to attend) – Tuesday 17th December 6pm St Boniface Church</a:t>
            </a:r>
          </a:p>
          <a:p>
            <a:r>
              <a:rPr lang="en-US" sz="1450" dirty="0"/>
              <a:t>Christmas Parties (children only) – Thursday 19th December</a:t>
            </a:r>
          </a:p>
          <a:p>
            <a:endParaRPr lang="en-US" sz="1450" dirty="0"/>
          </a:p>
          <a:p>
            <a:r>
              <a:rPr lang="en-US" sz="1450" dirty="0"/>
              <a:t>BREAK for CHRISTMAS HOLIDAY – Thursday 18th December</a:t>
            </a:r>
            <a:endParaRPr lang="en-US" sz="145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endParaRPr>
          </a:p>
        </p:txBody>
      </p:sp>
    </p:spTree>
    <p:extLst>
      <p:ext uri="{BB962C8B-B14F-4D97-AF65-F5344CB8AC3E}">
        <p14:creationId xmlns:p14="http://schemas.microsoft.com/office/powerpoint/2010/main" val="6121643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r>
              <a:rPr dirty="0"/>
              <a:t>YEAR</a:t>
            </a:r>
            <a:r>
              <a:rPr lang="en-GB" dirty="0"/>
              <a:t> 6</a:t>
            </a:r>
            <a:endParaRPr dirty="0"/>
          </a:p>
        </p:txBody>
      </p:sp>
      <p:pic>
        <p:nvPicPr>
          <p:cNvPr id="150" name="thumb_Haberdashers NO background_1024.jpg"/>
          <p:cNvPicPr>
            <a:picLocks noChangeAspect="1"/>
          </p:cNvPicPr>
          <p:nvPr/>
        </p:nvPicPr>
        <p:blipFill>
          <a:blip r:embed="rId3"/>
          <a:stretch>
            <a:fillRect/>
          </a:stretch>
        </p:blipFill>
        <p:spPr>
          <a:xfrm>
            <a:off x="10879920" y="154666"/>
            <a:ext cx="1560317" cy="1824267"/>
          </a:xfrm>
          <a:prstGeom prst="rect">
            <a:avLst/>
          </a:prstGeom>
          <a:ln w="12700">
            <a:miter lim="400000"/>
          </a:ln>
        </p:spPr>
      </p:pic>
      <p:sp>
        <p:nvSpPr>
          <p:cNvPr id="9" name="TextBox 8"/>
          <p:cNvSpPr txBox="1"/>
          <p:nvPr/>
        </p:nvSpPr>
        <p:spPr>
          <a:xfrm>
            <a:off x="9471165" y="5164832"/>
            <a:ext cx="2969072" cy="265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This</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topic</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web shows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what</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we</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will</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be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covering</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across</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the</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curriculum</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and </a:t>
            </a:r>
            <a:r>
              <a:rPr lang="es-ES" sz="2300" dirty="0"/>
              <a:t>can be </a:t>
            </a:r>
            <a:r>
              <a:rPr lang="es-ES" sz="2300" dirty="0" err="1"/>
              <a:t>found</a:t>
            </a:r>
            <a:r>
              <a:rPr lang="es-ES" sz="2300" dirty="0"/>
              <a:t> </a:t>
            </a:r>
            <a:r>
              <a:rPr lang="es-ES" sz="2300" dirty="0" err="1"/>
              <a:t>o</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n</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the</a:t>
            </a:r>
            <a:r>
              <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Year</a:t>
            </a:r>
            <a:r>
              <a:rPr kumimoji="0" lang="es-ES" sz="2300" b="0" i="0" u="none" strike="noStrike" cap="none" spc="0" normalizeH="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6 </a:t>
            </a:r>
            <a:r>
              <a:rPr kumimoji="0" lang="es-ES" sz="23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sym typeface="Georgia"/>
              </a:rPr>
              <a:t>webpage</a:t>
            </a:r>
            <a:endPar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sp>
        <p:nvSpPr>
          <p:cNvPr id="3" name="TextBox 2"/>
          <p:cNvSpPr txBox="1"/>
          <p:nvPr/>
        </p:nvSpPr>
        <p:spPr>
          <a:xfrm>
            <a:off x="9395384" y="2877902"/>
            <a:ext cx="2969071" cy="18015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lang="es-ES" sz="2300" dirty="0"/>
              <a:t>Y6 </a:t>
            </a:r>
            <a:r>
              <a:rPr lang="es-ES" sz="2300" dirty="0" err="1"/>
              <a:t>will</a:t>
            </a:r>
            <a:r>
              <a:rPr lang="es-ES" sz="2300" dirty="0"/>
              <a:t> be </a:t>
            </a:r>
            <a:r>
              <a:rPr lang="es-ES" sz="2300" dirty="0" err="1"/>
              <a:t>learning</a:t>
            </a:r>
            <a:r>
              <a:rPr lang="es-ES" sz="2300" dirty="0"/>
              <a:t> </a:t>
            </a:r>
            <a:r>
              <a:rPr lang="es-ES" sz="2300" dirty="0" err="1"/>
              <a:t>about</a:t>
            </a:r>
            <a:r>
              <a:rPr lang="es-ES" sz="2300" dirty="0"/>
              <a:t> </a:t>
            </a:r>
            <a:r>
              <a:rPr lang="es-ES" sz="2300" dirty="0" err="1"/>
              <a:t>World</a:t>
            </a:r>
            <a:r>
              <a:rPr lang="es-ES" sz="2300" dirty="0"/>
              <a:t> </a:t>
            </a:r>
            <a:r>
              <a:rPr lang="es-ES" sz="2300" dirty="0" err="1"/>
              <a:t>War</a:t>
            </a:r>
            <a:r>
              <a:rPr lang="es-ES" sz="2300" dirty="0"/>
              <a:t> II </a:t>
            </a:r>
            <a:r>
              <a:rPr lang="es-ES" sz="2300" dirty="0" err="1"/>
              <a:t>during</a:t>
            </a:r>
            <a:r>
              <a:rPr lang="es-ES" sz="2300" dirty="0"/>
              <a:t> </a:t>
            </a:r>
            <a:r>
              <a:rPr lang="es-ES" sz="2300" dirty="0" err="1"/>
              <a:t>the</a:t>
            </a:r>
            <a:r>
              <a:rPr lang="es-ES" sz="2300" dirty="0"/>
              <a:t> </a:t>
            </a:r>
            <a:r>
              <a:rPr lang="es-ES" sz="2300" dirty="0" err="1"/>
              <a:t>Autumn</a:t>
            </a:r>
            <a:r>
              <a:rPr lang="es-ES" sz="2300" dirty="0"/>
              <a:t> </a:t>
            </a:r>
            <a:r>
              <a:rPr lang="es-ES" sz="2300" dirty="0" err="1"/>
              <a:t>term</a:t>
            </a:r>
            <a:r>
              <a:rPr lang="es-ES" sz="2300" dirty="0"/>
              <a:t>. </a:t>
            </a:r>
            <a:endParaRPr kumimoji="0" lang="es-ES" sz="2300" b="0" i="0" u="none" strike="noStrike" cap="none" spc="0" normalizeH="0" baseline="0" dirty="0">
              <a:ln>
                <a:noFill/>
              </a:ln>
              <a:solidFill>
                <a:srgbClr val="4F5C3F"/>
              </a:solidFill>
              <a:effectLst>
                <a:outerShdw blurRad="25400" dist="12700" rotWithShape="0">
                  <a:srgbClr val="FFFFFF">
                    <a:alpha val="45000"/>
                  </a:srgbClr>
                </a:outerShdw>
              </a:effectLst>
              <a:uFillTx/>
              <a:sym typeface="Georgia"/>
            </a:endParaRPr>
          </a:p>
        </p:txBody>
      </p:sp>
      <p:sp>
        <p:nvSpPr>
          <p:cNvPr id="8" name="Shape 123"/>
          <p:cNvSpPr/>
          <p:nvPr/>
        </p:nvSpPr>
        <p:spPr>
          <a:xfrm>
            <a:off x="597743" y="8582914"/>
            <a:ext cx="10923491"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i="1">
                <a:solidFill>
                  <a:schemeClr val="accent1">
                    <a:satOff val="15300"/>
                    <a:lumOff val="-29822"/>
                  </a:schemeClr>
                </a:solidFill>
              </a:defRPr>
            </a:lvl1pPr>
          </a:lstStyle>
          <a:p>
            <a:r>
              <a:rPr lang="en-GB" dirty="0"/>
              <a:t>“Let your light shine”</a:t>
            </a:r>
            <a:r>
              <a:rPr lang="en-US" dirty="0"/>
              <a:t> Matthew 5:16</a:t>
            </a:r>
            <a:endParaRPr dirty="0"/>
          </a:p>
        </p:txBody>
      </p:sp>
      <p:pic>
        <p:nvPicPr>
          <p:cNvPr id="2" name="Picture 1"/>
          <p:cNvPicPr>
            <a:picLocks noChangeAspect="1"/>
          </p:cNvPicPr>
          <p:nvPr/>
        </p:nvPicPr>
        <p:blipFill rotWithShape="1">
          <a:blip r:embed="rId4"/>
          <a:srcRect l="2574"/>
          <a:stretch/>
        </p:blipFill>
        <p:spPr>
          <a:xfrm>
            <a:off x="825500" y="2735821"/>
            <a:ext cx="7344816" cy="5463543"/>
          </a:xfrm>
          <a:prstGeom prst="rect">
            <a:avLst/>
          </a:prstGeom>
        </p:spPr>
      </p:pic>
    </p:spTree>
    <p:extLst>
      <p:ext uri="{BB962C8B-B14F-4D97-AF65-F5344CB8AC3E}">
        <p14:creationId xmlns:p14="http://schemas.microsoft.com/office/powerpoint/2010/main" val="425280303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r>
              <a:rPr dirty="0"/>
              <a:t>HOMEWORK</a:t>
            </a:r>
          </a:p>
        </p:txBody>
      </p:sp>
      <p:pic>
        <p:nvPicPr>
          <p:cNvPr id="154" name="thumb_Haberdashers NO background_1024.jpg"/>
          <p:cNvPicPr>
            <a:picLocks noChangeAspect="1"/>
          </p:cNvPicPr>
          <p:nvPr/>
        </p:nvPicPr>
        <p:blipFill>
          <a:blip r:embed="rId2"/>
          <a:stretch>
            <a:fillRect/>
          </a:stretch>
        </p:blipFill>
        <p:spPr>
          <a:xfrm>
            <a:off x="10966896" y="154666"/>
            <a:ext cx="1560317" cy="1824267"/>
          </a:xfrm>
          <a:prstGeom prst="rect">
            <a:avLst/>
          </a:prstGeom>
          <a:ln w="12700">
            <a:miter lim="400000"/>
          </a:ln>
        </p:spPr>
      </p:pic>
      <p:sp>
        <p:nvSpPr>
          <p:cNvPr id="5" name="TextBox 4"/>
          <p:cNvSpPr txBox="1"/>
          <p:nvPr/>
        </p:nvSpPr>
        <p:spPr>
          <a:xfrm>
            <a:off x="381720" y="2185572"/>
            <a:ext cx="12145493" cy="6602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600" dirty="0">
                <a:effectLst/>
              </a:rPr>
              <a:t>Each child has received a reading diary and homework journal in order to complete homework tasks.</a:t>
            </a:r>
            <a:endParaRPr lang="en-US" sz="1600" dirty="0">
              <a:effectLst/>
            </a:endParaRPr>
          </a:p>
          <a:p>
            <a:r>
              <a:rPr lang="en-GB" sz="1600" b="1" u="sng" dirty="0">
                <a:effectLst/>
              </a:rPr>
              <a:t>Reading</a:t>
            </a:r>
            <a:r>
              <a:rPr lang="en-GB" sz="1600" dirty="0">
                <a:effectLst/>
              </a:rPr>
              <a:t> – daily reading is given a high priority from reception to year 6. Children across the school will be expected to read at least 5 times per week. Reading entries will be recorded in a reading diary which all the children will be provided with. Each half term, class teachers will also issue a list of recommended reading both fiction and non-fiction linked to the connected curriculum theme. </a:t>
            </a:r>
            <a:endParaRPr lang="en-US" sz="1600" dirty="0">
              <a:effectLst/>
            </a:endParaRPr>
          </a:p>
          <a:p>
            <a:r>
              <a:rPr lang="en-GB" sz="1600" b="1" u="sng" dirty="0">
                <a:effectLst/>
              </a:rPr>
              <a:t>Spelling</a:t>
            </a:r>
            <a:r>
              <a:rPr lang="en-GB" sz="1600" dirty="0">
                <a:effectLst/>
              </a:rPr>
              <a:t> – Children will receive a spelling list of age-appropriate high frequency words at the start of each term to learn. Using our booklet ‘Helping your child to spell’ the children need to work on learning around 8 words per week. This will be in addition to spelling patterns from staged spelling groups where words are tested weekly. Children in KS2 will receive these on a Friday and be tested the following Thursday.</a:t>
            </a:r>
            <a:endParaRPr lang="en-US" sz="1600" dirty="0">
              <a:effectLst/>
            </a:endParaRPr>
          </a:p>
          <a:p>
            <a:r>
              <a:rPr lang="en-GB" sz="1600" b="1" u="sng" dirty="0" err="1">
                <a:effectLst/>
              </a:rPr>
              <a:t>MyMaths</a:t>
            </a:r>
            <a:r>
              <a:rPr lang="en-GB" sz="1600" dirty="0">
                <a:effectLst/>
              </a:rPr>
              <a:t> – Children will receive a weekly online maths task related to learning which has taken place that week in school.</a:t>
            </a:r>
            <a:endParaRPr lang="en-US" sz="1600" dirty="0">
              <a:effectLst/>
            </a:endParaRPr>
          </a:p>
          <a:p>
            <a:r>
              <a:rPr lang="en-GB" sz="1600" b="1" u="sng" dirty="0">
                <a:effectLst/>
              </a:rPr>
              <a:t>Times tables</a:t>
            </a:r>
            <a:r>
              <a:rPr lang="en-GB" sz="1600" dirty="0">
                <a:effectLst/>
              </a:rPr>
              <a:t> – Children will receive specific times tables to learn in each year group. Year 2 – 2x,5x,10x with an awareness of 3x and 4x, Year 3 – as in year 2 plus 3x,4x,8x, Year 4 –all times tables plus an awareness of related division facts, Year 5 and 6 all times tables with related division facts.</a:t>
            </a:r>
            <a:endParaRPr lang="en-US" sz="1600" dirty="0">
              <a:effectLst/>
            </a:endParaRPr>
          </a:p>
          <a:p>
            <a:r>
              <a:rPr lang="en-GB" sz="1600" b="1" u="sng" dirty="0">
                <a:effectLst/>
              </a:rPr>
              <a:t>Home learning projects</a:t>
            </a:r>
            <a:r>
              <a:rPr lang="en-GB" sz="1600" dirty="0">
                <a:effectLst/>
              </a:rPr>
              <a:t> – As part of our inclusive connected curriculum, all classes will be asked to complete a home learning project </a:t>
            </a:r>
            <a:r>
              <a:rPr lang="en-GB" sz="1600" b="1" dirty="0">
                <a:effectLst/>
              </a:rPr>
              <a:t>once a half term</a:t>
            </a:r>
            <a:r>
              <a:rPr lang="en-GB" sz="1600" dirty="0">
                <a:effectLst/>
              </a:rPr>
              <a:t>. These projects, Take away homework, are linked to the class learning theme and children have a choice of which task they wish to complete at home. We believe that these projects are a great opportunity for parents/carers to work alongside their child, enhancing their learning experience. The projects are shared and celebrated with other classes.</a:t>
            </a:r>
            <a:endParaRPr lang="en-US" sz="1600" dirty="0">
              <a:effectLst/>
            </a:endParaRPr>
          </a:p>
          <a:p>
            <a:endParaRPr lang="en-US" sz="1600" dirty="0">
              <a:effectLst/>
            </a:endParaRPr>
          </a:p>
          <a:p>
            <a:r>
              <a:rPr lang="en-GB" sz="1600" b="1" u="sng" dirty="0">
                <a:effectLst/>
              </a:rPr>
              <a:t>Knowledge organiser </a:t>
            </a:r>
            <a:r>
              <a:rPr lang="en-GB" sz="1600" dirty="0">
                <a:effectLst/>
              </a:rPr>
              <a:t>– Key facts, information and vocabulary linked to the area of learning in class for that term. Children will be expected to know some of the facts and use these key words within their learning.</a:t>
            </a:r>
            <a:endParaRPr lang="en-US" sz="1600" dirty="0">
              <a:effectLst/>
            </a:endParaRPr>
          </a:p>
          <a:p>
            <a:endParaRPr lang="en-GB" sz="1600" dirty="0">
              <a:effectLst/>
            </a:endParaRPr>
          </a:p>
          <a:p>
            <a:r>
              <a:rPr lang="en-GB" sz="1600" b="1" i="1" dirty="0">
                <a:effectLst/>
              </a:rPr>
              <a:t>Year 6 – There may be times in year 6 when further homework will be set to extend and reinforce the learning in the classroom.</a:t>
            </a:r>
            <a:endParaRPr lang="en-US" sz="1600" b="1" i="1" dirty="0">
              <a:effectLst/>
            </a:endParaRPr>
          </a:p>
        </p:txBody>
      </p:sp>
      <p:sp>
        <p:nvSpPr>
          <p:cNvPr id="6" name="Shape 123"/>
          <p:cNvSpPr/>
          <p:nvPr/>
        </p:nvSpPr>
        <p:spPr>
          <a:xfrm>
            <a:off x="1891650" y="8640672"/>
            <a:ext cx="8731598" cy="6935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i="1">
                <a:solidFill>
                  <a:schemeClr val="accent1">
                    <a:satOff val="15300"/>
                    <a:lumOff val="-29822"/>
                  </a:schemeClr>
                </a:solidFill>
              </a:defRPr>
            </a:lvl1pPr>
          </a:lstStyle>
          <a:p>
            <a:r>
              <a:rPr lang="en-GB" dirty="0"/>
              <a:t>“Let your light shine”</a:t>
            </a:r>
            <a:r>
              <a:rPr lang="en-US" dirty="0"/>
              <a:t> Matthew 5:16</a:t>
            </a:r>
            <a:endParaRPr dirty="0"/>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10504</TotalTime>
  <Words>1705</Words>
  <Application>Microsoft Office PowerPoint</Application>
  <PresentationFormat>Custom</PresentationFormat>
  <Paragraphs>156</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Kyoto</vt:lpstr>
      <vt:lpstr>Bunbury Aldersey  C of E PRIMARY and Nursery School</vt:lpstr>
      <vt:lpstr>We strive to provide a primary education your child will never forget. Rich with diverse opportunities and experiences set within a Christian context.</vt:lpstr>
      <vt:lpstr>Our Christian values underpin all we do:  * Our children are happy, caring and empathetic to others  *Our children learn and develop as moral individuals within the context of Christian values</vt:lpstr>
      <vt:lpstr>PowerPoint Presentation</vt:lpstr>
      <vt:lpstr>Our School rules</vt:lpstr>
      <vt:lpstr>DIGITAL SAFEGUARDING</vt:lpstr>
      <vt:lpstr>Autumn Term DATES</vt:lpstr>
      <vt:lpstr>YEAR 6</vt:lpstr>
      <vt:lpstr>HOMEWORK</vt:lpstr>
      <vt:lpstr>PowerPoint Presentation</vt:lpstr>
      <vt:lpstr>Maths</vt:lpstr>
      <vt:lpstr>http://www.bunburyaldersey.cheshire.sch.uk/class/year-6 </vt:lpstr>
      <vt:lpstr>SATS</vt:lpstr>
      <vt:lpstr>High Schools</vt:lpstr>
      <vt:lpstr>PE KITS</vt:lpstr>
      <vt:lpstr>SCHOOL COMMUNICATION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Bunbury Aldersey  C of E PRIMARY School</dc:title>
  <dc:creator>sch8753544</dc:creator>
  <cp:lastModifiedBy>Charlotte Hickson</cp:lastModifiedBy>
  <cp:revision>171</cp:revision>
  <dcterms:modified xsi:type="dcterms:W3CDTF">2025-09-15T17:07:09Z</dcterms:modified>
</cp:coreProperties>
</file>