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1F6"/>
    <a:srgbClr val="E0F5FC"/>
    <a:srgbClr val="85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1091" autoAdjust="0"/>
  </p:normalViewPr>
  <p:slideViewPr>
    <p:cSldViewPr snapToGrid="0">
      <p:cViewPr varScale="1">
        <p:scale>
          <a:sx n="93" d="100"/>
          <a:sy n="93" d="100"/>
        </p:scale>
        <p:origin x="1272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F9D9E-6D18-4E3E-AD67-DBBE6827D8C3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D6654-426B-4F56-B089-14668CFBE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987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AD6654-426B-4F56-B089-14668CFBE01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284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5982" y="259583"/>
            <a:ext cx="11591109" cy="636410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548727"/>
              </p:ext>
            </p:extLst>
          </p:nvPr>
        </p:nvGraphicFramePr>
        <p:xfrm>
          <a:off x="7960992" y="735629"/>
          <a:ext cx="3667655" cy="401408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81482">
                  <a:extLst>
                    <a:ext uri="{9D8B030D-6E8A-4147-A177-3AD203B41FA5}">
                      <a16:colId xmlns:a16="http://schemas.microsoft.com/office/drawing/2014/main" val="1017964943"/>
                    </a:ext>
                  </a:extLst>
                </a:gridCol>
                <a:gridCol w="2386173">
                  <a:extLst>
                    <a:ext uri="{9D8B030D-6E8A-4147-A177-3AD203B41FA5}">
                      <a16:colId xmlns:a16="http://schemas.microsoft.com/office/drawing/2014/main" val="3593375061"/>
                    </a:ext>
                  </a:extLst>
                </a:gridCol>
              </a:tblGrid>
              <a:tr h="387274">
                <a:tc>
                  <a:txBody>
                    <a:bodyPr/>
                    <a:lstStyle/>
                    <a:p>
                      <a:r>
                        <a:rPr lang="en-GB" sz="1200" dirty="0"/>
                        <a:t>Key Vocabulary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         Definition 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906"/>
                  </a:ext>
                </a:extLst>
              </a:tr>
              <a:tr h="735820"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08942"/>
                  </a:ext>
                </a:extLst>
              </a:tr>
              <a:tr h="542183"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656641"/>
                  </a:ext>
                </a:extLst>
              </a:tr>
              <a:tr h="697092"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232"/>
                  </a:ext>
                </a:extLst>
              </a:tr>
              <a:tr h="542183"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71623"/>
                  </a:ext>
                </a:extLst>
              </a:tr>
              <a:tr h="542183"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i="0" dirty="0">
                        <a:solidFill>
                          <a:srgbClr val="202124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310850"/>
                  </a:ext>
                </a:extLst>
              </a:tr>
              <a:tr h="497427">
                <a:tc>
                  <a:txBody>
                    <a:bodyPr/>
                    <a:lstStyle/>
                    <a:p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b="0" i="0" dirty="0">
                        <a:solidFill>
                          <a:srgbClr val="202124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073909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41686" y="271892"/>
            <a:ext cx="998696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Year 4 – Spring 1: </a:t>
            </a:r>
            <a:r>
              <a:rPr lang="en-GB" sz="1400" b="1" dirty="0"/>
              <a:t>What was the ‘Romanisation’ of Manchester and Britain?</a:t>
            </a:r>
            <a:r>
              <a:rPr lang="en-GB" sz="1100" b="1" dirty="0">
                <a:latin typeface="Century Gothic" panose="020B0502020202020204" pitchFamily="34" charset="0"/>
              </a:rPr>
              <a:t> 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St John Chrysostom Federation Log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2395" y="237925"/>
            <a:ext cx="752888" cy="752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15391"/>
              </p:ext>
            </p:extLst>
          </p:nvPr>
        </p:nvGraphicFramePr>
        <p:xfrm>
          <a:off x="465020" y="622985"/>
          <a:ext cx="7349713" cy="530460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8136">
                  <a:extLst>
                    <a:ext uri="{9D8B030D-6E8A-4147-A177-3AD203B41FA5}">
                      <a16:colId xmlns:a16="http://schemas.microsoft.com/office/drawing/2014/main" val="3009740099"/>
                    </a:ext>
                  </a:extLst>
                </a:gridCol>
                <a:gridCol w="5651577">
                  <a:extLst>
                    <a:ext uri="{9D8B030D-6E8A-4147-A177-3AD203B41FA5}">
                      <a16:colId xmlns:a16="http://schemas.microsoft.com/office/drawing/2014/main" val="302602166"/>
                    </a:ext>
                  </a:extLst>
                </a:gridCol>
              </a:tblGrid>
              <a:tr h="26765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What will I know by the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end of the unit? 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761731"/>
                  </a:ext>
                </a:extLst>
              </a:tr>
              <a:tr h="774741">
                <a:tc>
                  <a:txBody>
                    <a:bodyPr/>
                    <a:lstStyle/>
                    <a:p>
                      <a:pPr algn="l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Who</a:t>
                      </a:r>
                      <a:r>
                        <a:rPr lang="en-GB" sz="1200" b="1" baseline="0" dirty="0">
                          <a:latin typeface="Century Gothic" panose="020B0502020202020204" pitchFamily="34" charset="0"/>
                        </a:rPr>
                        <a:t> was Julius Caesar?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Julius Caesar was the best-known Roman leader. He created the Julian Calendar, which is what the calendar we use today is based on. </a:t>
                      </a:r>
                    </a:p>
                    <a:p>
                      <a:pPr lvl="0"/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31288"/>
                  </a:ext>
                </a:extLst>
              </a:tr>
              <a:tr h="1345448">
                <a:tc>
                  <a:txBody>
                    <a:bodyPr/>
                    <a:lstStyle/>
                    <a:p>
                      <a:pPr algn="l"/>
                      <a:r>
                        <a:rPr lang="en-GB" sz="1200" b="1" u="none" dirty="0">
                          <a:latin typeface="Century Gothic" panose="020B0502020202020204" pitchFamily="34" charset="0"/>
                        </a:rPr>
                        <a:t>How was Rome founded?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Two brothers, Romulus and Remus, who were abandoned after they were born, created Rome. </a:t>
                      </a:r>
                    </a:p>
                    <a:p>
                      <a:pPr lvl="0"/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338433"/>
                  </a:ext>
                </a:extLst>
              </a:tr>
              <a:tr h="911015">
                <a:tc>
                  <a:txBody>
                    <a:bodyPr/>
                    <a:lstStyle/>
                    <a:p>
                      <a:pPr algn="l"/>
                      <a:r>
                        <a:rPr lang="en-GB" sz="1200" b="1" u="none" dirty="0">
                          <a:latin typeface="Century Gothic" panose="020B0502020202020204" pitchFamily="34" charset="0"/>
                        </a:rPr>
                        <a:t>What was the Roman Empire?</a:t>
                      </a:r>
                    </a:p>
                    <a:p>
                      <a:pPr algn="l"/>
                      <a:endParaRPr lang="en-GB" sz="1200" b="1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Romans invaded and conquered many countries in Europe before heading to Britain. 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736053"/>
                  </a:ext>
                </a:extLst>
              </a:tr>
              <a:tr h="107665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u="none" dirty="0">
                          <a:latin typeface="Century Gothic" panose="020B0502020202020204" pitchFamily="34" charset="0"/>
                        </a:rPr>
                        <a:t>Who was Boudicca?</a:t>
                      </a:r>
                    </a:p>
                    <a:p>
                      <a:pPr algn="l"/>
                      <a:endParaRPr lang="en-GB" sz="1200" b="1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Boudicca was a queen of the British Celtic Iceni tribe who led an uprising against Roman occupied towns and cities. 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962844"/>
                  </a:ext>
                </a:extLst>
              </a:tr>
              <a:tr h="805624">
                <a:tc>
                  <a:txBody>
                    <a:bodyPr/>
                    <a:lstStyle/>
                    <a:p>
                      <a:pPr algn="l"/>
                      <a:r>
                        <a:rPr lang="en-GB" sz="1200" b="1" u="none" dirty="0">
                          <a:latin typeface="Century Gothic" panose="020B0502020202020204" pitchFamily="34" charset="0"/>
                        </a:rPr>
                        <a:t>How</a:t>
                      </a:r>
                      <a:r>
                        <a:rPr lang="en-GB" sz="1200" b="1" u="none" baseline="0" dirty="0">
                          <a:latin typeface="Century Gothic" panose="020B0502020202020204" pitchFamily="34" charset="0"/>
                        </a:rPr>
                        <a:t> did the Romans impact Britain?</a:t>
                      </a:r>
                      <a:endParaRPr lang="en-GB" sz="1200" b="1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Romans left their mark on Britain leaving us new towns, plants, animals, religion, and ways of reading and counting. </a:t>
                      </a:r>
                      <a:endParaRPr lang="en-GB" sz="1050" b="0" baseline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139047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t="31926"/>
          <a:stretch/>
        </p:blipFill>
        <p:spPr>
          <a:xfrm>
            <a:off x="7863905" y="5104533"/>
            <a:ext cx="3954013" cy="15408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3770" y="1146774"/>
            <a:ext cx="3337997" cy="392601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4544" y="5927587"/>
            <a:ext cx="1385079" cy="7957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6877" y="5927587"/>
            <a:ext cx="1086450" cy="8780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92241" y="5807508"/>
            <a:ext cx="586416" cy="966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217232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3151</TotalTime>
  <Words>165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Century Gothic</vt:lpstr>
      <vt:lpstr>Courier New</vt:lpstr>
      <vt:lpstr>Trebuchet MS</vt:lpstr>
      <vt:lpstr>Verdana</vt:lpstr>
      <vt:lpstr>Wingdings 2</vt:lpstr>
      <vt:lpstr>Spring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A.Aktar</dc:creator>
  <cp:lastModifiedBy>Nubla Khawaja</cp:lastModifiedBy>
  <cp:revision>122</cp:revision>
  <dcterms:modified xsi:type="dcterms:W3CDTF">2023-02-02T15:20:56Z</dcterms:modified>
</cp:coreProperties>
</file>