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1F6"/>
    <a:srgbClr val="E0F5FC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1091" autoAdjust="0"/>
  </p:normalViewPr>
  <p:slideViewPr>
    <p:cSldViewPr snapToGrid="0">
      <p:cViewPr varScale="1">
        <p:scale>
          <a:sx n="93" d="100"/>
          <a:sy n="93" d="100"/>
        </p:scale>
        <p:origin x="12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F9D9E-6D18-4E3E-AD67-DBBE6827D8C3}" type="datetimeFigureOut">
              <a:rPr lang="en-GB" smtClean="0"/>
              <a:t>02/02/2023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D6654-426B-4F56-B089-14668CFBE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987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AD6654-426B-4F56-B089-14668CFBE01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284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 dirty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E0CF291-8EE2-4C07-8EF5-C88D04A26693}" type="datetimeFigureOut">
              <a:rPr lang="en-GB" smtClean="0"/>
              <a:t>02/02/2023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5BDBD3E-A9A2-4D00-B8F7-F5C46B13391E}" type="slidenum">
              <a:rPr lang="en-GB" smtClean="0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5982" y="259583"/>
            <a:ext cx="11591109" cy="636410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783628"/>
              </p:ext>
            </p:extLst>
          </p:nvPr>
        </p:nvGraphicFramePr>
        <p:xfrm>
          <a:off x="7960992" y="735629"/>
          <a:ext cx="3667655" cy="456650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281482">
                  <a:extLst>
                    <a:ext uri="{9D8B030D-6E8A-4147-A177-3AD203B41FA5}">
                      <a16:colId xmlns:a16="http://schemas.microsoft.com/office/drawing/2014/main" val="1017964943"/>
                    </a:ext>
                  </a:extLst>
                </a:gridCol>
                <a:gridCol w="2386173">
                  <a:extLst>
                    <a:ext uri="{9D8B030D-6E8A-4147-A177-3AD203B41FA5}">
                      <a16:colId xmlns:a16="http://schemas.microsoft.com/office/drawing/2014/main" val="3593375061"/>
                    </a:ext>
                  </a:extLst>
                </a:gridCol>
              </a:tblGrid>
              <a:tr h="387274">
                <a:tc>
                  <a:txBody>
                    <a:bodyPr/>
                    <a:lstStyle/>
                    <a:p>
                      <a:r>
                        <a:rPr lang="en-GB" sz="1200" dirty="0"/>
                        <a:t>Key Vocabulary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Definition 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61906"/>
                  </a:ext>
                </a:extLst>
              </a:tr>
              <a:tr h="735820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Stone</a:t>
                      </a:r>
                      <a:r>
                        <a:rPr lang="en-GB" sz="1200" b="1" baseline="0" dirty="0">
                          <a:latin typeface="Century Gothic" panose="020B0502020202020204" pitchFamily="34" charset="0"/>
                        </a:rPr>
                        <a:t> Age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prehistoric period when weapons and tools were made of stone or of organic materials such as bone, wood, or horn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908942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Celts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 army or country that uses force to enter and take control of another country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656641"/>
                  </a:ext>
                </a:extLst>
              </a:tr>
              <a:tr h="697092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Bronze</a:t>
                      </a:r>
                      <a:r>
                        <a:rPr lang="en-GB" sz="1200" b="1" baseline="0" dirty="0">
                          <a:latin typeface="Century Gothic" panose="020B0502020202020204" pitchFamily="34" charset="0"/>
                        </a:rPr>
                        <a:t> Age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person or</a:t>
                      </a:r>
                      <a:r>
                        <a:rPr lang="en-GB" sz="1200" b="0" i="0" kern="1200" baseline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group </a:t>
                      </a:r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who moves with a group of others to live in a new country or area</a:t>
                      </a:r>
                      <a:endParaRPr lang="en-GB" sz="1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232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Iron</a:t>
                      </a:r>
                      <a:r>
                        <a:rPr lang="en-GB" sz="1200" b="1" baseline="0" dirty="0">
                          <a:latin typeface="Century Gothic" panose="020B0502020202020204" pitchFamily="34" charset="0"/>
                        </a:rPr>
                        <a:t> Age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 particular attitude towards or way of regarding something; a point of view.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871623"/>
                  </a:ext>
                </a:extLst>
              </a:tr>
              <a:tr h="542183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Civilisation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all the weapons that a group or country has or that are available to it.</a:t>
                      </a:r>
                      <a:endParaRPr lang="en-GB" sz="12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310850"/>
                  </a:ext>
                </a:extLst>
              </a:tr>
              <a:tr h="497427">
                <a:tc>
                  <a:txBody>
                    <a:bodyPr/>
                    <a:lstStyle/>
                    <a:p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Neolithic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The New</a:t>
                      </a:r>
                      <a:r>
                        <a:rPr lang="en-GB" sz="1200" b="0" i="0" baseline="0" dirty="0">
                          <a:solidFill>
                            <a:srgbClr val="202124"/>
                          </a:solidFill>
                          <a:effectLst/>
                          <a:latin typeface="Century Gothic" panose="020B0502020202020204" pitchFamily="34" charset="0"/>
                        </a:rPr>
                        <a:t> Stone Age</a:t>
                      </a:r>
                      <a:endParaRPr lang="en-GB" sz="1200" b="0" i="0" dirty="0">
                        <a:solidFill>
                          <a:srgbClr val="202124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2073909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41686" y="271892"/>
            <a:ext cx="9986961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Year 3 – Spring 1: </a:t>
            </a:r>
            <a:r>
              <a:rPr lang="en-GB" sz="1400" dirty="0">
                <a:latin typeface="Century Gothic" panose="020B0502020202020204" pitchFamily="34" charset="0"/>
              </a:rPr>
              <a:t>How have ideas from these time periods impacted our lives today?</a:t>
            </a:r>
            <a:r>
              <a:rPr lang="en-GB" sz="14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1026" name="Picture 2" descr="St John Chrysostom Federation Log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199" y="127204"/>
            <a:ext cx="752888" cy="752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785360"/>
              </p:ext>
            </p:extLst>
          </p:nvPr>
        </p:nvGraphicFramePr>
        <p:xfrm>
          <a:off x="465020" y="622985"/>
          <a:ext cx="7349713" cy="518459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98136">
                  <a:extLst>
                    <a:ext uri="{9D8B030D-6E8A-4147-A177-3AD203B41FA5}">
                      <a16:colId xmlns:a16="http://schemas.microsoft.com/office/drawing/2014/main" val="3009740099"/>
                    </a:ext>
                  </a:extLst>
                </a:gridCol>
                <a:gridCol w="5651577">
                  <a:extLst>
                    <a:ext uri="{9D8B030D-6E8A-4147-A177-3AD203B41FA5}">
                      <a16:colId xmlns:a16="http://schemas.microsoft.com/office/drawing/2014/main" val="302602166"/>
                    </a:ext>
                  </a:extLst>
                </a:gridCol>
              </a:tblGrid>
              <a:tr h="26765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What will I know by the</a:t>
                      </a:r>
                      <a:r>
                        <a:rPr lang="en-GB" sz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end of the unit? </a:t>
                      </a:r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761731"/>
                  </a:ext>
                </a:extLst>
              </a:tr>
              <a:tr h="745376">
                <a:tc>
                  <a:txBody>
                    <a:bodyPr/>
                    <a:lstStyle/>
                    <a:p>
                      <a:pPr algn="l"/>
                      <a:r>
                        <a:rPr lang="en-GB" sz="1200" b="1" dirty="0">
                          <a:latin typeface="Century Gothic" panose="020B0502020202020204" pitchFamily="34" charset="0"/>
                        </a:rPr>
                        <a:t>When was the</a:t>
                      </a:r>
                      <a:r>
                        <a:rPr lang="en-GB" sz="1200" b="1" baseline="0" dirty="0">
                          <a:latin typeface="Century Gothic" panose="020B0502020202020204" pitchFamily="34" charset="0"/>
                        </a:rPr>
                        <a:t> Stone Age, Bronze Age and Iron Age?</a:t>
                      </a:r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Stone Age (15000 – 3000 BC)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Bronze Age (3000 – 825 BC)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Iron Age (825 – 34 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431288"/>
                  </a:ext>
                </a:extLst>
              </a:tr>
              <a:tr h="1345448">
                <a:tc>
                  <a:txBody>
                    <a:bodyPr/>
                    <a:lstStyle/>
                    <a:p>
                      <a:pPr algn="l"/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What happened</a:t>
                      </a:r>
                      <a:r>
                        <a:rPr lang="en-GB" sz="1200" b="1" u="none" baseline="0" dirty="0">
                          <a:latin typeface="Century Gothic" panose="020B0502020202020204" pitchFamily="34" charset="0"/>
                        </a:rPr>
                        <a:t> in the Stone Age?</a:t>
                      </a:r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 the early stone age, humans lived in caves. 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Later, they did start to build huts made out of wood and animal skins.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Then towards the end of the stone age, they started to build permanent places to live – with a roof!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only two things humans had to do was to look for food and protect themselves from wild animals.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Humans learnt to farm during the Stone Age and people made their own tools.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338433"/>
                  </a:ext>
                </a:extLst>
              </a:tr>
              <a:tr h="911015">
                <a:tc>
                  <a:txBody>
                    <a:bodyPr/>
                    <a:lstStyle/>
                    <a:p>
                      <a:pPr algn="l"/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What is Stonehenge?</a:t>
                      </a:r>
                    </a:p>
                    <a:p>
                      <a:pPr algn="l"/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Stonehenge: Work started on this super stone circle around 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5,000 years ago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in the late 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Neolithic Age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– but it took over 1,000 years to build, in four long stages! Archaeologists believe the final changes were made around 1,500BC, in the early 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Bronze Age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736053"/>
                  </a:ext>
                </a:extLst>
              </a:tr>
              <a:tr h="10766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What happened in the Bronze Age?</a:t>
                      </a:r>
                    </a:p>
                    <a:p>
                      <a:pPr algn="l"/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Bronze is 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mixture of tin and copper. 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could be used to make a </a:t>
                      </a:r>
                      <a:r>
                        <a:rPr lang="en-GB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greater range of tools and weapons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than had previously been possible.</a:t>
                      </a:r>
                    </a:p>
                    <a:p>
                      <a:pPr lvl="0"/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Improvements in: navigation skills, astronomy, maths, the invention of a wheel meant animal drawn vehicles could be used.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962844"/>
                  </a:ext>
                </a:extLst>
              </a:tr>
              <a:tr h="805624">
                <a:tc>
                  <a:txBody>
                    <a:bodyPr/>
                    <a:lstStyle/>
                    <a:p>
                      <a:pPr algn="l"/>
                      <a:r>
                        <a:rPr lang="en-GB" sz="1200" b="1" u="none" dirty="0">
                          <a:latin typeface="Century Gothic" panose="020B0502020202020204" pitchFamily="34" charset="0"/>
                        </a:rPr>
                        <a:t>What happened in the Iron</a:t>
                      </a:r>
                      <a:r>
                        <a:rPr lang="en-GB" sz="1200" b="1" u="none" baseline="0" dirty="0">
                          <a:latin typeface="Century Gothic" panose="020B0502020202020204" pitchFamily="34" charset="0"/>
                        </a:rPr>
                        <a:t> Age?</a:t>
                      </a:r>
                      <a:endParaRPr lang="en-GB" sz="1200" b="1" u="none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Iron Age: where 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iron became the preferred choice of metal for making tools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en-GB" sz="1200" kern="1200" baseline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These were more efficient tools. </a:t>
                      </a:r>
                      <a:endParaRPr lang="en-GB" sz="1200" b="0" baseline="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3139047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t="31926"/>
          <a:stretch/>
        </p:blipFill>
        <p:spPr>
          <a:xfrm>
            <a:off x="7863905" y="5104533"/>
            <a:ext cx="3954013" cy="15408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2185" y="5473581"/>
            <a:ext cx="2973958" cy="1056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217232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3080</TotalTime>
  <Words>410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Century Gothic</vt:lpstr>
      <vt:lpstr>Courier New</vt:lpstr>
      <vt:lpstr>Trebuchet MS</vt:lpstr>
      <vt:lpstr>Verdana</vt:lpstr>
      <vt:lpstr>Wingdings 2</vt:lpstr>
      <vt:lpstr>Spring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A.Aktar</dc:creator>
  <cp:lastModifiedBy>Nubla Khawaja</cp:lastModifiedBy>
  <cp:revision>120</cp:revision>
  <dcterms:modified xsi:type="dcterms:W3CDTF">2023-02-02T15:21:56Z</dcterms:modified>
</cp:coreProperties>
</file>