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80" r:id="rId2"/>
    <p:sldId id="278" r:id="rId3"/>
    <p:sldId id="279" r:id="rId4"/>
    <p:sldId id="258" r:id="rId5"/>
    <p:sldId id="259" r:id="rId6"/>
    <p:sldId id="263" r:id="rId7"/>
    <p:sldId id="282" r:id="rId8"/>
    <p:sldId id="267" r:id="rId9"/>
    <p:sldId id="269" r:id="rId10"/>
    <p:sldId id="271" r:id="rId11"/>
    <p:sldId id="273" r:id="rId12"/>
    <p:sldId id="277" r:id="rId13"/>
    <p:sldId id="281" r:id="rId14"/>
    <p:sldId id="274" r:id="rId15"/>
    <p:sldId id="275" r:id="rId1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9410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26" autoAdjust="0"/>
    <p:restoredTop sz="94660"/>
  </p:normalViewPr>
  <p:slideViewPr>
    <p:cSldViewPr>
      <p:cViewPr varScale="1">
        <p:scale>
          <a:sx n="70" d="100"/>
          <a:sy n="70" d="100"/>
        </p:scale>
        <p:origin x="1410" y="7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B7EED13D-991E-4470-89DC-C7DCEA6C7D0D}" type="datetimeFigureOut">
              <a:rPr lang="en-GB" smtClean="0"/>
              <a:pPr/>
              <a:t>03/11/2022</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0D37C141-1BDC-4CFF-BE8A-2903903392B3}" type="slidenum">
              <a:rPr lang="en-GB" smtClean="0"/>
              <a:pPr/>
              <a:t>‹#›</a:t>
            </a:fld>
            <a:endParaRPr lang="en-GB"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B7EED13D-991E-4470-89DC-C7DCEA6C7D0D}" type="datetimeFigureOut">
              <a:rPr lang="en-GB" smtClean="0"/>
              <a:pPr/>
              <a:t>03/11/2022</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0D37C141-1BDC-4CFF-BE8A-2903903392B3}" type="slidenum">
              <a:rPr lang="en-GB" smtClean="0"/>
              <a:pPr/>
              <a:t>‹#›</a:t>
            </a:fld>
            <a:endParaRPr lang="en-GB"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B7EED13D-991E-4470-89DC-C7DCEA6C7D0D}" type="datetimeFigureOut">
              <a:rPr lang="en-GB" smtClean="0"/>
              <a:pPr/>
              <a:t>03/11/2022</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0D37C141-1BDC-4CFF-BE8A-2903903392B3}" type="slidenum">
              <a:rPr lang="en-GB" smtClean="0"/>
              <a:pPr/>
              <a:t>‹#›</a:t>
            </a:fld>
            <a:endParaRPr lang="en-GB"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B7EED13D-991E-4470-89DC-C7DCEA6C7D0D}" type="datetimeFigureOut">
              <a:rPr lang="en-GB" smtClean="0"/>
              <a:pPr/>
              <a:t>03/11/2022</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0D37C141-1BDC-4CFF-BE8A-2903903392B3}" type="slidenum">
              <a:rPr lang="en-GB" smtClean="0"/>
              <a:pPr/>
              <a:t>‹#›</a:t>
            </a:fld>
            <a:endParaRPr lang="en-GB"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7EED13D-991E-4470-89DC-C7DCEA6C7D0D}" type="datetimeFigureOut">
              <a:rPr lang="en-GB" smtClean="0"/>
              <a:pPr/>
              <a:t>03/11/2022</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0D37C141-1BDC-4CFF-BE8A-2903903392B3}" type="slidenum">
              <a:rPr lang="en-GB" smtClean="0"/>
              <a:pPr/>
              <a:t>‹#›</a:t>
            </a:fld>
            <a:endParaRPr lang="en-GB"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B7EED13D-991E-4470-89DC-C7DCEA6C7D0D}" type="datetimeFigureOut">
              <a:rPr lang="en-GB" smtClean="0"/>
              <a:pPr/>
              <a:t>03/11/2022</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0D37C141-1BDC-4CFF-BE8A-2903903392B3}" type="slidenum">
              <a:rPr lang="en-GB" smtClean="0"/>
              <a:pPr/>
              <a:t>‹#›</a:t>
            </a:fld>
            <a:endParaRPr lang="en-GB"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B7EED13D-991E-4470-89DC-C7DCEA6C7D0D}" type="datetimeFigureOut">
              <a:rPr lang="en-GB" smtClean="0"/>
              <a:pPr/>
              <a:t>03/11/2022</a:t>
            </a:fld>
            <a:endParaRPr lang="en-GB" dirty="0"/>
          </a:p>
        </p:txBody>
      </p:sp>
      <p:sp>
        <p:nvSpPr>
          <p:cNvPr id="8" name="Footer Placeholder 7"/>
          <p:cNvSpPr>
            <a:spLocks noGrp="1"/>
          </p:cNvSpPr>
          <p:nvPr>
            <p:ph type="ftr" sz="quarter" idx="11"/>
          </p:nvPr>
        </p:nvSpPr>
        <p:spPr/>
        <p:txBody>
          <a:bodyPr/>
          <a:lstStyle/>
          <a:p>
            <a:endParaRPr lang="en-GB" dirty="0"/>
          </a:p>
        </p:txBody>
      </p:sp>
      <p:sp>
        <p:nvSpPr>
          <p:cNvPr id="9" name="Slide Number Placeholder 8"/>
          <p:cNvSpPr>
            <a:spLocks noGrp="1"/>
          </p:cNvSpPr>
          <p:nvPr>
            <p:ph type="sldNum" sz="quarter" idx="12"/>
          </p:nvPr>
        </p:nvSpPr>
        <p:spPr/>
        <p:txBody>
          <a:bodyPr/>
          <a:lstStyle/>
          <a:p>
            <a:fld id="{0D37C141-1BDC-4CFF-BE8A-2903903392B3}" type="slidenum">
              <a:rPr lang="en-GB" smtClean="0"/>
              <a:pPr/>
              <a:t>‹#›</a:t>
            </a:fld>
            <a:endParaRPr lang="en-GB"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B7EED13D-991E-4470-89DC-C7DCEA6C7D0D}" type="datetimeFigureOut">
              <a:rPr lang="en-GB" smtClean="0"/>
              <a:pPr/>
              <a:t>03/11/2022</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0D37C141-1BDC-4CFF-BE8A-2903903392B3}" type="slidenum">
              <a:rPr lang="en-GB" smtClean="0"/>
              <a:pPr/>
              <a:t>‹#›</a:t>
            </a:fld>
            <a:endParaRPr lang="en-GB"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7EED13D-991E-4470-89DC-C7DCEA6C7D0D}" type="datetimeFigureOut">
              <a:rPr lang="en-GB" smtClean="0"/>
              <a:pPr/>
              <a:t>03/11/2022</a:t>
            </a:fld>
            <a:endParaRPr lang="en-GB" dirty="0"/>
          </a:p>
        </p:txBody>
      </p:sp>
      <p:sp>
        <p:nvSpPr>
          <p:cNvPr id="3" name="Footer Placeholder 2"/>
          <p:cNvSpPr>
            <a:spLocks noGrp="1"/>
          </p:cNvSpPr>
          <p:nvPr>
            <p:ph type="ftr" sz="quarter" idx="11"/>
          </p:nvPr>
        </p:nvSpPr>
        <p:spPr/>
        <p:txBody>
          <a:bodyPr/>
          <a:lstStyle/>
          <a:p>
            <a:endParaRPr lang="en-GB" dirty="0"/>
          </a:p>
        </p:txBody>
      </p:sp>
      <p:sp>
        <p:nvSpPr>
          <p:cNvPr id="4" name="Slide Number Placeholder 3"/>
          <p:cNvSpPr>
            <a:spLocks noGrp="1"/>
          </p:cNvSpPr>
          <p:nvPr>
            <p:ph type="sldNum" sz="quarter" idx="12"/>
          </p:nvPr>
        </p:nvSpPr>
        <p:spPr/>
        <p:txBody>
          <a:bodyPr/>
          <a:lstStyle/>
          <a:p>
            <a:fld id="{0D37C141-1BDC-4CFF-BE8A-2903903392B3}" type="slidenum">
              <a:rPr lang="en-GB" smtClean="0"/>
              <a:pPr/>
              <a:t>‹#›</a:t>
            </a:fld>
            <a:endParaRPr lang="en-GB"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7EED13D-991E-4470-89DC-C7DCEA6C7D0D}" type="datetimeFigureOut">
              <a:rPr lang="en-GB" smtClean="0"/>
              <a:pPr/>
              <a:t>03/11/2022</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0D37C141-1BDC-4CFF-BE8A-2903903392B3}" type="slidenum">
              <a:rPr lang="en-GB" smtClean="0"/>
              <a:pPr/>
              <a:t>‹#›</a:t>
            </a:fld>
            <a:endParaRPr lang="en-GB"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7EED13D-991E-4470-89DC-C7DCEA6C7D0D}" type="datetimeFigureOut">
              <a:rPr lang="en-GB" smtClean="0"/>
              <a:pPr/>
              <a:t>03/11/2022</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0D37C141-1BDC-4CFF-BE8A-2903903392B3}" type="slidenum">
              <a:rPr lang="en-GB" smtClean="0"/>
              <a:pPr/>
              <a:t>‹#›</a:t>
            </a:fld>
            <a:endParaRPr lang="en-GB"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7EED13D-991E-4470-89DC-C7DCEA6C7D0D}" type="datetimeFigureOut">
              <a:rPr lang="en-GB" smtClean="0"/>
              <a:pPr/>
              <a:t>03/11/2022</a:t>
            </a:fld>
            <a:endParaRPr lang="en-GB"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D37C141-1BDC-4CFF-BE8A-2903903392B3}" type="slidenum">
              <a:rPr lang="en-GB" smtClean="0"/>
              <a:pPr/>
              <a:t>‹#›</a:t>
            </a:fld>
            <a:endParaRPr lang="en-GB"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8" Type="http://schemas.openxmlformats.org/officeDocument/2006/relationships/image" Target="../media/image90.png"/><Relationship Id="rId13" Type="http://schemas.openxmlformats.org/officeDocument/2006/relationships/image" Target="../media/image95.png"/><Relationship Id="rId3" Type="http://schemas.openxmlformats.org/officeDocument/2006/relationships/image" Target="../media/image85.png"/><Relationship Id="rId7" Type="http://schemas.openxmlformats.org/officeDocument/2006/relationships/image" Target="../media/image89.png"/><Relationship Id="rId12" Type="http://schemas.openxmlformats.org/officeDocument/2006/relationships/image" Target="../media/image94.png"/><Relationship Id="rId2" Type="http://schemas.openxmlformats.org/officeDocument/2006/relationships/image" Target="../media/image84.png"/><Relationship Id="rId1" Type="http://schemas.openxmlformats.org/officeDocument/2006/relationships/slideLayout" Target="../slideLayouts/slideLayout1.xml"/><Relationship Id="rId6" Type="http://schemas.openxmlformats.org/officeDocument/2006/relationships/image" Target="../media/image88.png"/><Relationship Id="rId11" Type="http://schemas.openxmlformats.org/officeDocument/2006/relationships/image" Target="../media/image93.png"/><Relationship Id="rId5" Type="http://schemas.openxmlformats.org/officeDocument/2006/relationships/image" Target="../media/image87.png"/><Relationship Id="rId10" Type="http://schemas.openxmlformats.org/officeDocument/2006/relationships/image" Target="../media/image92.png"/><Relationship Id="rId4" Type="http://schemas.openxmlformats.org/officeDocument/2006/relationships/image" Target="../media/image86.png"/><Relationship Id="rId9" Type="http://schemas.openxmlformats.org/officeDocument/2006/relationships/image" Target="../media/image91.png"/></Relationships>
</file>

<file path=ppt/slides/_rels/slide11.xml.rels><?xml version="1.0" encoding="UTF-8" standalone="yes"?>
<Relationships xmlns="http://schemas.openxmlformats.org/package/2006/relationships"><Relationship Id="rId8" Type="http://schemas.openxmlformats.org/officeDocument/2006/relationships/image" Target="../media/image102.jpeg"/><Relationship Id="rId3" Type="http://schemas.openxmlformats.org/officeDocument/2006/relationships/image" Target="../media/image97.png"/><Relationship Id="rId7" Type="http://schemas.openxmlformats.org/officeDocument/2006/relationships/image" Target="../media/image101.jpeg"/><Relationship Id="rId2" Type="http://schemas.openxmlformats.org/officeDocument/2006/relationships/image" Target="../media/image96.png"/><Relationship Id="rId1" Type="http://schemas.openxmlformats.org/officeDocument/2006/relationships/slideLayout" Target="../slideLayouts/slideLayout1.xml"/><Relationship Id="rId6" Type="http://schemas.openxmlformats.org/officeDocument/2006/relationships/image" Target="../media/image100.png"/><Relationship Id="rId11" Type="http://schemas.openxmlformats.org/officeDocument/2006/relationships/image" Target="../media/image105.png"/><Relationship Id="rId5" Type="http://schemas.openxmlformats.org/officeDocument/2006/relationships/image" Target="../media/image99.png"/><Relationship Id="rId10" Type="http://schemas.openxmlformats.org/officeDocument/2006/relationships/image" Target="../media/image104.jpeg"/><Relationship Id="rId4" Type="http://schemas.openxmlformats.org/officeDocument/2006/relationships/image" Target="../media/image98.png"/><Relationship Id="rId9" Type="http://schemas.openxmlformats.org/officeDocument/2006/relationships/image" Target="../media/image103.png"/></Relationships>
</file>

<file path=ppt/slides/_rels/slide12.xml.rels><?xml version="1.0" encoding="UTF-8" standalone="yes"?>
<Relationships xmlns="http://schemas.openxmlformats.org/package/2006/relationships"><Relationship Id="rId8" Type="http://schemas.openxmlformats.org/officeDocument/2006/relationships/image" Target="../media/image112.png"/><Relationship Id="rId3" Type="http://schemas.openxmlformats.org/officeDocument/2006/relationships/image" Target="../media/image107.png"/><Relationship Id="rId7" Type="http://schemas.openxmlformats.org/officeDocument/2006/relationships/image" Target="../media/image111.jpeg"/><Relationship Id="rId2" Type="http://schemas.openxmlformats.org/officeDocument/2006/relationships/image" Target="../media/image106.png"/><Relationship Id="rId1" Type="http://schemas.openxmlformats.org/officeDocument/2006/relationships/slideLayout" Target="../slideLayouts/slideLayout1.xml"/><Relationship Id="rId6" Type="http://schemas.openxmlformats.org/officeDocument/2006/relationships/image" Target="../media/image110.png"/><Relationship Id="rId11" Type="http://schemas.openxmlformats.org/officeDocument/2006/relationships/image" Target="../media/image12.png"/><Relationship Id="rId5" Type="http://schemas.openxmlformats.org/officeDocument/2006/relationships/image" Target="../media/image109.png"/><Relationship Id="rId10" Type="http://schemas.openxmlformats.org/officeDocument/2006/relationships/image" Target="../media/image114.png"/><Relationship Id="rId4" Type="http://schemas.openxmlformats.org/officeDocument/2006/relationships/image" Target="../media/image108.png"/><Relationship Id="rId9" Type="http://schemas.openxmlformats.org/officeDocument/2006/relationships/image" Target="../media/image113.png"/></Relationships>
</file>

<file path=ppt/slides/_rels/slide13.xml.rels><?xml version="1.0" encoding="UTF-8" standalone="yes"?>
<Relationships xmlns="http://schemas.openxmlformats.org/package/2006/relationships"><Relationship Id="rId8" Type="http://schemas.openxmlformats.org/officeDocument/2006/relationships/image" Target="../media/image121.png"/><Relationship Id="rId3" Type="http://schemas.openxmlformats.org/officeDocument/2006/relationships/image" Target="../media/image116.jpeg"/><Relationship Id="rId7" Type="http://schemas.openxmlformats.org/officeDocument/2006/relationships/image" Target="../media/image120.png"/><Relationship Id="rId2" Type="http://schemas.openxmlformats.org/officeDocument/2006/relationships/image" Target="../media/image115.jpeg"/><Relationship Id="rId1" Type="http://schemas.openxmlformats.org/officeDocument/2006/relationships/slideLayout" Target="../slideLayouts/slideLayout1.xml"/><Relationship Id="rId6" Type="http://schemas.openxmlformats.org/officeDocument/2006/relationships/image" Target="../media/image119.png"/><Relationship Id="rId5" Type="http://schemas.openxmlformats.org/officeDocument/2006/relationships/image" Target="../media/image118.png"/><Relationship Id="rId10" Type="http://schemas.openxmlformats.org/officeDocument/2006/relationships/image" Target="../media/image123.png"/><Relationship Id="rId4" Type="http://schemas.openxmlformats.org/officeDocument/2006/relationships/image" Target="../media/image117.png"/><Relationship Id="rId9" Type="http://schemas.openxmlformats.org/officeDocument/2006/relationships/image" Target="../media/image122.png"/></Relationships>
</file>

<file path=ppt/slides/_rels/slide14.xml.rels><?xml version="1.0" encoding="UTF-8" standalone="yes"?>
<Relationships xmlns="http://schemas.openxmlformats.org/package/2006/relationships"><Relationship Id="rId8" Type="http://schemas.openxmlformats.org/officeDocument/2006/relationships/image" Target="../media/image130.jpeg"/><Relationship Id="rId13" Type="http://schemas.openxmlformats.org/officeDocument/2006/relationships/image" Target="../media/image135.png"/><Relationship Id="rId3" Type="http://schemas.openxmlformats.org/officeDocument/2006/relationships/image" Target="../media/image125.png"/><Relationship Id="rId7" Type="http://schemas.openxmlformats.org/officeDocument/2006/relationships/image" Target="../media/image129.png"/><Relationship Id="rId12" Type="http://schemas.openxmlformats.org/officeDocument/2006/relationships/image" Target="../media/image134.png"/><Relationship Id="rId2" Type="http://schemas.openxmlformats.org/officeDocument/2006/relationships/image" Target="../media/image124.png"/><Relationship Id="rId1" Type="http://schemas.openxmlformats.org/officeDocument/2006/relationships/slideLayout" Target="../slideLayouts/slideLayout1.xml"/><Relationship Id="rId6" Type="http://schemas.openxmlformats.org/officeDocument/2006/relationships/image" Target="../media/image128.jpeg"/><Relationship Id="rId11" Type="http://schemas.openxmlformats.org/officeDocument/2006/relationships/image" Target="../media/image133.jpeg"/><Relationship Id="rId5" Type="http://schemas.openxmlformats.org/officeDocument/2006/relationships/image" Target="../media/image127.png"/><Relationship Id="rId15" Type="http://schemas.openxmlformats.org/officeDocument/2006/relationships/image" Target="../media/image137.jpeg"/><Relationship Id="rId10" Type="http://schemas.openxmlformats.org/officeDocument/2006/relationships/image" Target="../media/image132.jpeg"/><Relationship Id="rId4" Type="http://schemas.openxmlformats.org/officeDocument/2006/relationships/image" Target="../media/image126.png"/><Relationship Id="rId9" Type="http://schemas.openxmlformats.org/officeDocument/2006/relationships/image" Target="../media/image131.png"/><Relationship Id="rId14" Type="http://schemas.openxmlformats.org/officeDocument/2006/relationships/image" Target="../media/image136.png"/></Relationships>
</file>

<file path=ppt/slides/_rels/slide15.xml.rels><?xml version="1.0" encoding="UTF-8" standalone="yes"?>
<Relationships xmlns="http://schemas.openxmlformats.org/package/2006/relationships"><Relationship Id="rId8" Type="http://schemas.openxmlformats.org/officeDocument/2006/relationships/image" Target="../media/image144.png"/><Relationship Id="rId13" Type="http://schemas.openxmlformats.org/officeDocument/2006/relationships/image" Target="../media/image149.png"/><Relationship Id="rId18" Type="http://schemas.openxmlformats.org/officeDocument/2006/relationships/image" Target="../media/image154.png"/><Relationship Id="rId3" Type="http://schemas.openxmlformats.org/officeDocument/2006/relationships/image" Target="../media/image139.png"/><Relationship Id="rId21" Type="http://schemas.openxmlformats.org/officeDocument/2006/relationships/image" Target="../media/image157.jpeg"/><Relationship Id="rId7" Type="http://schemas.openxmlformats.org/officeDocument/2006/relationships/image" Target="../media/image143.png"/><Relationship Id="rId12" Type="http://schemas.openxmlformats.org/officeDocument/2006/relationships/image" Target="../media/image148.png"/><Relationship Id="rId17" Type="http://schemas.openxmlformats.org/officeDocument/2006/relationships/image" Target="../media/image153.png"/><Relationship Id="rId2" Type="http://schemas.openxmlformats.org/officeDocument/2006/relationships/image" Target="../media/image138.jpeg"/><Relationship Id="rId16" Type="http://schemas.openxmlformats.org/officeDocument/2006/relationships/image" Target="../media/image152.png"/><Relationship Id="rId20" Type="http://schemas.openxmlformats.org/officeDocument/2006/relationships/image" Target="../media/image156.png"/><Relationship Id="rId1" Type="http://schemas.openxmlformats.org/officeDocument/2006/relationships/slideLayout" Target="../slideLayouts/slideLayout1.xml"/><Relationship Id="rId6" Type="http://schemas.openxmlformats.org/officeDocument/2006/relationships/image" Target="../media/image142.png"/><Relationship Id="rId11" Type="http://schemas.openxmlformats.org/officeDocument/2006/relationships/image" Target="../media/image147.png"/><Relationship Id="rId5" Type="http://schemas.openxmlformats.org/officeDocument/2006/relationships/image" Target="../media/image141.jpeg"/><Relationship Id="rId15" Type="http://schemas.openxmlformats.org/officeDocument/2006/relationships/image" Target="../media/image151.png"/><Relationship Id="rId10" Type="http://schemas.openxmlformats.org/officeDocument/2006/relationships/image" Target="../media/image146.png"/><Relationship Id="rId19" Type="http://schemas.openxmlformats.org/officeDocument/2006/relationships/image" Target="../media/image155.png"/><Relationship Id="rId4" Type="http://schemas.openxmlformats.org/officeDocument/2006/relationships/image" Target="../media/image140.jpeg"/><Relationship Id="rId9" Type="http://schemas.openxmlformats.org/officeDocument/2006/relationships/image" Target="../media/image145.png"/><Relationship Id="rId14" Type="http://schemas.openxmlformats.org/officeDocument/2006/relationships/image" Target="../media/image150.png"/></Relationships>
</file>

<file path=ppt/slides/_rels/slide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jpeg"/><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 Id="rId9" Type="http://schemas.openxmlformats.org/officeDocument/2006/relationships/image" Target="../media/image13.jpg"/></Relationships>
</file>

<file path=ppt/slides/_rels/slide3.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 Id="rId9" Type="http://schemas.openxmlformats.org/officeDocument/2006/relationships/image" Target="../media/image21.png"/></Relationships>
</file>

<file path=ppt/slides/_rels/slide4.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image" Target="../media/image22.png"/><Relationship Id="rId1" Type="http://schemas.openxmlformats.org/officeDocument/2006/relationships/slideLayout" Target="../slideLayouts/slideLayout1.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 Id="rId9" Type="http://schemas.openxmlformats.org/officeDocument/2006/relationships/image" Target="../media/image29.png"/></Relationships>
</file>

<file path=ppt/slides/_rels/slide5.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image" Target="../media/image30.png"/><Relationship Id="rId1" Type="http://schemas.openxmlformats.org/officeDocument/2006/relationships/slideLayout" Target="../slideLayouts/slideLayout1.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jpeg"/></Relationships>
</file>

<file path=ppt/slides/_rels/slide6.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7.png"/><Relationship Id="rId7" Type="http://schemas.openxmlformats.org/officeDocument/2006/relationships/image" Target="../media/image41.png"/><Relationship Id="rId12" Type="http://schemas.openxmlformats.org/officeDocument/2006/relationships/image" Target="../media/image46.png"/><Relationship Id="rId2" Type="http://schemas.openxmlformats.org/officeDocument/2006/relationships/image" Target="../media/image36.png"/><Relationship Id="rId1" Type="http://schemas.openxmlformats.org/officeDocument/2006/relationships/slideLayout" Target="../slideLayouts/slideLayout1.xml"/><Relationship Id="rId6" Type="http://schemas.openxmlformats.org/officeDocument/2006/relationships/image" Target="../media/image40.png"/><Relationship Id="rId11" Type="http://schemas.openxmlformats.org/officeDocument/2006/relationships/image" Target="../media/image45.png"/><Relationship Id="rId5" Type="http://schemas.openxmlformats.org/officeDocument/2006/relationships/image" Target="../media/image39.png"/><Relationship Id="rId10" Type="http://schemas.openxmlformats.org/officeDocument/2006/relationships/image" Target="../media/image44.png"/><Relationship Id="rId4" Type="http://schemas.openxmlformats.org/officeDocument/2006/relationships/image" Target="../media/image38.png"/><Relationship Id="rId9" Type="http://schemas.openxmlformats.org/officeDocument/2006/relationships/image" Target="../media/image43.png"/></Relationships>
</file>

<file path=ppt/slides/_rels/slide7.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8.png"/><Relationship Id="rId7" Type="http://schemas.openxmlformats.org/officeDocument/2006/relationships/image" Target="../media/image52.png"/><Relationship Id="rId12" Type="http://schemas.openxmlformats.org/officeDocument/2006/relationships/image" Target="../media/image57.PNG"/><Relationship Id="rId2" Type="http://schemas.openxmlformats.org/officeDocument/2006/relationships/image" Target="../media/image47.jpeg"/><Relationship Id="rId1" Type="http://schemas.openxmlformats.org/officeDocument/2006/relationships/slideLayout" Target="../slideLayouts/slideLayout1.xml"/><Relationship Id="rId6" Type="http://schemas.openxmlformats.org/officeDocument/2006/relationships/image" Target="../media/image51.jpeg"/><Relationship Id="rId11" Type="http://schemas.openxmlformats.org/officeDocument/2006/relationships/image" Target="../media/image56.jpeg"/><Relationship Id="rId5" Type="http://schemas.openxmlformats.org/officeDocument/2006/relationships/image" Target="../media/image50.jpeg"/><Relationship Id="rId10" Type="http://schemas.openxmlformats.org/officeDocument/2006/relationships/image" Target="../media/image55.jpeg"/><Relationship Id="rId4" Type="http://schemas.openxmlformats.org/officeDocument/2006/relationships/image" Target="../media/image49.png"/><Relationship Id="rId9" Type="http://schemas.openxmlformats.org/officeDocument/2006/relationships/image" Target="../media/image54.jpeg"/></Relationships>
</file>

<file path=ppt/slides/_rels/slide8.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59.png"/><Relationship Id="rId7" Type="http://schemas.openxmlformats.org/officeDocument/2006/relationships/image" Target="../media/image63.png"/><Relationship Id="rId2" Type="http://schemas.openxmlformats.org/officeDocument/2006/relationships/image" Target="../media/image58.png"/><Relationship Id="rId1" Type="http://schemas.openxmlformats.org/officeDocument/2006/relationships/slideLayout" Target="../slideLayouts/slideLayout1.xml"/><Relationship Id="rId6" Type="http://schemas.openxmlformats.org/officeDocument/2006/relationships/image" Target="../media/image62.jpeg"/><Relationship Id="rId11" Type="http://schemas.openxmlformats.org/officeDocument/2006/relationships/image" Target="../media/image67.png"/><Relationship Id="rId5" Type="http://schemas.openxmlformats.org/officeDocument/2006/relationships/image" Target="../media/image61.png"/><Relationship Id="rId10" Type="http://schemas.openxmlformats.org/officeDocument/2006/relationships/image" Target="../media/image66.png"/><Relationship Id="rId4" Type="http://schemas.openxmlformats.org/officeDocument/2006/relationships/image" Target="../media/image60.jpeg"/><Relationship Id="rId9" Type="http://schemas.openxmlformats.org/officeDocument/2006/relationships/image" Target="../media/image65.png"/></Relationships>
</file>

<file path=ppt/slides/_rels/slide9.xml.rels><?xml version="1.0" encoding="UTF-8" standalone="yes"?>
<Relationships xmlns="http://schemas.openxmlformats.org/package/2006/relationships"><Relationship Id="rId8" Type="http://schemas.openxmlformats.org/officeDocument/2006/relationships/image" Target="../media/image74.png"/><Relationship Id="rId13" Type="http://schemas.openxmlformats.org/officeDocument/2006/relationships/image" Target="../media/image79.png"/><Relationship Id="rId3" Type="http://schemas.openxmlformats.org/officeDocument/2006/relationships/image" Target="../media/image69.png"/><Relationship Id="rId7" Type="http://schemas.openxmlformats.org/officeDocument/2006/relationships/image" Target="../media/image73.png"/><Relationship Id="rId12" Type="http://schemas.openxmlformats.org/officeDocument/2006/relationships/image" Target="../media/image78.png"/><Relationship Id="rId17" Type="http://schemas.openxmlformats.org/officeDocument/2006/relationships/image" Target="../media/image83.png"/><Relationship Id="rId2" Type="http://schemas.openxmlformats.org/officeDocument/2006/relationships/image" Target="../media/image68.png"/><Relationship Id="rId16" Type="http://schemas.openxmlformats.org/officeDocument/2006/relationships/image" Target="../media/image82.png"/><Relationship Id="rId1" Type="http://schemas.openxmlformats.org/officeDocument/2006/relationships/slideLayout" Target="../slideLayouts/slideLayout1.xml"/><Relationship Id="rId6" Type="http://schemas.openxmlformats.org/officeDocument/2006/relationships/image" Target="../media/image72.png"/><Relationship Id="rId11" Type="http://schemas.openxmlformats.org/officeDocument/2006/relationships/image" Target="../media/image77.png"/><Relationship Id="rId5" Type="http://schemas.openxmlformats.org/officeDocument/2006/relationships/image" Target="../media/image71.png"/><Relationship Id="rId15" Type="http://schemas.openxmlformats.org/officeDocument/2006/relationships/image" Target="../media/image81.png"/><Relationship Id="rId10" Type="http://schemas.openxmlformats.org/officeDocument/2006/relationships/image" Target="../media/image76.png"/><Relationship Id="rId4" Type="http://schemas.openxmlformats.org/officeDocument/2006/relationships/image" Target="../media/image70.jpeg"/><Relationship Id="rId9" Type="http://schemas.openxmlformats.org/officeDocument/2006/relationships/image" Target="../media/image75.png"/><Relationship Id="rId14" Type="http://schemas.openxmlformats.org/officeDocument/2006/relationships/image" Target="../media/image8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10665" y="0"/>
            <a:ext cx="4968551" cy="461665"/>
          </a:xfrm>
          <a:prstGeom prst="rect">
            <a:avLst/>
          </a:prstGeom>
          <a:solidFill>
            <a:schemeClr val="bg1"/>
          </a:solidFill>
          <a:ln w="57150">
            <a:solidFill>
              <a:srgbClr val="00B0F0"/>
            </a:solidFill>
          </a:ln>
        </p:spPr>
        <p:txBody>
          <a:bodyPr wrap="square" rtlCol="0">
            <a:spAutoFit/>
          </a:bodyPr>
          <a:lstStyle/>
          <a:p>
            <a:r>
              <a:rPr lang="en-GB" sz="1200" dirty="0" smtClean="0"/>
              <a:t>SL A: Science subject leadership is strengthened and developed through </a:t>
            </a:r>
            <a:r>
              <a:rPr lang="en-GB" sz="1200" b="1" dirty="0" smtClean="0"/>
              <a:t>the creation and implementation of a clear vision for science.</a:t>
            </a:r>
            <a:endParaRPr lang="en-GB" sz="1200" b="1" dirty="0"/>
          </a:p>
        </p:txBody>
      </p:sp>
      <p:pic>
        <p:nvPicPr>
          <p:cNvPr id="4101" name="Picture 5"/>
          <p:cNvPicPr>
            <a:picLocks noChangeAspect="1" noChangeArrowheads="1"/>
          </p:cNvPicPr>
          <p:nvPr/>
        </p:nvPicPr>
        <p:blipFill>
          <a:blip r:embed="rId2" cstate="print"/>
          <a:srcRect/>
          <a:stretch>
            <a:fillRect/>
          </a:stretch>
        </p:blipFill>
        <p:spPr bwMode="auto">
          <a:xfrm>
            <a:off x="-12861" y="1307901"/>
            <a:ext cx="3654521" cy="5550100"/>
          </a:xfrm>
          <a:prstGeom prst="rect">
            <a:avLst/>
          </a:prstGeom>
          <a:noFill/>
          <a:ln w="9525">
            <a:noFill/>
            <a:miter lim="800000"/>
            <a:headEnd/>
            <a:tailEnd/>
          </a:ln>
        </p:spPr>
      </p:pic>
      <p:sp>
        <p:nvSpPr>
          <p:cNvPr id="16" name="TextBox 15"/>
          <p:cNvSpPr txBox="1"/>
          <p:nvPr/>
        </p:nvSpPr>
        <p:spPr>
          <a:xfrm>
            <a:off x="-13503" y="536161"/>
            <a:ext cx="2600376" cy="861774"/>
          </a:xfrm>
          <a:prstGeom prst="rect">
            <a:avLst/>
          </a:prstGeom>
          <a:solidFill>
            <a:srgbClr val="FF0000"/>
          </a:solidFill>
          <a:ln w="57150">
            <a:solidFill>
              <a:schemeClr val="tx1"/>
            </a:solidFill>
          </a:ln>
        </p:spPr>
        <p:txBody>
          <a:bodyPr wrap="square" rtlCol="0">
            <a:spAutoFit/>
          </a:bodyPr>
          <a:lstStyle/>
          <a:p>
            <a:r>
              <a:rPr lang="en-GB" sz="1000" dirty="0" smtClean="0"/>
              <a:t>Before PSQM we </a:t>
            </a:r>
            <a:r>
              <a:rPr lang="en-GB" sz="1000" dirty="0" smtClean="0"/>
              <a:t>needed to create a </a:t>
            </a:r>
            <a:r>
              <a:rPr lang="en-GB" sz="1000" dirty="0" smtClean="0"/>
              <a:t>clear vision and set of principles </a:t>
            </a:r>
            <a:r>
              <a:rPr lang="en-GB" sz="1000" dirty="0" smtClean="0"/>
              <a:t>for science. Pupils and staff were asked what would make science even better. This was used to create our principles.</a:t>
            </a:r>
          </a:p>
        </p:txBody>
      </p:sp>
      <p:sp>
        <p:nvSpPr>
          <p:cNvPr id="5" name="Rectangle 4"/>
          <p:cNvSpPr/>
          <p:nvPr/>
        </p:nvSpPr>
        <p:spPr>
          <a:xfrm>
            <a:off x="2554539" y="507837"/>
            <a:ext cx="2392343" cy="786417"/>
          </a:xfrm>
          <a:prstGeom prst="rect">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smtClean="0">
                <a:solidFill>
                  <a:sysClr val="windowText" lastClr="000000"/>
                </a:solidFill>
              </a:rPr>
              <a:t>Visions and principles shared on school website under the new Science at St Laurence’s tab, along with links to virtual science club, as well as on our display in the main corridor.</a:t>
            </a:r>
            <a:endParaRPr lang="en-GB" sz="1000" dirty="0">
              <a:solidFill>
                <a:sysClr val="windowText" lastClr="000000"/>
              </a:solidFill>
            </a:endParaRPr>
          </a:p>
        </p:txBody>
      </p:sp>
      <p:pic>
        <p:nvPicPr>
          <p:cNvPr id="8" name="Picture 7"/>
          <p:cNvPicPr>
            <a:picLocks noChangeAspect="1"/>
          </p:cNvPicPr>
          <p:nvPr/>
        </p:nvPicPr>
        <p:blipFill>
          <a:blip r:embed="rId3"/>
          <a:stretch>
            <a:fillRect/>
          </a:stretch>
        </p:blipFill>
        <p:spPr>
          <a:xfrm>
            <a:off x="3641660" y="2134228"/>
            <a:ext cx="5515954" cy="2143352"/>
          </a:xfrm>
          <a:prstGeom prst="rect">
            <a:avLst/>
          </a:prstGeom>
        </p:spPr>
      </p:pic>
      <p:sp>
        <p:nvSpPr>
          <p:cNvPr id="23" name="Right Arrow 22"/>
          <p:cNvSpPr/>
          <p:nvPr/>
        </p:nvSpPr>
        <p:spPr>
          <a:xfrm rot="5400000">
            <a:off x="4138261" y="1452287"/>
            <a:ext cx="875938" cy="324155"/>
          </a:xfrm>
          <a:prstGeom prst="rightArrow">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0" name="Rectangle 19"/>
          <p:cNvSpPr/>
          <p:nvPr/>
        </p:nvSpPr>
        <p:spPr>
          <a:xfrm>
            <a:off x="3655273" y="4283909"/>
            <a:ext cx="1323943" cy="1938198"/>
          </a:xfrm>
          <a:prstGeom prst="rect">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smtClean="0">
                <a:solidFill>
                  <a:sysClr val="windowText" lastClr="000000"/>
                </a:solidFill>
              </a:rPr>
              <a:t>Staff meeting, via Zoom, to discuss visions and principles incorporating pupil and staff voice, menti meter used to focus on key words. These were then used to create our visions and principles</a:t>
            </a:r>
            <a:r>
              <a:rPr lang="en-GB" sz="1200" dirty="0" smtClean="0">
                <a:solidFill>
                  <a:sysClr val="windowText" lastClr="000000"/>
                </a:solidFill>
              </a:rPr>
              <a:t>.</a:t>
            </a:r>
            <a:endParaRPr lang="en-GB" sz="1200" dirty="0">
              <a:solidFill>
                <a:sysClr val="windowText" lastClr="000000"/>
              </a:solidFill>
            </a:endParaRPr>
          </a:p>
        </p:txBody>
      </p:sp>
      <p:pic>
        <p:nvPicPr>
          <p:cNvPr id="4102" name="Picture 6"/>
          <p:cNvPicPr>
            <a:picLocks noChangeAspect="1" noChangeArrowheads="1"/>
          </p:cNvPicPr>
          <p:nvPr/>
        </p:nvPicPr>
        <p:blipFill>
          <a:blip r:embed="rId4" cstate="print"/>
          <a:srcRect/>
          <a:stretch>
            <a:fillRect/>
          </a:stretch>
        </p:blipFill>
        <p:spPr bwMode="auto">
          <a:xfrm>
            <a:off x="4992829" y="4283910"/>
            <a:ext cx="4164785" cy="2020092"/>
          </a:xfrm>
          <a:prstGeom prst="rect">
            <a:avLst/>
          </a:prstGeom>
          <a:noFill/>
          <a:ln w="9525">
            <a:noFill/>
            <a:miter lim="800000"/>
            <a:headEnd/>
            <a:tailEnd/>
          </a:ln>
        </p:spPr>
      </p:pic>
      <p:sp>
        <p:nvSpPr>
          <p:cNvPr id="13" name="Right Arrow 12"/>
          <p:cNvSpPr/>
          <p:nvPr/>
        </p:nvSpPr>
        <p:spPr>
          <a:xfrm rot="10800000">
            <a:off x="3481357" y="5943420"/>
            <a:ext cx="442571" cy="268250"/>
          </a:xfrm>
          <a:prstGeom prst="rightArrow">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4" name="Right Arrow 23"/>
          <p:cNvSpPr/>
          <p:nvPr/>
        </p:nvSpPr>
        <p:spPr>
          <a:xfrm>
            <a:off x="4917764" y="4604890"/>
            <a:ext cx="370561" cy="227804"/>
          </a:xfrm>
          <a:prstGeom prst="rightArrow">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4" name="TextBox 13"/>
          <p:cNvSpPr txBox="1"/>
          <p:nvPr/>
        </p:nvSpPr>
        <p:spPr>
          <a:xfrm>
            <a:off x="3655274" y="6304002"/>
            <a:ext cx="5502340" cy="553998"/>
          </a:xfrm>
          <a:prstGeom prst="rect">
            <a:avLst/>
          </a:prstGeom>
          <a:solidFill>
            <a:srgbClr val="FFFF00"/>
          </a:solidFill>
        </p:spPr>
        <p:txBody>
          <a:bodyPr wrap="square" rtlCol="0">
            <a:spAutoFit/>
          </a:bodyPr>
          <a:lstStyle/>
          <a:p>
            <a:r>
              <a:rPr lang="en-GB" sz="1000" b="1" u="sng" dirty="0" smtClean="0">
                <a:solidFill>
                  <a:srgbClr val="FF0000"/>
                </a:solidFill>
              </a:rPr>
              <a:t>Impact: </a:t>
            </a:r>
            <a:r>
              <a:rPr lang="en-GB" sz="1000" dirty="0" smtClean="0"/>
              <a:t>the creation of a whole school vision and principles for science, which included staff, pupils and parents, and sharing it widely across the school has meant the entire community at </a:t>
            </a:r>
            <a:r>
              <a:rPr lang="en-GB" sz="1000" dirty="0"/>
              <a:t>St </a:t>
            </a:r>
            <a:r>
              <a:rPr lang="en-GB" sz="1000" dirty="0" smtClean="0"/>
              <a:t>Laurence’s </a:t>
            </a:r>
            <a:r>
              <a:rPr lang="en-GB" sz="1000" dirty="0"/>
              <a:t>can actively engage with science </a:t>
            </a:r>
            <a:r>
              <a:rPr lang="en-GB" sz="1000" dirty="0" smtClean="0"/>
              <a:t>at our school.</a:t>
            </a:r>
            <a:endParaRPr lang="en-GB" sz="1000" dirty="0"/>
          </a:p>
        </p:txBody>
      </p:sp>
      <p:pic>
        <p:nvPicPr>
          <p:cNvPr id="2" name="Picture 1"/>
          <p:cNvPicPr>
            <a:picLocks noChangeAspect="1"/>
          </p:cNvPicPr>
          <p:nvPr/>
        </p:nvPicPr>
        <p:blipFill>
          <a:blip r:embed="rId5"/>
          <a:stretch>
            <a:fillRect/>
          </a:stretch>
        </p:blipFill>
        <p:spPr>
          <a:xfrm>
            <a:off x="4946882" y="0"/>
            <a:ext cx="4197118" cy="2276871"/>
          </a:xfrm>
          <a:prstGeom prst="rect">
            <a:avLst/>
          </a:prstGeom>
        </p:spPr>
      </p:pic>
      <p:sp>
        <p:nvSpPr>
          <p:cNvPr id="6" name="Right Arrow 5"/>
          <p:cNvSpPr/>
          <p:nvPr/>
        </p:nvSpPr>
        <p:spPr>
          <a:xfrm>
            <a:off x="4835107" y="1031632"/>
            <a:ext cx="875938" cy="324155"/>
          </a:xfrm>
          <a:prstGeom prst="rightArrow">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150372513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90" name="Picture 18" descr="https://lh6.googleusercontent.com/SDcyJuAHPN_bTE8FppsnfbAl148hbxtW-yeLPMpvyWC_9jj4TqAdZEzraLLY8HG_kmq6PxdgtNkcrE5Jf2dyOFwYK-ibGAwx5Klx4iD5N1iIS2LSas7Dddq5fPKzxk13r_T25I6CSrQ"/>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05307" y="2657476"/>
            <a:ext cx="2238693" cy="1580197"/>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4175449" y="0"/>
            <a:ext cx="4968551" cy="646331"/>
          </a:xfrm>
          <a:prstGeom prst="rect">
            <a:avLst/>
          </a:prstGeom>
          <a:solidFill>
            <a:schemeClr val="bg1"/>
          </a:solidFill>
          <a:ln w="57150">
            <a:solidFill>
              <a:srgbClr val="92D050"/>
            </a:solidFill>
          </a:ln>
        </p:spPr>
        <p:txBody>
          <a:bodyPr wrap="square" rtlCol="0">
            <a:spAutoFit/>
          </a:bodyPr>
          <a:lstStyle/>
          <a:p>
            <a:r>
              <a:rPr lang="en-GB" sz="1200" dirty="0" smtClean="0"/>
              <a:t>L B: Science learning is strengthened and developed through a shared understanding of </a:t>
            </a:r>
            <a:r>
              <a:rPr lang="en-GB" sz="1200" b="1" dirty="0" smtClean="0"/>
              <a:t>the purposes of science assessment and current best practice.</a:t>
            </a:r>
            <a:endParaRPr lang="en-GB" sz="1200" b="1" dirty="0"/>
          </a:p>
        </p:txBody>
      </p:sp>
      <p:pic>
        <p:nvPicPr>
          <p:cNvPr id="13313" name="Picture 1"/>
          <p:cNvPicPr>
            <a:picLocks noChangeAspect="1" noChangeArrowheads="1"/>
          </p:cNvPicPr>
          <p:nvPr/>
        </p:nvPicPr>
        <p:blipFill>
          <a:blip r:embed="rId3" cstate="print"/>
          <a:srcRect/>
          <a:stretch>
            <a:fillRect/>
          </a:stretch>
        </p:blipFill>
        <p:spPr bwMode="auto">
          <a:xfrm>
            <a:off x="2005985" y="5138771"/>
            <a:ext cx="1713903" cy="1704636"/>
          </a:xfrm>
          <a:prstGeom prst="rect">
            <a:avLst/>
          </a:prstGeom>
          <a:noFill/>
          <a:ln w="9525">
            <a:noFill/>
            <a:miter lim="800000"/>
            <a:headEnd/>
            <a:tailEnd/>
          </a:ln>
        </p:spPr>
      </p:pic>
      <p:pic>
        <p:nvPicPr>
          <p:cNvPr id="13314" name="Picture 2"/>
          <p:cNvPicPr>
            <a:picLocks noChangeAspect="1" noChangeArrowheads="1"/>
          </p:cNvPicPr>
          <p:nvPr/>
        </p:nvPicPr>
        <p:blipFill>
          <a:blip r:embed="rId4" cstate="print"/>
          <a:srcRect/>
          <a:stretch>
            <a:fillRect/>
          </a:stretch>
        </p:blipFill>
        <p:spPr bwMode="auto">
          <a:xfrm>
            <a:off x="1077" y="5142599"/>
            <a:ext cx="2004908" cy="1700808"/>
          </a:xfrm>
          <a:prstGeom prst="rect">
            <a:avLst/>
          </a:prstGeom>
          <a:noFill/>
          <a:ln w="9525">
            <a:noFill/>
            <a:miter lim="800000"/>
            <a:headEnd/>
            <a:tailEnd/>
          </a:ln>
        </p:spPr>
      </p:pic>
      <p:pic>
        <p:nvPicPr>
          <p:cNvPr id="13316" name="Picture 4"/>
          <p:cNvPicPr>
            <a:picLocks noChangeAspect="1" noChangeArrowheads="1"/>
          </p:cNvPicPr>
          <p:nvPr/>
        </p:nvPicPr>
        <p:blipFill>
          <a:blip r:embed="rId5" cstate="print"/>
          <a:srcRect/>
          <a:stretch>
            <a:fillRect/>
          </a:stretch>
        </p:blipFill>
        <p:spPr bwMode="auto">
          <a:xfrm>
            <a:off x="4617288" y="2515309"/>
            <a:ext cx="2277105" cy="1673102"/>
          </a:xfrm>
          <a:prstGeom prst="rect">
            <a:avLst/>
          </a:prstGeom>
          <a:noFill/>
          <a:ln w="9525">
            <a:noFill/>
            <a:miter lim="800000"/>
            <a:headEnd/>
            <a:tailEnd/>
          </a:ln>
        </p:spPr>
      </p:pic>
      <p:pic>
        <p:nvPicPr>
          <p:cNvPr id="3074" name="Picture 2" descr="https://lh4.googleusercontent.com/D24JBh4Y13LcJlC8Z-mzKtVIjTPhmUZhse4Q-7Po2nou45rG6O2EyQQBl-yyQLbIrFpPgGr2xA7tq3OdZhIeNet78IDmi49gjmAqMXaV5sJuQaT-IKtr9bTXFmmuM1dqmgVD0vx_EyY"/>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191672" y="695154"/>
            <a:ext cx="1584176" cy="1132974"/>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ttps://lh3.googleusercontent.com/EUJ4u6zpvOkwGpNkZfz5UsmNZDwhZQeHJqAUdMYdWe5VwGxGo-XA5jpTfYva86eg6faYEe3GyWTo_Dbf5_il2OPZOc3-cHxhvedppMsnVKczKn930dZG0in6bMP1uxqNQKAR64fTJCQ"/>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775848" y="697208"/>
            <a:ext cx="1368152" cy="1132974"/>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https://lh4.googleusercontent.com/2iwDGrVDn7Hxvs_Z1CQGuPO1F8buL8b5L1MVXD_ydh6_AAhVzKW6t7v2jA1z2RrDlXT2r4HJV-dvOtCFNcyqrTQxZRC_A-Vdcisftj5lVmRUIllbEMV23oI23pc4r7dwHqPF8NoT0M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425280" y="4239727"/>
            <a:ext cx="1718719" cy="1760573"/>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https://lh3.googleusercontent.com/otW_jyBcfs15ViVQDy-EnW-UEeVdiNWGdMI8-N8AZq2eMCA-2Q-P6OJR7-99jKeOWYnlgk27f78mTJW4aGY-tBn0vZ7wqX-cMq1Oa9e6Bx6Fs6PeqTJXAtvvH_MzbZ3p9uBDyGzYYmY"/>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576163" y="4198525"/>
            <a:ext cx="2849116" cy="91034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ular Callout 1"/>
          <p:cNvSpPr/>
          <p:nvPr/>
        </p:nvSpPr>
        <p:spPr>
          <a:xfrm>
            <a:off x="6372199" y="1876951"/>
            <a:ext cx="2730675" cy="828622"/>
          </a:xfrm>
          <a:prstGeom prst="wedgeRectCallout">
            <a:avLst>
              <a:gd name="adj1" fmla="val -34428"/>
              <a:gd name="adj2" fmla="val 80617"/>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solidFill>
                  <a:schemeClr val="tx1"/>
                </a:solidFill>
              </a:rPr>
              <a:t>I love using Explorify to introduce new concepts, generate discussion or as a formative assessment tool. Explorify drives talking for science goals and challenges children’s understanding</a:t>
            </a:r>
          </a:p>
          <a:p>
            <a:pPr algn="ctr"/>
            <a:r>
              <a:rPr lang="en-GB" sz="1000" dirty="0">
                <a:solidFill>
                  <a:schemeClr val="tx1"/>
                </a:solidFill>
              </a:rPr>
              <a:t>Year 5 teacher</a:t>
            </a:r>
          </a:p>
        </p:txBody>
      </p:sp>
      <p:pic>
        <p:nvPicPr>
          <p:cNvPr id="3088" name="Picture 16" descr="https://lh4.googleusercontent.com/w4jtHt15tMoYJCwihrGC-SthdrreUMB8Ot03cTYTfsjlvpZOSAA1QWYkjDmm7UTgT8_-pCiGCacsCCJvTofAOtAu3PY69_CISxycwpoPNWL0irZXmNDmiFGuXtA_nTvFwky_oldETng"/>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20179" t="28880" r="21498" b="21816"/>
          <a:stretch/>
        </p:blipFill>
        <p:spPr bwMode="auto">
          <a:xfrm>
            <a:off x="2343914" y="2516871"/>
            <a:ext cx="2232249" cy="135630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7553459" y="675927"/>
            <a:ext cx="360040" cy="230832"/>
          </a:xfrm>
          <a:prstGeom prst="rect">
            <a:avLst/>
          </a:prstGeom>
          <a:solidFill>
            <a:schemeClr val="bg1"/>
          </a:solidFill>
          <a:ln w="28575">
            <a:solidFill>
              <a:srgbClr val="00B050"/>
            </a:solidFill>
          </a:ln>
        </p:spPr>
        <p:txBody>
          <a:bodyPr wrap="square" rtlCol="0">
            <a:spAutoFit/>
          </a:bodyPr>
          <a:lstStyle/>
          <a:p>
            <a:r>
              <a:rPr lang="en-GB" sz="900" dirty="0" smtClean="0"/>
              <a:t>Y1</a:t>
            </a:r>
            <a:endParaRPr lang="en-GB" sz="900" dirty="0"/>
          </a:p>
        </p:txBody>
      </p:sp>
      <p:sp>
        <p:nvSpPr>
          <p:cNvPr id="20" name="TextBox 19"/>
          <p:cNvSpPr txBox="1"/>
          <p:nvPr/>
        </p:nvSpPr>
        <p:spPr>
          <a:xfrm>
            <a:off x="15259" y="5155079"/>
            <a:ext cx="360040" cy="230832"/>
          </a:xfrm>
          <a:prstGeom prst="rect">
            <a:avLst/>
          </a:prstGeom>
          <a:solidFill>
            <a:schemeClr val="bg1"/>
          </a:solidFill>
          <a:ln w="28575">
            <a:solidFill>
              <a:srgbClr val="00B050"/>
            </a:solidFill>
          </a:ln>
        </p:spPr>
        <p:txBody>
          <a:bodyPr wrap="square" rtlCol="0">
            <a:spAutoFit/>
          </a:bodyPr>
          <a:lstStyle/>
          <a:p>
            <a:r>
              <a:rPr lang="en-GB" sz="900" dirty="0" smtClean="0"/>
              <a:t>Y4</a:t>
            </a:r>
            <a:endParaRPr lang="en-GB" sz="900" dirty="0"/>
          </a:p>
        </p:txBody>
      </p:sp>
      <p:sp>
        <p:nvSpPr>
          <p:cNvPr id="21" name="TextBox 20"/>
          <p:cNvSpPr txBox="1"/>
          <p:nvPr/>
        </p:nvSpPr>
        <p:spPr>
          <a:xfrm>
            <a:off x="2059923" y="5167968"/>
            <a:ext cx="360040" cy="230832"/>
          </a:xfrm>
          <a:prstGeom prst="rect">
            <a:avLst/>
          </a:prstGeom>
          <a:solidFill>
            <a:schemeClr val="bg1"/>
          </a:solidFill>
          <a:ln w="28575">
            <a:solidFill>
              <a:srgbClr val="00B050"/>
            </a:solidFill>
          </a:ln>
        </p:spPr>
        <p:txBody>
          <a:bodyPr wrap="square" rtlCol="0">
            <a:spAutoFit/>
          </a:bodyPr>
          <a:lstStyle/>
          <a:p>
            <a:r>
              <a:rPr lang="en-GB" sz="900" dirty="0" smtClean="0"/>
              <a:t>Y6</a:t>
            </a:r>
            <a:endParaRPr lang="en-GB" sz="900" dirty="0"/>
          </a:p>
        </p:txBody>
      </p:sp>
      <p:sp>
        <p:nvSpPr>
          <p:cNvPr id="22" name="TextBox 21"/>
          <p:cNvSpPr txBox="1"/>
          <p:nvPr/>
        </p:nvSpPr>
        <p:spPr>
          <a:xfrm>
            <a:off x="4159472" y="2869373"/>
            <a:ext cx="360040" cy="230832"/>
          </a:xfrm>
          <a:prstGeom prst="rect">
            <a:avLst/>
          </a:prstGeom>
          <a:solidFill>
            <a:schemeClr val="bg1"/>
          </a:solidFill>
          <a:ln w="28575">
            <a:solidFill>
              <a:srgbClr val="00B050"/>
            </a:solidFill>
          </a:ln>
        </p:spPr>
        <p:txBody>
          <a:bodyPr wrap="square" rtlCol="0">
            <a:spAutoFit/>
          </a:bodyPr>
          <a:lstStyle/>
          <a:p>
            <a:r>
              <a:rPr lang="en-GB" sz="900" dirty="0" smtClean="0"/>
              <a:t>Y2</a:t>
            </a:r>
            <a:endParaRPr lang="en-GB" sz="900" dirty="0"/>
          </a:p>
        </p:txBody>
      </p:sp>
      <p:sp>
        <p:nvSpPr>
          <p:cNvPr id="23" name="TextBox 22"/>
          <p:cNvSpPr txBox="1"/>
          <p:nvPr/>
        </p:nvSpPr>
        <p:spPr>
          <a:xfrm>
            <a:off x="8742835" y="2848171"/>
            <a:ext cx="360040" cy="230832"/>
          </a:xfrm>
          <a:prstGeom prst="rect">
            <a:avLst/>
          </a:prstGeom>
          <a:solidFill>
            <a:schemeClr val="bg1"/>
          </a:solidFill>
          <a:ln w="28575">
            <a:solidFill>
              <a:srgbClr val="00B050"/>
            </a:solidFill>
          </a:ln>
        </p:spPr>
        <p:txBody>
          <a:bodyPr wrap="square" rtlCol="0">
            <a:spAutoFit/>
          </a:bodyPr>
          <a:lstStyle/>
          <a:p>
            <a:r>
              <a:rPr lang="en-GB" sz="900" dirty="0" smtClean="0"/>
              <a:t>Y5</a:t>
            </a:r>
            <a:endParaRPr lang="en-GB" sz="900" dirty="0"/>
          </a:p>
        </p:txBody>
      </p:sp>
      <p:sp>
        <p:nvSpPr>
          <p:cNvPr id="24" name="TextBox 23"/>
          <p:cNvSpPr txBox="1"/>
          <p:nvPr/>
        </p:nvSpPr>
        <p:spPr>
          <a:xfrm>
            <a:off x="7193419" y="4222483"/>
            <a:ext cx="360040" cy="230832"/>
          </a:xfrm>
          <a:prstGeom prst="rect">
            <a:avLst/>
          </a:prstGeom>
          <a:solidFill>
            <a:schemeClr val="bg1"/>
          </a:solidFill>
          <a:ln w="28575">
            <a:solidFill>
              <a:srgbClr val="00B050"/>
            </a:solidFill>
          </a:ln>
        </p:spPr>
        <p:txBody>
          <a:bodyPr wrap="square" rtlCol="0">
            <a:spAutoFit/>
          </a:bodyPr>
          <a:lstStyle/>
          <a:p>
            <a:r>
              <a:rPr lang="en-GB" sz="900" dirty="0" smtClean="0"/>
              <a:t>Y6</a:t>
            </a:r>
            <a:endParaRPr lang="en-GB" sz="900" dirty="0"/>
          </a:p>
        </p:txBody>
      </p:sp>
      <p:sp>
        <p:nvSpPr>
          <p:cNvPr id="26" name="Rectangular Callout 25"/>
          <p:cNvSpPr/>
          <p:nvPr/>
        </p:nvSpPr>
        <p:spPr>
          <a:xfrm>
            <a:off x="2456866" y="3904811"/>
            <a:ext cx="2160421" cy="1223846"/>
          </a:xfrm>
          <a:prstGeom prst="wedgeRectCallout">
            <a:avLst>
              <a:gd name="adj1" fmla="val -4988"/>
              <a:gd name="adj2" fmla="val -68693"/>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smtClean="0">
                <a:solidFill>
                  <a:schemeClr val="tx1"/>
                </a:solidFill>
              </a:rPr>
              <a:t>This Explorify  </a:t>
            </a:r>
            <a:r>
              <a:rPr lang="en-GB" sz="1000" dirty="0">
                <a:solidFill>
                  <a:schemeClr val="tx1"/>
                </a:solidFill>
              </a:rPr>
              <a:t>activity was a great starter as it allowed the children to explore many different reasons for the animals being the odd one out. It tested what they already know and allowed them to share ideas and listen to their peers opinions</a:t>
            </a:r>
            <a:r>
              <a:rPr lang="en-GB" sz="1000" dirty="0" smtClean="0">
                <a:solidFill>
                  <a:schemeClr val="tx1"/>
                </a:solidFill>
              </a:rPr>
              <a:t>. Year 2 teacher</a:t>
            </a:r>
            <a:endParaRPr lang="en-GB" sz="1000" dirty="0">
              <a:solidFill>
                <a:schemeClr val="tx1"/>
              </a:solidFill>
            </a:endParaRPr>
          </a:p>
        </p:txBody>
      </p:sp>
      <p:pic>
        <p:nvPicPr>
          <p:cNvPr id="4" name="Picture 3"/>
          <p:cNvPicPr>
            <a:picLocks noChangeAspect="1"/>
          </p:cNvPicPr>
          <p:nvPr/>
        </p:nvPicPr>
        <p:blipFill>
          <a:blip r:embed="rId11"/>
          <a:stretch>
            <a:fillRect/>
          </a:stretch>
        </p:blipFill>
        <p:spPr>
          <a:xfrm>
            <a:off x="14455" y="648548"/>
            <a:ext cx="2848690" cy="1236178"/>
          </a:xfrm>
          <a:prstGeom prst="rect">
            <a:avLst/>
          </a:prstGeom>
        </p:spPr>
      </p:pic>
      <p:pic>
        <p:nvPicPr>
          <p:cNvPr id="6" name="Picture 5"/>
          <p:cNvPicPr>
            <a:picLocks noChangeAspect="1"/>
          </p:cNvPicPr>
          <p:nvPr/>
        </p:nvPicPr>
        <p:blipFill>
          <a:blip r:embed="rId12"/>
          <a:stretch>
            <a:fillRect/>
          </a:stretch>
        </p:blipFill>
        <p:spPr>
          <a:xfrm>
            <a:off x="2850114" y="660273"/>
            <a:ext cx="3341558" cy="1242636"/>
          </a:xfrm>
          <a:prstGeom prst="rect">
            <a:avLst/>
          </a:prstGeom>
        </p:spPr>
      </p:pic>
      <p:sp>
        <p:nvSpPr>
          <p:cNvPr id="32" name="Cloud Callout 31"/>
          <p:cNvSpPr/>
          <p:nvPr/>
        </p:nvSpPr>
        <p:spPr>
          <a:xfrm flipH="1">
            <a:off x="10861" y="2571166"/>
            <a:ext cx="2377815" cy="1387941"/>
          </a:xfrm>
          <a:prstGeom prst="cloudCallout">
            <a:avLst>
              <a:gd name="adj1" fmla="val -57493"/>
              <a:gd name="adj2" fmla="val -24886"/>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solidFill>
                  <a:schemeClr val="tx1"/>
                </a:solidFill>
              </a:rPr>
              <a:t>The lamb is the odd one out because it does not like water</a:t>
            </a:r>
            <a:r>
              <a:rPr lang="en-GB" sz="1000" dirty="0" smtClean="0">
                <a:solidFill>
                  <a:schemeClr val="tx1"/>
                </a:solidFill>
              </a:rPr>
              <a:t>.</a:t>
            </a:r>
          </a:p>
          <a:p>
            <a:pPr algn="ctr"/>
            <a:r>
              <a:rPr lang="en-GB" sz="1000" dirty="0">
                <a:solidFill>
                  <a:schemeClr val="tx1"/>
                </a:solidFill>
              </a:rPr>
              <a:t>The duckling is the odd one out because it swims</a:t>
            </a:r>
            <a:r>
              <a:rPr lang="en-GB" sz="1000" dirty="0" smtClean="0">
                <a:solidFill>
                  <a:schemeClr val="tx1"/>
                </a:solidFill>
              </a:rPr>
              <a:t>.</a:t>
            </a:r>
          </a:p>
          <a:p>
            <a:pPr algn="ctr"/>
            <a:r>
              <a:rPr lang="en-GB" sz="1000" dirty="0" smtClean="0">
                <a:solidFill>
                  <a:schemeClr val="tx1"/>
                </a:solidFill>
              </a:rPr>
              <a:t> Yr 2 child</a:t>
            </a:r>
            <a:endParaRPr lang="en-GB" sz="1000" dirty="0">
              <a:solidFill>
                <a:schemeClr val="tx1"/>
              </a:solidFill>
            </a:endParaRPr>
          </a:p>
        </p:txBody>
      </p:sp>
      <p:sp>
        <p:nvSpPr>
          <p:cNvPr id="27" name="TextBox 26"/>
          <p:cNvSpPr txBox="1"/>
          <p:nvPr/>
        </p:nvSpPr>
        <p:spPr>
          <a:xfrm>
            <a:off x="5559801" y="6000300"/>
            <a:ext cx="3570320" cy="861774"/>
          </a:xfrm>
          <a:prstGeom prst="rect">
            <a:avLst/>
          </a:prstGeom>
          <a:solidFill>
            <a:srgbClr val="FFFF00"/>
          </a:solidFill>
        </p:spPr>
        <p:txBody>
          <a:bodyPr wrap="square" rtlCol="0">
            <a:spAutoFit/>
          </a:bodyPr>
          <a:lstStyle/>
          <a:p>
            <a:r>
              <a:rPr lang="en-GB" sz="1000" b="1" u="sng" dirty="0" smtClean="0">
                <a:solidFill>
                  <a:srgbClr val="FF0000"/>
                </a:solidFill>
              </a:rPr>
              <a:t>Impact: </a:t>
            </a:r>
            <a:r>
              <a:rPr lang="en-GB" sz="1000" dirty="0" smtClean="0"/>
              <a:t>Staff now have a much clearer idea of how to assess science and the resources that are available to aid with this. Science assessment is much more consistent across the school and children’s misconceptions and gaps in knowledge are being addressed more efficiently.</a:t>
            </a:r>
            <a:endParaRPr lang="en-GB" sz="1000" dirty="0"/>
          </a:p>
        </p:txBody>
      </p:sp>
      <p:sp>
        <p:nvSpPr>
          <p:cNvPr id="28" name="TextBox 27"/>
          <p:cNvSpPr txBox="1"/>
          <p:nvPr/>
        </p:nvSpPr>
        <p:spPr>
          <a:xfrm>
            <a:off x="29671" y="10931"/>
            <a:ext cx="4145778" cy="461665"/>
          </a:xfrm>
          <a:prstGeom prst="rect">
            <a:avLst/>
          </a:prstGeom>
          <a:solidFill>
            <a:srgbClr val="FF0000"/>
          </a:solidFill>
          <a:ln w="57150">
            <a:solidFill>
              <a:schemeClr val="tx1"/>
            </a:solidFill>
            <a:prstDash val="solid"/>
          </a:ln>
        </p:spPr>
        <p:txBody>
          <a:bodyPr wrap="square" rtlCol="0">
            <a:spAutoFit/>
          </a:bodyPr>
          <a:lstStyle/>
          <a:p>
            <a:r>
              <a:rPr lang="en-GB" sz="1200" b="1" dirty="0" smtClean="0"/>
              <a:t>Before PSQM, assessment of science was not consistent across year groups.</a:t>
            </a:r>
            <a:endParaRPr lang="en-GB" sz="1200" dirty="0" smtClean="0"/>
          </a:p>
        </p:txBody>
      </p:sp>
      <p:pic>
        <p:nvPicPr>
          <p:cNvPr id="5" name="Picture 4"/>
          <p:cNvPicPr>
            <a:picLocks noChangeAspect="1"/>
          </p:cNvPicPr>
          <p:nvPr/>
        </p:nvPicPr>
        <p:blipFill>
          <a:blip r:embed="rId13"/>
          <a:stretch>
            <a:fillRect/>
          </a:stretch>
        </p:blipFill>
        <p:spPr>
          <a:xfrm rot="5400000">
            <a:off x="3770500" y="5068699"/>
            <a:ext cx="1715401" cy="1863201"/>
          </a:xfrm>
          <a:prstGeom prst="rect">
            <a:avLst/>
          </a:prstGeom>
        </p:spPr>
      </p:pic>
      <p:sp>
        <p:nvSpPr>
          <p:cNvPr id="29" name="TextBox 28"/>
          <p:cNvSpPr txBox="1"/>
          <p:nvPr/>
        </p:nvSpPr>
        <p:spPr>
          <a:xfrm>
            <a:off x="3636671" y="5184813"/>
            <a:ext cx="360040" cy="230832"/>
          </a:xfrm>
          <a:prstGeom prst="rect">
            <a:avLst/>
          </a:prstGeom>
          <a:solidFill>
            <a:schemeClr val="bg1"/>
          </a:solidFill>
          <a:ln w="28575">
            <a:solidFill>
              <a:srgbClr val="00B050"/>
            </a:solidFill>
          </a:ln>
        </p:spPr>
        <p:txBody>
          <a:bodyPr wrap="square" rtlCol="0">
            <a:spAutoFit/>
          </a:bodyPr>
          <a:lstStyle/>
          <a:p>
            <a:r>
              <a:rPr lang="en-GB" sz="900" dirty="0" smtClean="0"/>
              <a:t>Y5</a:t>
            </a:r>
            <a:endParaRPr lang="en-GB" sz="900" dirty="0"/>
          </a:p>
        </p:txBody>
      </p:sp>
      <p:sp>
        <p:nvSpPr>
          <p:cNvPr id="30" name="TextBox 29"/>
          <p:cNvSpPr txBox="1"/>
          <p:nvPr/>
        </p:nvSpPr>
        <p:spPr>
          <a:xfrm>
            <a:off x="14455" y="3959106"/>
            <a:ext cx="2455458" cy="1169551"/>
          </a:xfrm>
          <a:prstGeom prst="rect">
            <a:avLst/>
          </a:prstGeom>
          <a:solidFill>
            <a:srgbClr val="92D050"/>
          </a:solidFill>
          <a:ln>
            <a:solidFill>
              <a:schemeClr val="tx1"/>
            </a:solidFill>
          </a:ln>
        </p:spPr>
        <p:txBody>
          <a:bodyPr wrap="square" rtlCol="0">
            <a:spAutoFit/>
          </a:bodyPr>
          <a:lstStyle/>
          <a:p>
            <a:r>
              <a:rPr lang="en-GB" sz="1000" dirty="0" smtClean="0"/>
              <a:t>Mind maps have been introduced across science to show what children know at the start of a topic and what they have learnt by the end of the topic. This allows children to see what prior knowledge children have, whilst also addressing any misconceptions that may arise.</a:t>
            </a:r>
            <a:endParaRPr lang="en-GB" sz="1000" dirty="0"/>
          </a:p>
        </p:txBody>
      </p:sp>
      <p:sp>
        <p:nvSpPr>
          <p:cNvPr id="31" name="Right Arrow 30"/>
          <p:cNvSpPr/>
          <p:nvPr/>
        </p:nvSpPr>
        <p:spPr>
          <a:xfrm rot="5400000">
            <a:off x="1392072" y="5067214"/>
            <a:ext cx="397466" cy="235201"/>
          </a:xfrm>
          <a:prstGeom prst="rightArrow">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3" name="TextBox 32"/>
          <p:cNvSpPr txBox="1"/>
          <p:nvPr/>
        </p:nvSpPr>
        <p:spPr>
          <a:xfrm>
            <a:off x="1077" y="1876951"/>
            <a:ext cx="6342205" cy="707886"/>
          </a:xfrm>
          <a:prstGeom prst="rect">
            <a:avLst/>
          </a:prstGeom>
          <a:solidFill>
            <a:srgbClr val="92D050"/>
          </a:solidFill>
          <a:ln>
            <a:solidFill>
              <a:schemeClr val="tx1"/>
            </a:solidFill>
          </a:ln>
        </p:spPr>
        <p:txBody>
          <a:bodyPr wrap="square" rtlCol="0">
            <a:spAutoFit/>
          </a:bodyPr>
          <a:lstStyle/>
          <a:p>
            <a:r>
              <a:rPr lang="en-GB" sz="1000" dirty="0" smtClean="0"/>
              <a:t>Science data is now logged on Primary Progress, this brings it in line with the other core subjects of English and maths. It has all the NC objects and working scientifically objects, which teachers update half-termly. This allows me to monitor the progress of all children in regards to science within our school including specific groups such as SEN or Pupil Premium.</a:t>
            </a:r>
            <a:endParaRPr lang="en-GB" sz="1000" dirty="0"/>
          </a:p>
        </p:txBody>
      </p:sp>
      <p:sp>
        <p:nvSpPr>
          <p:cNvPr id="34" name="Right Arrow 33"/>
          <p:cNvSpPr/>
          <p:nvPr/>
        </p:nvSpPr>
        <p:spPr>
          <a:xfrm rot="16200000">
            <a:off x="294167" y="1617215"/>
            <a:ext cx="397466" cy="235201"/>
          </a:xfrm>
          <a:prstGeom prst="rightArrow">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5" name="TextBox 34"/>
          <p:cNvSpPr txBox="1"/>
          <p:nvPr/>
        </p:nvSpPr>
        <p:spPr>
          <a:xfrm>
            <a:off x="5410503" y="5118987"/>
            <a:ext cx="2014775" cy="861774"/>
          </a:xfrm>
          <a:prstGeom prst="rect">
            <a:avLst/>
          </a:prstGeom>
          <a:solidFill>
            <a:srgbClr val="92D050"/>
          </a:solidFill>
          <a:ln>
            <a:solidFill>
              <a:schemeClr val="tx1"/>
            </a:solidFill>
          </a:ln>
        </p:spPr>
        <p:txBody>
          <a:bodyPr wrap="square" rtlCol="0">
            <a:spAutoFit/>
          </a:bodyPr>
          <a:lstStyle/>
          <a:p>
            <a:r>
              <a:rPr lang="en-GB" sz="1000" dirty="0" smtClean="0"/>
              <a:t>Explorify has been introduced as a tool  to assess children’s understanding of scientific concepts using activities such as Odd on out and What if?</a:t>
            </a:r>
            <a:endParaRPr lang="en-GB" sz="1000" dirty="0"/>
          </a:p>
        </p:txBody>
      </p:sp>
      <p:sp>
        <p:nvSpPr>
          <p:cNvPr id="36" name="Right Arrow 35"/>
          <p:cNvSpPr/>
          <p:nvPr/>
        </p:nvSpPr>
        <p:spPr>
          <a:xfrm rot="16200000">
            <a:off x="7156871" y="4874810"/>
            <a:ext cx="397466" cy="235201"/>
          </a:xfrm>
          <a:prstGeom prst="rightArrow">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4175449" y="-27295"/>
            <a:ext cx="4968551" cy="646331"/>
          </a:xfrm>
          <a:prstGeom prst="rect">
            <a:avLst/>
          </a:prstGeom>
          <a:solidFill>
            <a:schemeClr val="bg1"/>
          </a:solidFill>
          <a:ln w="57150">
            <a:solidFill>
              <a:srgbClr val="92D050"/>
            </a:solidFill>
          </a:ln>
        </p:spPr>
        <p:txBody>
          <a:bodyPr wrap="square" rtlCol="0">
            <a:spAutoFit/>
          </a:bodyPr>
          <a:lstStyle/>
          <a:p>
            <a:r>
              <a:rPr lang="en-GB" sz="1200" dirty="0" smtClean="0"/>
              <a:t>L C: Science learning is strengthened and developed through a shared understanding of</a:t>
            </a:r>
            <a:r>
              <a:rPr lang="en-GB" sz="1200" b="1" dirty="0" smtClean="0"/>
              <a:t> the importance of, and strategies for, developing all children’s science capital.</a:t>
            </a:r>
            <a:endParaRPr lang="en-GB" sz="1200" b="1" dirty="0"/>
          </a:p>
        </p:txBody>
      </p:sp>
      <p:pic>
        <p:nvPicPr>
          <p:cNvPr id="11" name="Picture 2"/>
          <p:cNvPicPr>
            <a:picLocks noChangeAspect="1" noChangeArrowheads="1"/>
          </p:cNvPicPr>
          <p:nvPr/>
        </p:nvPicPr>
        <p:blipFill>
          <a:blip r:embed="rId2" cstate="print"/>
          <a:srcRect/>
          <a:stretch>
            <a:fillRect/>
          </a:stretch>
        </p:blipFill>
        <p:spPr bwMode="auto">
          <a:xfrm>
            <a:off x="1989514" y="819724"/>
            <a:ext cx="1965435" cy="1484784"/>
          </a:xfrm>
          <a:prstGeom prst="rect">
            <a:avLst/>
          </a:prstGeom>
          <a:noFill/>
          <a:ln w="9525">
            <a:noFill/>
            <a:miter lim="800000"/>
            <a:headEnd/>
            <a:tailEnd/>
          </a:ln>
          <a:effectLst/>
        </p:spPr>
      </p:pic>
      <p:pic>
        <p:nvPicPr>
          <p:cNvPr id="3" name="Picture 2"/>
          <p:cNvPicPr>
            <a:picLocks noChangeAspect="1"/>
          </p:cNvPicPr>
          <p:nvPr/>
        </p:nvPicPr>
        <p:blipFill rotWithShape="1">
          <a:blip r:embed="rId3"/>
          <a:srcRect t="21722"/>
          <a:stretch/>
        </p:blipFill>
        <p:spPr>
          <a:xfrm>
            <a:off x="5467" y="1681618"/>
            <a:ext cx="1984047" cy="956655"/>
          </a:xfrm>
          <a:prstGeom prst="rect">
            <a:avLst/>
          </a:prstGeom>
        </p:spPr>
      </p:pic>
      <p:pic>
        <p:nvPicPr>
          <p:cNvPr id="5" name="Picture 4"/>
          <p:cNvPicPr>
            <a:picLocks noChangeAspect="1"/>
          </p:cNvPicPr>
          <p:nvPr/>
        </p:nvPicPr>
        <p:blipFill>
          <a:blip r:embed="rId4"/>
          <a:stretch>
            <a:fillRect/>
          </a:stretch>
        </p:blipFill>
        <p:spPr>
          <a:xfrm>
            <a:off x="2006523" y="4982781"/>
            <a:ext cx="2364086" cy="1882249"/>
          </a:xfrm>
          <a:prstGeom prst="rect">
            <a:avLst/>
          </a:prstGeom>
        </p:spPr>
      </p:pic>
      <p:pic>
        <p:nvPicPr>
          <p:cNvPr id="6" name="Picture 5"/>
          <p:cNvPicPr>
            <a:picLocks noChangeAspect="1"/>
          </p:cNvPicPr>
          <p:nvPr/>
        </p:nvPicPr>
        <p:blipFill>
          <a:blip r:embed="rId5"/>
          <a:stretch>
            <a:fillRect/>
          </a:stretch>
        </p:blipFill>
        <p:spPr>
          <a:xfrm>
            <a:off x="-3150" y="4982781"/>
            <a:ext cx="2009673" cy="1882249"/>
          </a:xfrm>
          <a:prstGeom prst="rect">
            <a:avLst/>
          </a:prstGeom>
        </p:spPr>
      </p:pic>
      <p:sp>
        <p:nvSpPr>
          <p:cNvPr id="12" name="TextBox 11"/>
          <p:cNvSpPr txBox="1"/>
          <p:nvPr/>
        </p:nvSpPr>
        <p:spPr>
          <a:xfrm>
            <a:off x="6805137" y="5453774"/>
            <a:ext cx="2336510" cy="1323439"/>
          </a:xfrm>
          <a:prstGeom prst="rect">
            <a:avLst/>
          </a:prstGeom>
          <a:solidFill>
            <a:srgbClr val="FFFF00"/>
          </a:solidFill>
        </p:spPr>
        <p:txBody>
          <a:bodyPr wrap="square" rtlCol="0">
            <a:spAutoFit/>
          </a:bodyPr>
          <a:lstStyle/>
          <a:p>
            <a:r>
              <a:rPr lang="en-GB" sz="1000" b="1" u="sng" dirty="0" smtClean="0">
                <a:solidFill>
                  <a:srgbClr val="FF0000"/>
                </a:solidFill>
              </a:rPr>
              <a:t>Impact</a:t>
            </a:r>
            <a:r>
              <a:rPr lang="en-GB" sz="1000" dirty="0" smtClean="0"/>
              <a:t>: staff are now much more aware about what science capital is and how to drive it. Children have taken part in scientific opportunities that, given our location, they may have not know possible. Children are much more excited now about science and it has raised their aspirations about what is possible.</a:t>
            </a:r>
            <a:endParaRPr lang="en-GB" sz="1000" dirty="0"/>
          </a:p>
        </p:txBody>
      </p:sp>
      <p:sp>
        <p:nvSpPr>
          <p:cNvPr id="13" name="TextBox 12"/>
          <p:cNvSpPr txBox="1"/>
          <p:nvPr/>
        </p:nvSpPr>
        <p:spPr>
          <a:xfrm>
            <a:off x="29671" y="-27296"/>
            <a:ext cx="4145778" cy="830997"/>
          </a:xfrm>
          <a:prstGeom prst="rect">
            <a:avLst/>
          </a:prstGeom>
          <a:solidFill>
            <a:srgbClr val="FF0000"/>
          </a:solidFill>
          <a:ln w="57150">
            <a:solidFill>
              <a:schemeClr val="tx1"/>
            </a:solidFill>
            <a:prstDash val="solid"/>
          </a:ln>
        </p:spPr>
        <p:txBody>
          <a:bodyPr wrap="square" rtlCol="0">
            <a:spAutoFit/>
          </a:bodyPr>
          <a:lstStyle/>
          <a:p>
            <a:r>
              <a:rPr lang="en-GB" sz="1200" b="1" dirty="0" smtClean="0"/>
              <a:t>Before PSQM, science capital was an area we wanted to focus, especially within the area our school is in. We wanted to ensure children had the opportunity to engage activities that would enhance their science capital and raise aspirations.</a:t>
            </a:r>
            <a:endParaRPr lang="en-GB" sz="1200" dirty="0" smtClean="0"/>
          </a:p>
        </p:txBody>
      </p:sp>
      <p:pic>
        <p:nvPicPr>
          <p:cNvPr id="8" name="Picture 7"/>
          <p:cNvPicPr>
            <a:picLocks noChangeAspect="1"/>
          </p:cNvPicPr>
          <p:nvPr/>
        </p:nvPicPr>
        <p:blipFill rotWithShape="1">
          <a:blip r:embed="rId6"/>
          <a:srcRect r="5866"/>
          <a:stretch/>
        </p:blipFill>
        <p:spPr>
          <a:xfrm>
            <a:off x="-20159" y="2616846"/>
            <a:ext cx="2009673" cy="1033293"/>
          </a:xfrm>
          <a:prstGeom prst="rect">
            <a:avLst/>
          </a:prstGeom>
        </p:spPr>
      </p:pic>
      <p:sp>
        <p:nvSpPr>
          <p:cNvPr id="15" name="TextBox 14"/>
          <p:cNvSpPr txBox="1"/>
          <p:nvPr/>
        </p:nvSpPr>
        <p:spPr>
          <a:xfrm>
            <a:off x="29671" y="813881"/>
            <a:ext cx="1923027" cy="861774"/>
          </a:xfrm>
          <a:prstGeom prst="rect">
            <a:avLst/>
          </a:prstGeom>
          <a:solidFill>
            <a:srgbClr val="92D050"/>
          </a:solidFill>
          <a:ln w="28575">
            <a:solidFill>
              <a:schemeClr val="tx1"/>
            </a:solidFill>
          </a:ln>
        </p:spPr>
        <p:txBody>
          <a:bodyPr wrap="square" rtlCol="0">
            <a:spAutoFit/>
          </a:bodyPr>
          <a:lstStyle/>
          <a:p>
            <a:r>
              <a:rPr lang="en-GB" sz="1000" dirty="0"/>
              <a:t>Science capital video shared with teachers to develop their understanding of science capital and to them drive it across school.</a:t>
            </a:r>
          </a:p>
        </p:txBody>
      </p:sp>
      <p:sp>
        <p:nvSpPr>
          <p:cNvPr id="16" name="TextBox 15"/>
          <p:cNvSpPr txBox="1"/>
          <p:nvPr/>
        </p:nvSpPr>
        <p:spPr>
          <a:xfrm>
            <a:off x="2010717" y="2348127"/>
            <a:ext cx="1923027" cy="1323439"/>
          </a:xfrm>
          <a:prstGeom prst="rect">
            <a:avLst/>
          </a:prstGeom>
          <a:solidFill>
            <a:srgbClr val="92D050"/>
          </a:solidFill>
          <a:ln w="19050">
            <a:solidFill>
              <a:schemeClr val="tx1"/>
            </a:solidFill>
          </a:ln>
        </p:spPr>
        <p:txBody>
          <a:bodyPr wrap="square" rtlCol="0">
            <a:spAutoFit/>
          </a:bodyPr>
          <a:lstStyle/>
          <a:p>
            <a:r>
              <a:rPr lang="en-GB" sz="1000" dirty="0" smtClean="0"/>
              <a:t>Our Year 3, 4,5 &amp; 6 children took part in this Year’s NSO (National Space Observatory) Christmas workshop, Santa’s Space Vacation. This interactive session introduced children to the world of astronomy in a fun and informative way.</a:t>
            </a:r>
            <a:endParaRPr lang="en-GB" sz="1000" dirty="0"/>
          </a:p>
        </p:txBody>
      </p:sp>
      <p:sp>
        <p:nvSpPr>
          <p:cNvPr id="17" name="Right Arrow 16"/>
          <p:cNvSpPr/>
          <p:nvPr/>
        </p:nvSpPr>
        <p:spPr>
          <a:xfrm rot="10800000">
            <a:off x="1640849" y="2809555"/>
            <a:ext cx="397466" cy="235201"/>
          </a:xfrm>
          <a:prstGeom prst="rightArrow">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Right Arrow 17"/>
          <p:cNvSpPr/>
          <p:nvPr/>
        </p:nvSpPr>
        <p:spPr>
          <a:xfrm>
            <a:off x="1705094" y="1314982"/>
            <a:ext cx="397466" cy="235201"/>
          </a:xfrm>
          <a:prstGeom prst="rightArrow">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20" name="Picture 19" descr="E:\SanDiskSecureAccess\20-21\PSHE &amp; SMSC\Ice Maidens\IMG_20210319_133139.jpg"/>
          <p:cNvPicPr/>
          <p:nvPr/>
        </p:nvPicPr>
        <p:blipFill rotWithShape="1">
          <a:blip r:embed="rId7" cstate="print">
            <a:extLst>
              <a:ext uri="{28A0092B-C50C-407E-A947-70E740481C1C}">
                <a14:useLocalDpi xmlns:a14="http://schemas.microsoft.com/office/drawing/2010/main" val="0"/>
              </a:ext>
            </a:extLst>
          </a:blip>
          <a:srcRect l="14015" t="5586" r="11740"/>
          <a:stretch/>
        </p:blipFill>
        <p:spPr bwMode="auto">
          <a:xfrm>
            <a:off x="7524328" y="995687"/>
            <a:ext cx="1619672" cy="1647548"/>
          </a:xfrm>
          <a:prstGeom prst="rect">
            <a:avLst/>
          </a:prstGeom>
          <a:noFill/>
          <a:ln>
            <a:noFill/>
          </a:ln>
        </p:spPr>
      </p:pic>
      <p:pic>
        <p:nvPicPr>
          <p:cNvPr id="21" name="Picture 20" descr="E:\SanDiskSecureAccess\20-21\PSHE &amp; SMSC\Ice Maidens\IMG_20210319_141820_1.jpg"/>
          <p:cNvPicPr/>
          <p:nvPr/>
        </p:nvPicPr>
        <p:blipFill rotWithShape="1">
          <a:blip r:embed="rId8" cstate="print">
            <a:extLst>
              <a:ext uri="{28A0092B-C50C-407E-A947-70E740481C1C}">
                <a14:useLocalDpi xmlns:a14="http://schemas.microsoft.com/office/drawing/2010/main" val="0"/>
              </a:ext>
            </a:extLst>
          </a:blip>
          <a:srcRect b="23111"/>
          <a:stretch/>
        </p:blipFill>
        <p:spPr bwMode="auto">
          <a:xfrm>
            <a:off x="5935948" y="981861"/>
            <a:ext cx="1587360" cy="1511036"/>
          </a:xfrm>
          <a:prstGeom prst="rect">
            <a:avLst/>
          </a:prstGeom>
          <a:noFill/>
          <a:ln>
            <a:noFill/>
          </a:ln>
        </p:spPr>
      </p:pic>
      <p:pic>
        <p:nvPicPr>
          <p:cNvPr id="22" name="Picture 21"/>
          <p:cNvPicPr>
            <a:picLocks noChangeAspect="1"/>
          </p:cNvPicPr>
          <p:nvPr/>
        </p:nvPicPr>
        <p:blipFill>
          <a:blip r:embed="rId9"/>
          <a:stretch>
            <a:fillRect/>
          </a:stretch>
        </p:blipFill>
        <p:spPr>
          <a:xfrm>
            <a:off x="5938996" y="637172"/>
            <a:ext cx="3217224" cy="382645"/>
          </a:xfrm>
          <a:prstGeom prst="rect">
            <a:avLst/>
          </a:prstGeom>
        </p:spPr>
      </p:pic>
      <p:sp>
        <p:nvSpPr>
          <p:cNvPr id="24" name="TextBox 23"/>
          <p:cNvSpPr txBox="1"/>
          <p:nvPr/>
        </p:nvSpPr>
        <p:spPr>
          <a:xfrm>
            <a:off x="6159230" y="2249086"/>
            <a:ext cx="2964495" cy="230832"/>
          </a:xfrm>
          <a:prstGeom prst="rect">
            <a:avLst/>
          </a:prstGeom>
          <a:solidFill>
            <a:srgbClr val="92D050"/>
          </a:solidFill>
          <a:ln w="28575">
            <a:solidFill>
              <a:schemeClr val="tx1"/>
            </a:solidFill>
          </a:ln>
        </p:spPr>
        <p:txBody>
          <a:bodyPr wrap="square" rtlCol="0">
            <a:spAutoFit/>
          </a:bodyPr>
          <a:lstStyle/>
          <a:p>
            <a:r>
              <a:rPr lang="en-GB" sz="900" dirty="0" smtClean="0"/>
              <a:t>Y5 pupil comments regarding Ice Maidens session</a:t>
            </a:r>
            <a:endParaRPr lang="en-GB" sz="900" dirty="0"/>
          </a:p>
        </p:txBody>
      </p:sp>
      <p:sp>
        <p:nvSpPr>
          <p:cNvPr id="25" name="Right Arrow 24"/>
          <p:cNvSpPr/>
          <p:nvPr/>
        </p:nvSpPr>
        <p:spPr>
          <a:xfrm rot="5400000">
            <a:off x="8082528" y="2710311"/>
            <a:ext cx="397466" cy="235201"/>
          </a:xfrm>
          <a:prstGeom prst="rightArrow">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26" name="Picture 25"/>
          <p:cNvPicPr>
            <a:picLocks noChangeAspect="1"/>
          </p:cNvPicPr>
          <p:nvPr/>
        </p:nvPicPr>
        <p:blipFill rotWithShape="1">
          <a:blip r:embed="rId10" cstate="print">
            <a:extLst>
              <a:ext uri="{28A0092B-C50C-407E-A947-70E740481C1C}">
                <a14:useLocalDpi xmlns:a14="http://schemas.microsoft.com/office/drawing/2010/main" val="0"/>
              </a:ext>
            </a:extLst>
          </a:blip>
          <a:srcRect l="4613" t="4385" r="23004" b="5315"/>
          <a:stretch/>
        </p:blipFill>
        <p:spPr>
          <a:xfrm rot="5400000">
            <a:off x="319557" y="3318209"/>
            <a:ext cx="1369102" cy="1960041"/>
          </a:xfrm>
          <a:prstGeom prst="rect">
            <a:avLst/>
          </a:prstGeom>
        </p:spPr>
      </p:pic>
      <p:sp>
        <p:nvSpPr>
          <p:cNvPr id="27" name="Cloud Callout 26"/>
          <p:cNvSpPr/>
          <p:nvPr/>
        </p:nvSpPr>
        <p:spPr>
          <a:xfrm flipH="1">
            <a:off x="1989514" y="3675569"/>
            <a:ext cx="2252804" cy="1111813"/>
          </a:xfrm>
          <a:prstGeom prst="cloudCallout">
            <a:avLst>
              <a:gd name="adj1" fmla="val 65683"/>
              <a:gd name="adj2" fmla="val -10586"/>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smtClean="0">
                <a:solidFill>
                  <a:schemeClr val="tx1"/>
                </a:solidFill>
              </a:rPr>
              <a:t>I thought Santa should visit Mars because the temperature is at his normal temperature. Yr 6 child.</a:t>
            </a:r>
            <a:endParaRPr lang="en-GB" sz="1000" dirty="0">
              <a:solidFill>
                <a:schemeClr val="tx1"/>
              </a:solidFill>
            </a:endParaRPr>
          </a:p>
        </p:txBody>
      </p:sp>
      <p:sp>
        <p:nvSpPr>
          <p:cNvPr id="19" name="TextBox 18"/>
          <p:cNvSpPr txBox="1"/>
          <p:nvPr/>
        </p:nvSpPr>
        <p:spPr>
          <a:xfrm>
            <a:off x="3991718" y="671927"/>
            <a:ext cx="1932010" cy="1631216"/>
          </a:xfrm>
          <a:prstGeom prst="rect">
            <a:avLst/>
          </a:prstGeom>
          <a:solidFill>
            <a:srgbClr val="92D050"/>
          </a:solidFill>
          <a:ln w="28575">
            <a:solidFill>
              <a:schemeClr val="tx1"/>
            </a:solidFill>
          </a:ln>
        </p:spPr>
        <p:txBody>
          <a:bodyPr wrap="square" rtlCol="0">
            <a:spAutoFit/>
          </a:bodyPr>
          <a:lstStyle/>
          <a:p>
            <a:r>
              <a:rPr lang="en-GB" sz="1000" dirty="0"/>
              <a:t>Year 5, had a zoom session with Sophie Montague from the Ice Maidens, the fist all woman team to cross Antarctica using human power alone. This linked the children’s learning from their English lessons (Shackleton’s Journey) and concepts developed in science (materials, insulators, human body, habitats</a:t>
            </a:r>
            <a:r>
              <a:rPr lang="en-GB" sz="1000" dirty="0" smtClean="0"/>
              <a:t>).</a:t>
            </a:r>
            <a:endParaRPr lang="en-GB" sz="1000" dirty="0"/>
          </a:p>
        </p:txBody>
      </p:sp>
      <p:sp>
        <p:nvSpPr>
          <p:cNvPr id="29" name="Right Arrow 28"/>
          <p:cNvSpPr/>
          <p:nvPr/>
        </p:nvSpPr>
        <p:spPr>
          <a:xfrm rot="10800000">
            <a:off x="4043585" y="6258708"/>
            <a:ext cx="397466" cy="235201"/>
          </a:xfrm>
          <a:prstGeom prst="rightArrow">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0" name="Right Arrow 29"/>
          <p:cNvSpPr/>
          <p:nvPr/>
        </p:nvSpPr>
        <p:spPr>
          <a:xfrm>
            <a:off x="5761764" y="2025511"/>
            <a:ext cx="397466" cy="235201"/>
          </a:xfrm>
          <a:prstGeom prst="rightArrow">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4" name="Picture 3"/>
          <p:cNvPicPr>
            <a:picLocks noChangeAspect="1"/>
          </p:cNvPicPr>
          <p:nvPr/>
        </p:nvPicPr>
        <p:blipFill>
          <a:blip r:embed="rId11"/>
          <a:stretch>
            <a:fillRect/>
          </a:stretch>
        </p:blipFill>
        <p:spPr>
          <a:xfrm>
            <a:off x="4263521" y="2479918"/>
            <a:ext cx="4880479" cy="2993934"/>
          </a:xfrm>
          <a:prstGeom prst="rect">
            <a:avLst/>
          </a:prstGeom>
        </p:spPr>
      </p:pic>
      <p:sp>
        <p:nvSpPr>
          <p:cNvPr id="28" name="TextBox 27"/>
          <p:cNvSpPr txBox="1"/>
          <p:nvPr/>
        </p:nvSpPr>
        <p:spPr>
          <a:xfrm>
            <a:off x="4370609" y="5387702"/>
            <a:ext cx="2432175" cy="1477328"/>
          </a:xfrm>
          <a:prstGeom prst="rect">
            <a:avLst/>
          </a:prstGeom>
          <a:solidFill>
            <a:srgbClr val="92D050"/>
          </a:solidFill>
          <a:ln w="28575">
            <a:solidFill>
              <a:schemeClr val="tx1"/>
            </a:solidFill>
          </a:ln>
        </p:spPr>
        <p:txBody>
          <a:bodyPr wrap="square" rtlCol="0">
            <a:spAutoFit/>
          </a:bodyPr>
          <a:lstStyle/>
          <a:p>
            <a:r>
              <a:rPr lang="en-GB" sz="1000" dirty="0" smtClean="0"/>
              <a:t>Y5 have worked with Edge Hill University on two separate projects. A five week climate change project and a ‘Fantastic Ferns’ project. Both projects have seen them think about our impact on the environment and how we can reduce our carbon footprint. As part of the project they made their own mini-ecosystem by creating terrariums for a fern. </a:t>
            </a:r>
            <a:endParaRPr lang="en-GB" sz="1000" dirty="0"/>
          </a:p>
        </p:txBody>
      </p:sp>
      <p:sp>
        <p:nvSpPr>
          <p:cNvPr id="31" name="Right Arrow 30"/>
          <p:cNvSpPr/>
          <p:nvPr/>
        </p:nvSpPr>
        <p:spPr>
          <a:xfrm rot="5400000">
            <a:off x="8726005" y="2341845"/>
            <a:ext cx="397466" cy="235201"/>
          </a:xfrm>
          <a:prstGeom prst="rightArrow">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8316416" y="0"/>
            <a:ext cx="827584" cy="369332"/>
          </a:xfrm>
          <a:prstGeom prst="rect">
            <a:avLst/>
          </a:prstGeom>
          <a:solidFill>
            <a:schemeClr val="bg1"/>
          </a:solidFill>
          <a:ln w="57150">
            <a:solidFill>
              <a:srgbClr val="92D050"/>
            </a:solidFill>
          </a:ln>
        </p:spPr>
        <p:txBody>
          <a:bodyPr wrap="square" rtlCol="0">
            <a:spAutoFit/>
          </a:bodyPr>
          <a:lstStyle/>
          <a:p>
            <a:r>
              <a:rPr lang="en-GB" dirty="0" smtClean="0"/>
              <a:t>L C:</a:t>
            </a:r>
            <a:endParaRPr lang="en-GB" b="1" dirty="0"/>
          </a:p>
        </p:txBody>
      </p:sp>
      <p:pic>
        <p:nvPicPr>
          <p:cNvPr id="4" name="Picture 2"/>
          <p:cNvPicPr>
            <a:picLocks noChangeAspect="1" noChangeArrowheads="1"/>
          </p:cNvPicPr>
          <p:nvPr/>
        </p:nvPicPr>
        <p:blipFill>
          <a:blip r:embed="rId2" cstate="print"/>
          <a:srcRect/>
          <a:stretch>
            <a:fillRect/>
          </a:stretch>
        </p:blipFill>
        <p:spPr bwMode="auto">
          <a:xfrm>
            <a:off x="4574350" y="639357"/>
            <a:ext cx="2146320" cy="742392"/>
          </a:xfrm>
          <a:prstGeom prst="rect">
            <a:avLst/>
          </a:prstGeom>
          <a:noFill/>
          <a:ln w="9525">
            <a:noFill/>
            <a:miter lim="800000"/>
            <a:headEnd/>
            <a:tailEnd/>
          </a:ln>
        </p:spPr>
      </p:pic>
      <p:pic>
        <p:nvPicPr>
          <p:cNvPr id="8195" name="Picture 3"/>
          <p:cNvPicPr>
            <a:picLocks noChangeAspect="1" noChangeArrowheads="1"/>
          </p:cNvPicPr>
          <p:nvPr/>
        </p:nvPicPr>
        <p:blipFill>
          <a:blip r:embed="rId3" cstate="print"/>
          <a:srcRect/>
          <a:stretch>
            <a:fillRect/>
          </a:stretch>
        </p:blipFill>
        <p:spPr bwMode="auto">
          <a:xfrm>
            <a:off x="-10920" y="815922"/>
            <a:ext cx="4609963" cy="733642"/>
          </a:xfrm>
          <a:prstGeom prst="rect">
            <a:avLst/>
          </a:prstGeom>
          <a:noFill/>
          <a:ln w="9525">
            <a:noFill/>
            <a:miter lim="800000"/>
            <a:headEnd/>
            <a:tailEnd/>
          </a:ln>
        </p:spPr>
      </p:pic>
      <p:pic>
        <p:nvPicPr>
          <p:cNvPr id="8196" name="Picture 4"/>
          <p:cNvPicPr>
            <a:picLocks noChangeAspect="1" noChangeArrowheads="1"/>
          </p:cNvPicPr>
          <p:nvPr/>
        </p:nvPicPr>
        <p:blipFill>
          <a:blip r:embed="rId4" cstate="print"/>
          <a:srcRect/>
          <a:stretch>
            <a:fillRect/>
          </a:stretch>
        </p:blipFill>
        <p:spPr bwMode="auto">
          <a:xfrm>
            <a:off x="-14041" y="1561785"/>
            <a:ext cx="2153680" cy="1775957"/>
          </a:xfrm>
          <a:prstGeom prst="rect">
            <a:avLst/>
          </a:prstGeom>
          <a:noFill/>
          <a:ln w="9525">
            <a:noFill/>
            <a:miter lim="800000"/>
            <a:headEnd/>
            <a:tailEnd/>
          </a:ln>
        </p:spPr>
      </p:pic>
      <p:pic>
        <p:nvPicPr>
          <p:cNvPr id="8197" name="Picture 5"/>
          <p:cNvPicPr>
            <a:picLocks noChangeAspect="1" noChangeArrowheads="1"/>
          </p:cNvPicPr>
          <p:nvPr/>
        </p:nvPicPr>
        <p:blipFill>
          <a:blip r:embed="rId5" cstate="print"/>
          <a:srcRect/>
          <a:stretch>
            <a:fillRect/>
          </a:stretch>
        </p:blipFill>
        <p:spPr bwMode="auto">
          <a:xfrm>
            <a:off x="2055331" y="1546093"/>
            <a:ext cx="2376264" cy="1800299"/>
          </a:xfrm>
          <a:prstGeom prst="rect">
            <a:avLst/>
          </a:prstGeom>
          <a:noFill/>
          <a:ln w="9525">
            <a:noFill/>
            <a:miter lim="800000"/>
            <a:headEnd/>
            <a:tailEnd/>
          </a:ln>
        </p:spPr>
      </p:pic>
      <p:pic>
        <p:nvPicPr>
          <p:cNvPr id="8198" name="Picture 6"/>
          <p:cNvPicPr>
            <a:picLocks noChangeAspect="1" noChangeArrowheads="1"/>
          </p:cNvPicPr>
          <p:nvPr/>
        </p:nvPicPr>
        <p:blipFill>
          <a:blip r:embed="rId6" cstate="print"/>
          <a:srcRect/>
          <a:stretch>
            <a:fillRect/>
          </a:stretch>
        </p:blipFill>
        <p:spPr bwMode="auto">
          <a:xfrm>
            <a:off x="4406092" y="1361741"/>
            <a:ext cx="2328920" cy="1971752"/>
          </a:xfrm>
          <a:prstGeom prst="rect">
            <a:avLst/>
          </a:prstGeom>
          <a:noFill/>
          <a:ln w="9525">
            <a:noFill/>
            <a:miter lim="800000"/>
            <a:headEnd/>
            <a:tailEnd/>
          </a:ln>
        </p:spPr>
      </p:pic>
      <p:pic>
        <p:nvPicPr>
          <p:cNvPr id="9220" name="Picture 4" descr="https://assets.seesaw.me/us-2/0/2/1/c/7/d/021c7d9a-8790-4f76-a067-3de70c7609e5.jpg:::1605208984:::7776000:::5tQZB2nEXpgqaF_46Q0tyfaJwOOcpNYz9h0lKlYIimHV_dvJAFYUki3lGFJ6yLDypwg1jHFRmE1ub9XcDqk56w.jpg"/>
          <p:cNvPicPr>
            <a:picLocks noChangeAspect="1" noChangeArrowheads="1"/>
          </p:cNvPicPr>
          <p:nvPr/>
        </p:nvPicPr>
        <p:blipFill rotWithShape="1">
          <a:blip r:embed="rId7" cstate="print"/>
          <a:srcRect l="3891" r="12707"/>
          <a:stretch/>
        </p:blipFill>
        <p:spPr bwMode="auto">
          <a:xfrm>
            <a:off x="2055331" y="4546301"/>
            <a:ext cx="2087082" cy="1322645"/>
          </a:xfrm>
          <a:prstGeom prst="rect">
            <a:avLst/>
          </a:prstGeom>
          <a:noFill/>
        </p:spPr>
      </p:pic>
      <p:cxnSp>
        <p:nvCxnSpPr>
          <p:cNvPr id="16" name="Straight Arrow Connector 15"/>
          <p:cNvCxnSpPr/>
          <p:nvPr/>
        </p:nvCxnSpPr>
        <p:spPr>
          <a:xfrm>
            <a:off x="2801557" y="1431455"/>
            <a:ext cx="0" cy="559575"/>
          </a:xfrm>
          <a:prstGeom prst="straightConnector1">
            <a:avLst/>
          </a:prstGeom>
          <a:ln w="38100">
            <a:solidFill>
              <a:srgbClr val="00B050"/>
            </a:solidFill>
            <a:tailEnd type="arrow"/>
          </a:ln>
        </p:spPr>
        <p:style>
          <a:lnRef idx="1">
            <a:schemeClr val="accent2"/>
          </a:lnRef>
          <a:fillRef idx="0">
            <a:schemeClr val="accent2"/>
          </a:fillRef>
          <a:effectRef idx="0">
            <a:schemeClr val="accent2"/>
          </a:effectRef>
          <a:fontRef idx="minor">
            <a:schemeClr val="tx1"/>
          </a:fontRef>
        </p:style>
      </p:cxnSp>
      <p:cxnSp>
        <p:nvCxnSpPr>
          <p:cNvPr id="17" name="Straight Arrow Connector 16"/>
          <p:cNvCxnSpPr/>
          <p:nvPr/>
        </p:nvCxnSpPr>
        <p:spPr>
          <a:xfrm>
            <a:off x="3734488" y="1311442"/>
            <a:ext cx="837522" cy="295297"/>
          </a:xfrm>
          <a:prstGeom prst="straightConnector1">
            <a:avLst/>
          </a:prstGeom>
          <a:ln w="38100">
            <a:solidFill>
              <a:srgbClr val="00B050"/>
            </a:solidFill>
            <a:tailEnd type="arrow"/>
          </a:ln>
        </p:spPr>
        <p:style>
          <a:lnRef idx="1">
            <a:schemeClr val="accent2"/>
          </a:lnRef>
          <a:fillRef idx="0">
            <a:schemeClr val="accent2"/>
          </a:fillRef>
          <a:effectRef idx="0">
            <a:schemeClr val="accent2"/>
          </a:effectRef>
          <a:fontRef idx="minor">
            <a:schemeClr val="tx1"/>
          </a:fontRef>
        </p:style>
      </p:cxnSp>
      <p:pic>
        <p:nvPicPr>
          <p:cNvPr id="9221" name="Picture 5"/>
          <p:cNvPicPr>
            <a:picLocks noChangeAspect="1" noChangeArrowheads="1"/>
          </p:cNvPicPr>
          <p:nvPr/>
        </p:nvPicPr>
        <p:blipFill>
          <a:blip r:embed="rId8" cstate="print"/>
          <a:srcRect/>
          <a:stretch>
            <a:fillRect/>
          </a:stretch>
        </p:blipFill>
        <p:spPr bwMode="auto">
          <a:xfrm>
            <a:off x="4165745" y="4127956"/>
            <a:ext cx="2090204" cy="1762886"/>
          </a:xfrm>
          <a:prstGeom prst="rect">
            <a:avLst/>
          </a:prstGeom>
          <a:noFill/>
          <a:ln w="9525">
            <a:noFill/>
            <a:miter lim="800000"/>
            <a:headEnd/>
            <a:tailEnd/>
          </a:ln>
        </p:spPr>
      </p:pic>
      <p:sp>
        <p:nvSpPr>
          <p:cNvPr id="21" name="TextBox 20"/>
          <p:cNvSpPr txBox="1"/>
          <p:nvPr/>
        </p:nvSpPr>
        <p:spPr>
          <a:xfrm>
            <a:off x="-14041" y="3375218"/>
            <a:ext cx="6731590" cy="1169551"/>
          </a:xfrm>
          <a:prstGeom prst="rect">
            <a:avLst/>
          </a:prstGeom>
          <a:solidFill>
            <a:srgbClr val="92D050"/>
          </a:solidFill>
          <a:ln w="57150">
            <a:solidFill>
              <a:schemeClr val="tx1"/>
            </a:solidFill>
          </a:ln>
        </p:spPr>
        <p:txBody>
          <a:bodyPr wrap="square" rtlCol="0">
            <a:spAutoFit/>
          </a:bodyPr>
          <a:lstStyle/>
          <a:p>
            <a:r>
              <a:rPr lang="en-GB" sz="1000" dirty="0" smtClean="0">
                <a:solidFill>
                  <a:sysClr val="windowText" lastClr="000000"/>
                </a:solidFill>
              </a:rPr>
              <a:t>Children in Years 4, 5 and 6 took part in I’m a Scientist Get Me Out of Here ,a </a:t>
            </a:r>
            <a:r>
              <a:rPr lang="en-GB" sz="1000" dirty="0"/>
              <a:t>student-led STEM enrichment activity. It connects school students with scientists through real-time text based chats. Our children have been able to ask questions and understand the roles different scientists play, how the scientists became scientists and better understand some of the </a:t>
            </a:r>
            <a:r>
              <a:rPr lang="en-GB" sz="1000" dirty="0" smtClean="0"/>
              <a:t>work they do</a:t>
            </a:r>
            <a:r>
              <a:rPr lang="en-GB" sz="1000" dirty="0" smtClean="0">
                <a:solidFill>
                  <a:sysClr val="windowText" lastClr="000000"/>
                </a:solidFill>
              </a:rPr>
              <a:t>. As a school we joined the </a:t>
            </a:r>
            <a:r>
              <a:rPr lang="en-GB" sz="1000" dirty="0">
                <a:solidFill>
                  <a:sysClr val="windowText" lastClr="000000"/>
                </a:solidFill>
              </a:rPr>
              <a:t>H</a:t>
            </a:r>
            <a:r>
              <a:rPr lang="en-GB" sz="1000" dirty="0" smtClean="0">
                <a:solidFill>
                  <a:sysClr val="windowText" lastClr="000000"/>
                </a:solidFill>
              </a:rPr>
              <a:t>ealth </a:t>
            </a:r>
            <a:r>
              <a:rPr lang="en-GB" sz="1000" dirty="0">
                <a:solidFill>
                  <a:sysClr val="windowText" lastClr="000000"/>
                </a:solidFill>
              </a:rPr>
              <a:t>Z</a:t>
            </a:r>
            <a:r>
              <a:rPr lang="en-GB" sz="1000" dirty="0" smtClean="0">
                <a:solidFill>
                  <a:sysClr val="windowText" lastClr="000000"/>
                </a:solidFill>
              </a:rPr>
              <a:t>one talking to scientists, whose area of expertise may impact </a:t>
            </a:r>
            <a:r>
              <a:rPr lang="en-GB" sz="1000" dirty="0">
                <a:solidFill>
                  <a:sysClr val="windowText" lastClr="000000"/>
                </a:solidFill>
              </a:rPr>
              <a:t>o</a:t>
            </a:r>
            <a:r>
              <a:rPr lang="en-GB" sz="1000" dirty="0" smtClean="0">
                <a:solidFill>
                  <a:sysClr val="windowText" lastClr="000000"/>
                </a:solidFill>
              </a:rPr>
              <a:t>n their daily lives. We were very lucky </a:t>
            </a:r>
            <a:r>
              <a:rPr lang="en-GB" sz="1000" dirty="0">
                <a:solidFill>
                  <a:sysClr val="windowText" lastClr="000000"/>
                </a:solidFill>
              </a:rPr>
              <a:t>i</a:t>
            </a:r>
            <a:r>
              <a:rPr lang="en-GB" sz="1000" dirty="0" smtClean="0">
                <a:solidFill>
                  <a:sysClr val="windowText" lastClr="000000"/>
                </a:solidFill>
              </a:rPr>
              <a:t>n our chats to have a public health scientist, who has studied both the Ebola virus and the Corona Virus, a scientist who works at the Institute of Cancer Research and a scientist, who studies how viruses replicate in our cells when oxygen levels are low</a:t>
            </a:r>
            <a:r>
              <a:rPr lang="en-GB" sz="1000" dirty="0">
                <a:solidFill>
                  <a:sysClr val="windowText" lastClr="000000"/>
                </a:solidFill>
              </a:rPr>
              <a:t>.</a:t>
            </a:r>
          </a:p>
        </p:txBody>
      </p:sp>
      <p:pic>
        <p:nvPicPr>
          <p:cNvPr id="9222" name="Picture 6"/>
          <p:cNvPicPr>
            <a:picLocks noChangeAspect="1" noChangeArrowheads="1"/>
          </p:cNvPicPr>
          <p:nvPr/>
        </p:nvPicPr>
        <p:blipFill>
          <a:blip r:embed="rId9" cstate="print"/>
          <a:srcRect/>
          <a:stretch>
            <a:fillRect/>
          </a:stretch>
        </p:blipFill>
        <p:spPr bwMode="auto">
          <a:xfrm>
            <a:off x="-11746" y="4541592"/>
            <a:ext cx="2067077" cy="1312393"/>
          </a:xfrm>
          <a:prstGeom prst="rect">
            <a:avLst/>
          </a:prstGeom>
          <a:noFill/>
          <a:ln w="9525">
            <a:noFill/>
            <a:miter lim="800000"/>
            <a:headEnd/>
            <a:tailEnd/>
          </a:ln>
        </p:spPr>
      </p:pic>
      <p:sp>
        <p:nvSpPr>
          <p:cNvPr id="18" name="TextBox 17"/>
          <p:cNvSpPr txBox="1"/>
          <p:nvPr/>
        </p:nvSpPr>
        <p:spPr>
          <a:xfrm>
            <a:off x="4644008" y="0"/>
            <a:ext cx="4499992" cy="646331"/>
          </a:xfrm>
          <a:prstGeom prst="rect">
            <a:avLst/>
          </a:prstGeom>
          <a:solidFill>
            <a:schemeClr val="bg1"/>
          </a:solidFill>
          <a:ln w="57150">
            <a:solidFill>
              <a:srgbClr val="92D050"/>
            </a:solidFill>
          </a:ln>
        </p:spPr>
        <p:txBody>
          <a:bodyPr wrap="square" rtlCol="0">
            <a:spAutoFit/>
          </a:bodyPr>
          <a:lstStyle/>
          <a:p>
            <a:r>
              <a:rPr lang="en-GB" sz="1200" dirty="0" smtClean="0"/>
              <a:t>L C: Science learning is strengthened and developed through a shared understanding of</a:t>
            </a:r>
            <a:r>
              <a:rPr lang="en-GB" sz="1200" b="1" dirty="0" smtClean="0"/>
              <a:t> the importance of, and strategies for, developing all children’s science capital.</a:t>
            </a:r>
            <a:endParaRPr lang="en-GB" sz="1200" b="1" dirty="0"/>
          </a:p>
        </p:txBody>
      </p:sp>
      <p:sp>
        <p:nvSpPr>
          <p:cNvPr id="22" name="TextBox 21"/>
          <p:cNvSpPr txBox="1"/>
          <p:nvPr/>
        </p:nvSpPr>
        <p:spPr>
          <a:xfrm>
            <a:off x="29670" y="-27296"/>
            <a:ext cx="4614337" cy="830997"/>
          </a:xfrm>
          <a:prstGeom prst="rect">
            <a:avLst/>
          </a:prstGeom>
          <a:solidFill>
            <a:srgbClr val="FF0000"/>
          </a:solidFill>
          <a:ln w="57150">
            <a:solidFill>
              <a:schemeClr val="tx1"/>
            </a:solidFill>
            <a:prstDash val="solid"/>
          </a:ln>
        </p:spPr>
        <p:txBody>
          <a:bodyPr wrap="square" rtlCol="0">
            <a:spAutoFit/>
          </a:bodyPr>
          <a:lstStyle/>
          <a:p>
            <a:r>
              <a:rPr lang="en-GB" sz="1200" b="1" dirty="0" smtClean="0"/>
              <a:t>Before PSQM, science capital was an area we wanted to focus, especially within the area our school is in. We wanted to ensure children had the opportunity to engage activities that would enhance their science capital and raise aspirations.</a:t>
            </a:r>
            <a:endParaRPr lang="en-GB" sz="1200" dirty="0" smtClean="0"/>
          </a:p>
        </p:txBody>
      </p:sp>
      <p:sp>
        <p:nvSpPr>
          <p:cNvPr id="19" name="TextBox 18"/>
          <p:cNvSpPr txBox="1"/>
          <p:nvPr/>
        </p:nvSpPr>
        <p:spPr>
          <a:xfrm>
            <a:off x="4881732" y="5955132"/>
            <a:ext cx="4262268" cy="861774"/>
          </a:xfrm>
          <a:prstGeom prst="rect">
            <a:avLst/>
          </a:prstGeom>
          <a:solidFill>
            <a:srgbClr val="FFFF00"/>
          </a:solidFill>
          <a:ln w="38100">
            <a:solidFill>
              <a:srgbClr val="92D050"/>
            </a:solidFill>
          </a:ln>
        </p:spPr>
        <p:txBody>
          <a:bodyPr wrap="square" rtlCol="0">
            <a:spAutoFit/>
          </a:bodyPr>
          <a:lstStyle/>
          <a:p>
            <a:r>
              <a:rPr lang="en-GB" sz="1000" b="1" u="sng" dirty="0" smtClean="0">
                <a:solidFill>
                  <a:srgbClr val="FF0000"/>
                </a:solidFill>
              </a:rPr>
              <a:t>Impact: </a:t>
            </a:r>
            <a:r>
              <a:rPr lang="en-GB" sz="1000" dirty="0" smtClean="0"/>
              <a:t>The impact of I’m a Scientist Get me Out of Here initiative was that it raised children’s science capital and broke down established stereotypes as to what a scientist is. The Lapworth Museum trip via zoom allowed our students in year 3 and 6 to apply their learning in context and deepen their learning on the topics they had covered, whilst also improving their science capital.</a:t>
            </a:r>
            <a:endParaRPr lang="en-GB" sz="1000" dirty="0"/>
          </a:p>
        </p:txBody>
      </p:sp>
      <p:pic>
        <p:nvPicPr>
          <p:cNvPr id="6" name="Picture 5"/>
          <p:cNvPicPr>
            <a:picLocks noChangeAspect="1"/>
          </p:cNvPicPr>
          <p:nvPr/>
        </p:nvPicPr>
        <p:blipFill>
          <a:blip r:embed="rId10"/>
          <a:stretch>
            <a:fillRect/>
          </a:stretch>
        </p:blipFill>
        <p:spPr>
          <a:xfrm>
            <a:off x="6739693" y="670797"/>
            <a:ext cx="2380405" cy="1727708"/>
          </a:xfrm>
          <a:prstGeom prst="rect">
            <a:avLst/>
          </a:prstGeom>
        </p:spPr>
      </p:pic>
      <p:pic>
        <p:nvPicPr>
          <p:cNvPr id="24" name="Picture 23"/>
          <p:cNvPicPr>
            <a:picLocks noChangeAspect="1"/>
          </p:cNvPicPr>
          <p:nvPr/>
        </p:nvPicPr>
        <p:blipFill>
          <a:blip r:embed="rId11"/>
          <a:stretch>
            <a:fillRect/>
          </a:stretch>
        </p:blipFill>
        <p:spPr>
          <a:xfrm>
            <a:off x="6734109" y="3427675"/>
            <a:ext cx="2372596" cy="1083057"/>
          </a:xfrm>
          <a:prstGeom prst="rect">
            <a:avLst/>
          </a:prstGeom>
        </p:spPr>
      </p:pic>
      <p:sp>
        <p:nvSpPr>
          <p:cNvPr id="25" name="TextBox 24"/>
          <p:cNvSpPr txBox="1"/>
          <p:nvPr/>
        </p:nvSpPr>
        <p:spPr>
          <a:xfrm>
            <a:off x="6735198" y="2416143"/>
            <a:ext cx="2360523" cy="1015663"/>
          </a:xfrm>
          <a:prstGeom prst="rect">
            <a:avLst/>
          </a:prstGeom>
          <a:solidFill>
            <a:srgbClr val="92D050"/>
          </a:solidFill>
          <a:ln>
            <a:solidFill>
              <a:schemeClr val="tx1"/>
            </a:solidFill>
          </a:ln>
        </p:spPr>
        <p:txBody>
          <a:bodyPr wrap="square" rtlCol="0">
            <a:spAutoFit/>
          </a:bodyPr>
          <a:lstStyle/>
          <a:p>
            <a:r>
              <a:rPr lang="en-GB" sz="1000" dirty="0" smtClean="0"/>
              <a:t>Our Year 3 and 6 children took part in an interactive session with the Lapworth Museum of Geology to enrich and support their learning from the topics they have covered rocks and fossils (Y3) and evolution (Y6).</a:t>
            </a:r>
            <a:endParaRPr lang="en-GB" sz="1000" dirty="0"/>
          </a:p>
        </p:txBody>
      </p:sp>
      <p:sp>
        <p:nvSpPr>
          <p:cNvPr id="26" name="Cloud Callout 25"/>
          <p:cNvSpPr/>
          <p:nvPr/>
        </p:nvSpPr>
        <p:spPr>
          <a:xfrm>
            <a:off x="6022544" y="4384433"/>
            <a:ext cx="3094557" cy="1606300"/>
          </a:xfrm>
          <a:prstGeom prst="cloudCallout">
            <a:avLst>
              <a:gd name="adj1" fmla="val -18272"/>
              <a:gd name="adj2" fmla="val -82200"/>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smtClean="0">
                <a:solidFill>
                  <a:schemeClr val="tx1"/>
                </a:solidFill>
              </a:rPr>
              <a:t>I loved seeing a fire opal – Yr 3 child. I enjoyed all of it, but my favourite bit was seeing Roary (a Skeleton of an Allosaurus. – Yr 3 child. My favourite period was the Cretaceous Period because we looked at fossilised poo – Yr 3 child</a:t>
            </a:r>
            <a:endParaRPr lang="en-GB" sz="1000" dirty="0">
              <a:solidFill>
                <a:schemeClr val="tx1"/>
              </a:solidFill>
            </a:endParaRPr>
          </a:p>
        </p:txBody>
      </p:sp>
      <p:sp>
        <p:nvSpPr>
          <p:cNvPr id="29" name="Right Arrow 28"/>
          <p:cNvSpPr/>
          <p:nvPr/>
        </p:nvSpPr>
        <p:spPr>
          <a:xfrm rot="5400000">
            <a:off x="8779387" y="3378496"/>
            <a:ext cx="397466" cy="235201"/>
          </a:xfrm>
          <a:prstGeom prst="rightArrow">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0" name="Right Arrow 29"/>
          <p:cNvSpPr/>
          <p:nvPr/>
        </p:nvSpPr>
        <p:spPr>
          <a:xfrm rot="16200000">
            <a:off x="8800428" y="2256553"/>
            <a:ext cx="397466" cy="235201"/>
          </a:xfrm>
          <a:prstGeom prst="rightArrow">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1" name="Cloud Callout 30"/>
          <p:cNvSpPr/>
          <p:nvPr/>
        </p:nvSpPr>
        <p:spPr>
          <a:xfrm>
            <a:off x="0" y="5853984"/>
            <a:ext cx="3001601" cy="1003223"/>
          </a:xfrm>
          <a:prstGeom prst="cloudCallout">
            <a:avLst>
              <a:gd name="adj1" fmla="val -18272"/>
              <a:gd name="adj2" fmla="val -82200"/>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smtClean="0">
                <a:solidFill>
                  <a:schemeClr val="tx1"/>
                </a:solidFill>
              </a:rPr>
              <a:t>It was great to speak to real scientists and talk to them about their projects, especially Stephanie, who could tell us more about Corona Virus. Yr 5 child</a:t>
            </a:r>
            <a:endParaRPr lang="en-GB" sz="1000" dirty="0">
              <a:solidFill>
                <a:schemeClr val="tx1"/>
              </a:solidFill>
            </a:endParaRPr>
          </a:p>
        </p:txBody>
      </p:sp>
      <p:sp>
        <p:nvSpPr>
          <p:cNvPr id="32" name="Cloud Callout 31"/>
          <p:cNvSpPr/>
          <p:nvPr/>
        </p:nvSpPr>
        <p:spPr>
          <a:xfrm>
            <a:off x="2745773" y="5850500"/>
            <a:ext cx="2174251" cy="943674"/>
          </a:xfrm>
          <a:prstGeom prst="cloudCallout">
            <a:avLst>
              <a:gd name="adj1" fmla="val 50178"/>
              <a:gd name="adj2" fmla="val -99555"/>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smtClean="0">
                <a:solidFill>
                  <a:schemeClr val="tx1"/>
                </a:solidFill>
              </a:rPr>
              <a:t>I didn’t know there were so many different types of scientists or science jobs! Yr 6 child</a:t>
            </a:r>
            <a:endParaRPr lang="en-GB" sz="1000" dirty="0">
              <a:solidFill>
                <a:schemeClr val="tx1"/>
              </a:solidFill>
            </a:endParaRPr>
          </a:p>
        </p:txBody>
      </p:sp>
      <p:sp>
        <p:nvSpPr>
          <p:cNvPr id="33" name="TextBox 32"/>
          <p:cNvSpPr txBox="1"/>
          <p:nvPr/>
        </p:nvSpPr>
        <p:spPr>
          <a:xfrm>
            <a:off x="6696358" y="674782"/>
            <a:ext cx="1229754" cy="507831"/>
          </a:xfrm>
          <a:prstGeom prst="rect">
            <a:avLst/>
          </a:prstGeom>
          <a:solidFill>
            <a:schemeClr val="bg1"/>
          </a:solidFill>
          <a:ln w="28575">
            <a:solidFill>
              <a:srgbClr val="00B050"/>
            </a:solidFill>
          </a:ln>
        </p:spPr>
        <p:txBody>
          <a:bodyPr wrap="square" rtlCol="0">
            <a:spAutoFit/>
          </a:bodyPr>
          <a:lstStyle/>
          <a:p>
            <a:r>
              <a:rPr lang="en-GB" sz="900" dirty="0" smtClean="0"/>
              <a:t>Y3 Lapworth Museum, Roary (on screen) was a big hit!</a:t>
            </a:r>
            <a:endParaRPr lang="en-GB" sz="900" dirty="0"/>
          </a:p>
        </p:txBody>
      </p:sp>
      <p:cxnSp>
        <p:nvCxnSpPr>
          <p:cNvPr id="37" name="Straight Arrow Connector 36"/>
          <p:cNvCxnSpPr/>
          <p:nvPr/>
        </p:nvCxnSpPr>
        <p:spPr>
          <a:xfrm>
            <a:off x="107504" y="1326951"/>
            <a:ext cx="0" cy="559575"/>
          </a:xfrm>
          <a:prstGeom prst="straightConnector1">
            <a:avLst/>
          </a:prstGeom>
          <a:ln w="38100">
            <a:solidFill>
              <a:srgbClr val="00B050"/>
            </a:solidFill>
            <a:tailEnd type="arrow"/>
          </a:ln>
        </p:spPr>
        <p:style>
          <a:lnRef idx="1">
            <a:schemeClr val="accent2"/>
          </a:lnRef>
          <a:fillRef idx="0">
            <a:schemeClr val="accent2"/>
          </a:fillRef>
          <a:effectRef idx="0">
            <a:schemeClr val="accent2"/>
          </a:effectRef>
          <a:fontRef idx="minor">
            <a:schemeClr val="tx1"/>
          </a:fontRef>
        </p:style>
      </p:cxn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8316416" y="0"/>
            <a:ext cx="827584" cy="369332"/>
          </a:xfrm>
          <a:prstGeom prst="rect">
            <a:avLst/>
          </a:prstGeom>
          <a:solidFill>
            <a:schemeClr val="bg1"/>
          </a:solidFill>
          <a:ln w="57150">
            <a:solidFill>
              <a:srgbClr val="92D050"/>
            </a:solidFill>
          </a:ln>
        </p:spPr>
        <p:txBody>
          <a:bodyPr wrap="square" rtlCol="0">
            <a:spAutoFit/>
          </a:bodyPr>
          <a:lstStyle/>
          <a:p>
            <a:r>
              <a:rPr lang="en-GB" dirty="0" smtClean="0"/>
              <a:t>L C:</a:t>
            </a:r>
            <a:endParaRPr lang="en-GB" b="1" dirty="0"/>
          </a:p>
        </p:txBody>
      </p:sp>
      <p:sp>
        <p:nvSpPr>
          <p:cNvPr id="18" name="TextBox 17"/>
          <p:cNvSpPr txBox="1"/>
          <p:nvPr/>
        </p:nvSpPr>
        <p:spPr>
          <a:xfrm>
            <a:off x="4175449" y="-27296"/>
            <a:ext cx="4968551" cy="646331"/>
          </a:xfrm>
          <a:prstGeom prst="rect">
            <a:avLst/>
          </a:prstGeom>
          <a:solidFill>
            <a:schemeClr val="bg1"/>
          </a:solidFill>
          <a:ln w="57150">
            <a:solidFill>
              <a:srgbClr val="92D050"/>
            </a:solidFill>
          </a:ln>
        </p:spPr>
        <p:txBody>
          <a:bodyPr wrap="square" rtlCol="0">
            <a:spAutoFit/>
          </a:bodyPr>
          <a:lstStyle/>
          <a:p>
            <a:r>
              <a:rPr lang="en-GB" sz="1200" dirty="0" smtClean="0"/>
              <a:t>L C: Science learning is strengthened and developed through a shared understanding of</a:t>
            </a:r>
            <a:r>
              <a:rPr lang="en-GB" sz="1200" b="1" dirty="0" smtClean="0"/>
              <a:t> the importance of, and strategies for, developing all children’s science capital.</a:t>
            </a:r>
            <a:endParaRPr lang="en-GB" sz="1200" b="1" dirty="0"/>
          </a:p>
        </p:txBody>
      </p:sp>
      <p:pic>
        <p:nvPicPr>
          <p:cNvPr id="1026" name="Picture 2" descr="https://lh6.googleusercontent.com/cQt1sfPZ5zXMXJq47L_kmnhiAbfk-MiGHXZSoP7lZ8EXORaGBQq9xRdjotWYplF02N1PvpCF3kCagbGYzSu--iUiRt9cqGkS1zqVN8kFTjAZrtV28vlR936ptOLEwwObTz_8lC8yhm8"/>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384" y="1581447"/>
            <a:ext cx="2577297" cy="121729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lh3.googleusercontent.com/CycmBOTGAk62byxPeqphR2RaWB07tV8jAJ6J6_5qtKWyUoBX8_ZfwrRxCK9Hg3KGBbi7UY5A539n7v5fbUheVHngmMZhLmn_Lo3aV_qcILOuog_yHYuKTepzAIlER2HFAfSilTRsnF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4706538"/>
            <a:ext cx="2410865" cy="128173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https://lh6.googleusercontent.com/bA0mgjTTNO26qTy8Y9Xgd1xWVbHn3VDZrce36WgC9aeI7vNWFzwLRGLoF-LRnz_XrFkMekN8IvYsTtH_UEz6q-4WeUq_0yXv3QyvrdTZN6Uh1Ztk7ju4A3A7Fx6pzvU2rgd-ISjBB_M"/>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43191" y="3628193"/>
            <a:ext cx="2111724" cy="119489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https://lh6.googleusercontent.com/Ku2NPbsKcPgd2eg6ArpXa6_aUoi2H9nSUOsUs9FpEjNOW3ickJ7g_38cYKjE5ozzd4ba_O_D8aK2PgDU3gJFCvdAICJa-kZ-xOnJ9xE_fj6JpeI4tzXVnjyPzjY8wbUMsHXb2LX5r-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55076" y="646331"/>
            <a:ext cx="2046531" cy="1945721"/>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29670" y="-27296"/>
            <a:ext cx="4145779" cy="830997"/>
          </a:xfrm>
          <a:prstGeom prst="rect">
            <a:avLst/>
          </a:prstGeom>
          <a:solidFill>
            <a:srgbClr val="FF0000"/>
          </a:solidFill>
          <a:ln w="57150">
            <a:solidFill>
              <a:schemeClr val="tx1"/>
            </a:solidFill>
            <a:prstDash val="solid"/>
          </a:ln>
        </p:spPr>
        <p:txBody>
          <a:bodyPr wrap="square" rtlCol="0">
            <a:spAutoFit/>
          </a:bodyPr>
          <a:lstStyle/>
          <a:p>
            <a:r>
              <a:rPr lang="en-GB" sz="1200" b="1" dirty="0" smtClean="0"/>
              <a:t>Before PSQM, science capital was an area we wanted to </a:t>
            </a:r>
            <a:r>
              <a:rPr lang="en-GB" sz="1200" b="1" dirty="0" smtClean="0"/>
              <a:t>focus on. </a:t>
            </a:r>
            <a:r>
              <a:rPr lang="en-GB" sz="1200" b="1" dirty="0" smtClean="0"/>
              <a:t>We wanted to ensure children had the opportunity to engage activities that would enhance their science capital and raise aspirations.</a:t>
            </a:r>
            <a:endParaRPr lang="en-GB" sz="1200" dirty="0" smtClean="0"/>
          </a:p>
        </p:txBody>
      </p:sp>
      <p:sp>
        <p:nvSpPr>
          <p:cNvPr id="14" name="Rectangular Callout 13"/>
          <p:cNvSpPr/>
          <p:nvPr/>
        </p:nvSpPr>
        <p:spPr>
          <a:xfrm>
            <a:off x="8220" y="802018"/>
            <a:ext cx="2588063" cy="794416"/>
          </a:xfrm>
          <a:prstGeom prst="wedgeRectCallout">
            <a:avLst>
              <a:gd name="adj1" fmla="val -21863"/>
              <a:gd name="adj2" fmla="val 71465"/>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solidFill>
                  <a:schemeClr val="tx1"/>
                </a:solidFill>
              </a:rPr>
              <a:t>The children really </a:t>
            </a:r>
            <a:r>
              <a:rPr lang="en-GB" sz="1000" dirty="0" smtClean="0">
                <a:solidFill>
                  <a:schemeClr val="tx1"/>
                </a:solidFill>
              </a:rPr>
              <a:t>enjoy </a:t>
            </a:r>
            <a:r>
              <a:rPr lang="en-GB" sz="1000" dirty="0">
                <a:solidFill>
                  <a:schemeClr val="tx1"/>
                </a:solidFill>
              </a:rPr>
              <a:t>watching S</a:t>
            </a:r>
            <a:r>
              <a:rPr lang="en-GB" sz="1000" dirty="0" smtClean="0">
                <a:solidFill>
                  <a:schemeClr val="tx1"/>
                </a:solidFill>
              </a:rPr>
              <a:t>cience </a:t>
            </a:r>
            <a:r>
              <a:rPr lang="en-GB" sz="1000" dirty="0">
                <a:solidFill>
                  <a:schemeClr val="tx1"/>
                </a:solidFill>
              </a:rPr>
              <a:t>R</a:t>
            </a:r>
            <a:r>
              <a:rPr lang="en-GB" sz="1000" dirty="0" smtClean="0">
                <a:solidFill>
                  <a:schemeClr val="tx1"/>
                </a:solidFill>
              </a:rPr>
              <a:t>eporter. Although the </a:t>
            </a:r>
            <a:r>
              <a:rPr lang="en-GB" sz="1000" dirty="0">
                <a:solidFill>
                  <a:schemeClr val="tx1"/>
                </a:solidFill>
              </a:rPr>
              <a:t>language </a:t>
            </a:r>
            <a:r>
              <a:rPr lang="en-GB" sz="1000" dirty="0" smtClean="0">
                <a:solidFill>
                  <a:schemeClr val="tx1"/>
                </a:solidFill>
              </a:rPr>
              <a:t>sometimes is a </a:t>
            </a:r>
            <a:r>
              <a:rPr lang="en-GB" sz="1000" dirty="0">
                <a:solidFill>
                  <a:schemeClr val="tx1"/>
                </a:solidFill>
              </a:rPr>
              <a:t>little bit too </a:t>
            </a:r>
            <a:r>
              <a:rPr lang="en-GB" sz="1000" dirty="0" smtClean="0">
                <a:solidFill>
                  <a:schemeClr val="tx1"/>
                </a:solidFill>
              </a:rPr>
              <a:t>complex because of the images </a:t>
            </a:r>
            <a:r>
              <a:rPr lang="en-GB" sz="1000" dirty="0">
                <a:solidFill>
                  <a:schemeClr val="tx1"/>
                </a:solidFill>
              </a:rPr>
              <a:t>they </a:t>
            </a:r>
            <a:r>
              <a:rPr lang="en-GB" sz="1000" dirty="0" smtClean="0">
                <a:solidFill>
                  <a:schemeClr val="tx1"/>
                </a:solidFill>
              </a:rPr>
              <a:t>are always fully </a:t>
            </a:r>
            <a:r>
              <a:rPr lang="en-GB" sz="1000" dirty="0">
                <a:solidFill>
                  <a:schemeClr val="tx1"/>
                </a:solidFill>
              </a:rPr>
              <a:t>engaged </a:t>
            </a:r>
            <a:r>
              <a:rPr lang="en-GB" sz="1000" dirty="0" smtClean="0">
                <a:solidFill>
                  <a:schemeClr val="tx1"/>
                </a:solidFill>
              </a:rPr>
              <a:t>and it leads to great discussions Yr 1 teacher.</a:t>
            </a:r>
            <a:endParaRPr lang="en-GB" sz="1000" dirty="0">
              <a:solidFill>
                <a:schemeClr val="tx1"/>
              </a:solidFill>
            </a:endParaRPr>
          </a:p>
        </p:txBody>
      </p:sp>
      <p:pic>
        <p:nvPicPr>
          <p:cNvPr id="3" name="Picture 2" descr="https://lh6.googleusercontent.com/4sHsNydyoVrC74pklOppUDueQgMW3RYXE74sVfg3yWiEAgThM_GSPNpI3p98V7VD8ug6WUSsoWBulxZgHCX7D4oSV-s-nYoaXiFspXthXCBnfQPrcSd8_qh20ygQXXrFKG3C_rxCQnE"/>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21337" r="9320" b="23599"/>
          <a:stretch/>
        </p:blipFill>
        <p:spPr bwMode="auto">
          <a:xfrm>
            <a:off x="3326513" y="5195818"/>
            <a:ext cx="1796533" cy="1666075"/>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ular Callout 14"/>
          <p:cNvSpPr/>
          <p:nvPr/>
        </p:nvSpPr>
        <p:spPr>
          <a:xfrm>
            <a:off x="18903" y="6036116"/>
            <a:ext cx="3307610" cy="817944"/>
          </a:xfrm>
          <a:prstGeom prst="wedgeRectCallout">
            <a:avLst>
              <a:gd name="adj1" fmla="val -35046"/>
              <a:gd name="adj2" fmla="val -65356"/>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solidFill>
                  <a:schemeClr val="tx1"/>
                </a:solidFill>
              </a:rPr>
              <a:t>The children really </a:t>
            </a:r>
            <a:r>
              <a:rPr lang="en-GB" sz="1000" dirty="0" smtClean="0">
                <a:solidFill>
                  <a:schemeClr val="tx1"/>
                </a:solidFill>
              </a:rPr>
              <a:t>like </a:t>
            </a:r>
            <a:r>
              <a:rPr lang="en-GB" sz="1000" dirty="0">
                <a:solidFill>
                  <a:schemeClr val="tx1"/>
                </a:solidFill>
              </a:rPr>
              <a:t>watching the news report update. They </a:t>
            </a:r>
            <a:r>
              <a:rPr lang="en-GB" sz="1000" dirty="0" smtClean="0">
                <a:solidFill>
                  <a:schemeClr val="tx1"/>
                </a:solidFill>
              </a:rPr>
              <a:t>like </a:t>
            </a:r>
            <a:r>
              <a:rPr lang="en-GB" sz="1000" dirty="0">
                <a:solidFill>
                  <a:schemeClr val="tx1"/>
                </a:solidFill>
              </a:rPr>
              <a:t>learning about new things going on in the world. </a:t>
            </a:r>
            <a:r>
              <a:rPr lang="en-GB" sz="1000" dirty="0" smtClean="0">
                <a:solidFill>
                  <a:schemeClr val="tx1"/>
                </a:solidFill>
              </a:rPr>
              <a:t>It’s like </a:t>
            </a:r>
            <a:r>
              <a:rPr lang="en-GB" sz="1000" dirty="0">
                <a:solidFill>
                  <a:schemeClr val="tx1"/>
                </a:solidFill>
              </a:rPr>
              <a:t>a wholly science based Newsround. </a:t>
            </a:r>
            <a:r>
              <a:rPr lang="en-GB" sz="1000" dirty="0" smtClean="0">
                <a:solidFill>
                  <a:schemeClr val="tx1"/>
                </a:solidFill>
              </a:rPr>
              <a:t>We use it as a </a:t>
            </a:r>
            <a:r>
              <a:rPr lang="en-GB" sz="1000" dirty="0">
                <a:solidFill>
                  <a:schemeClr val="tx1"/>
                </a:solidFill>
              </a:rPr>
              <a:t>starter activity to get the discussion going with the children before we </a:t>
            </a:r>
            <a:r>
              <a:rPr lang="en-GB" sz="1000" dirty="0" smtClean="0">
                <a:solidFill>
                  <a:schemeClr val="tx1"/>
                </a:solidFill>
              </a:rPr>
              <a:t>start science Yr 2 teacher.</a:t>
            </a:r>
            <a:endParaRPr lang="en-GB" sz="1000" dirty="0">
              <a:solidFill>
                <a:schemeClr val="tx1"/>
              </a:solidFill>
            </a:endParaRPr>
          </a:p>
        </p:txBody>
      </p:sp>
      <p:pic>
        <p:nvPicPr>
          <p:cNvPr id="4" name="Picture 4" descr="https://lh3.googleusercontent.com/GnQKA7Be3vrUketMR-aoF4ptob6RmipIKY_NZ_cOHQhatI3OBAjhdx3wH5OfpBEsOyBKnSiojGR6llsc8fu2vi5hcwTsFnPr66p4lQVJzpWI7CZpUvhZ3n6bNpwKqChihGiipcLAn20"/>
          <p:cNvPicPr>
            <a:picLocks noChangeAspect="1" noChangeArrowheads="1"/>
          </p:cNvPicPr>
          <p:nvPr/>
        </p:nvPicPr>
        <p:blipFill rotWithShape="1">
          <a:blip r:embed="rId7">
            <a:extLst>
              <a:ext uri="{28A0092B-C50C-407E-A947-70E740481C1C}">
                <a14:useLocalDpi xmlns:a14="http://schemas.microsoft.com/office/drawing/2010/main" val="0"/>
              </a:ext>
            </a:extLst>
          </a:blip>
          <a:srcRect l="9263" t="11647" r="13286" b="9411"/>
          <a:stretch/>
        </p:blipFill>
        <p:spPr bwMode="auto">
          <a:xfrm>
            <a:off x="2696313" y="1613310"/>
            <a:ext cx="2016223" cy="151216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s://lh3.googleusercontent.com/N5Ej5yHbiSFzzLGQybocrXVzU7HwT1Jo3WgGwsGeiKqmPgoqLAaxZuU_DZRYFFxcmnR2o9Tez3GZUsC7UkuRb4NclfVIebncf9o5xql7_4lkKr0TYSyLaCZMQ5Slmq--XYu03i1J-QE"/>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788027" y="1750190"/>
            <a:ext cx="2230062" cy="1514553"/>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ular Callout 18"/>
          <p:cNvSpPr/>
          <p:nvPr/>
        </p:nvSpPr>
        <p:spPr>
          <a:xfrm>
            <a:off x="7093580" y="2605214"/>
            <a:ext cx="2050419" cy="1026355"/>
          </a:xfrm>
          <a:prstGeom prst="wedgeRectCallout">
            <a:avLst>
              <a:gd name="adj1" fmla="val -9464"/>
              <a:gd name="adj2" fmla="val -73699"/>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solidFill>
                  <a:schemeClr val="tx1"/>
                </a:solidFill>
              </a:rPr>
              <a:t>S</a:t>
            </a:r>
            <a:r>
              <a:rPr lang="en-GB" sz="1000" dirty="0" smtClean="0">
                <a:solidFill>
                  <a:schemeClr val="tx1"/>
                </a:solidFill>
              </a:rPr>
              <a:t>cience </a:t>
            </a:r>
            <a:r>
              <a:rPr lang="en-GB" sz="1000" dirty="0">
                <a:solidFill>
                  <a:schemeClr val="tx1"/>
                </a:solidFill>
              </a:rPr>
              <a:t>Reporter </a:t>
            </a:r>
            <a:r>
              <a:rPr lang="en-GB" sz="1000" dirty="0" smtClean="0">
                <a:solidFill>
                  <a:schemeClr val="tx1"/>
                </a:solidFill>
              </a:rPr>
              <a:t>is a brilliant tool to improve children’s science capital in a quick, easy  and engaging way. The children look forward to it every week. Yr 6 teacher</a:t>
            </a:r>
            <a:endParaRPr lang="en-GB" sz="1000" dirty="0">
              <a:solidFill>
                <a:schemeClr val="tx1"/>
              </a:solidFill>
            </a:endParaRPr>
          </a:p>
        </p:txBody>
      </p:sp>
      <p:sp>
        <p:nvSpPr>
          <p:cNvPr id="20" name="Rectangular Callout 19"/>
          <p:cNvSpPr/>
          <p:nvPr/>
        </p:nvSpPr>
        <p:spPr>
          <a:xfrm>
            <a:off x="4739936" y="3276198"/>
            <a:ext cx="2279721" cy="1215947"/>
          </a:xfrm>
          <a:prstGeom prst="wedgeRectCallout">
            <a:avLst>
              <a:gd name="adj1" fmla="val -34019"/>
              <a:gd name="adj2" fmla="val -73699"/>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solidFill>
                  <a:schemeClr val="tx1"/>
                </a:solidFill>
              </a:rPr>
              <a:t>I love using the Science Reporter weekly news updates in my class. The children look forward to it every week and they enjoy learning and understanding the world around them</a:t>
            </a:r>
            <a:r>
              <a:rPr lang="en-GB" sz="1000" dirty="0" smtClean="0">
                <a:solidFill>
                  <a:schemeClr val="tx1"/>
                </a:solidFill>
              </a:rPr>
              <a:t>. Some have even shared it with their parents when they’ve gone home to watch again . Yr 5 teacher.</a:t>
            </a:r>
            <a:endParaRPr lang="en-GB" sz="1000" dirty="0">
              <a:solidFill>
                <a:schemeClr val="tx1"/>
              </a:solidFill>
            </a:endParaRPr>
          </a:p>
        </p:txBody>
      </p:sp>
      <p:sp>
        <p:nvSpPr>
          <p:cNvPr id="21" name="Rectangular Callout 20"/>
          <p:cNvSpPr/>
          <p:nvPr/>
        </p:nvSpPr>
        <p:spPr>
          <a:xfrm>
            <a:off x="2553958" y="3182755"/>
            <a:ext cx="2112056" cy="1026355"/>
          </a:xfrm>
          <a:prstGeom prst="wedgeRectCallout">
            <a:avLst>
              <a:gd name="adj1" fmla="val 29953"/>
              <a:gd name="adj2" fmla="val -80348"/>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smtClean="0">
                <a:solidFill>
                  <a:schemeClr val="tx1"/>
                </a:solidFill>
              </a:rPr>
              <a:t>I’ve found, since using Science Reporter, that there has been a real buzz about science within our class. The news articles are fascinating and the children are enjoying their learning. Yr 4 teacher.</a:t>
            </a:r>
            <a:endParaRPr lang="en-GB" sz="1000" dirty="0">
              <a:solidFill>
                <a:schemeClr val="tx1"/>
              </a:solidFill>
            </a:endParaRPr>
          </a:p>
        </p:txBody>
      </p:sp>
      <p:sp>
        <p:nvSpPr>
          <p:cNvPr id="22" name="TextBox 21"/>
          <p:cNvSpPr txBox="1"/>
          <p:nvPr/>
        </p:nvSpPr>
        <p:spPr>
          <a:xfrm>
            <a:off x="5123046" y="5802924"/>
            <a:ext cx="3996502" cy="1015663"/>
          </a:xfrm>
          <a:prstGeom prst="rect">
            <a:avLst/>
          </a:prstGeom>
          <a:solidFill>
            <a:srgbClr val="FFFF00"/>
          </a:solidFill>
          <a:ln w="38100">
            <a:solidFill>
              <a:srgbClr val="92D050"/>
            </a:solidFill>
          </a:ln>
        </p:spPr>
        <p:txBody>
          <a:bodyPr wrap="square" rtlCol="0">
            <a:spAutoFit/>
          </a:bodyPr>
          <a:lstStyle/>
          <a:p>
            <a:r>
              <a:rPr lang="en-GB" sz="1000" b="1" u="sng" dirty="0" smtClean="0">
                <a:solidFill>
                  <a:srgbClr val="FF0000"/>
                </a:solidFill>
              </a:rPr>
              <a:t>Impact: </a:t>
            </a:r>
            <a:r>
              <a:rPr lang="en-GB" sz="1000" dirty="0" smtClean="0"/>
              <a:t>Children and staff’s science capital and understanding of the world around them has increased through the regular weekly updates given by Science Reporter. Science literacy has also improved because in all year groups it leads to an open discussion about what they have just watched. Finally, children’s engagement and enjoyment of science has increased as they look forward to watching the videos each week. </a:t>
            </a:r>
            <a:endParaRPr lang="en-GB" sz="1000" dirty="0"/>
          </a:p>
        </p:txBody>
      </p:sp>
      <p:sp>
        <p:nvSpPr>
          <p:cNvPr id="24" name="TextBox 23"/>
          <p:cNvSpPr txBox="1"/>
          <p:nvPr/>
        </p:nvSpPr>
        <p:spPr>
          <a:xfrm>
            <a:off x="3374938" y="5199185"/>
            <a:ext cx="352675" cy="230832"/>
          </a:xfrm>
          <a:prstGeom prst="rect">
            <a:avLst/>
          </a:prstGeom>
          <a:solidFill>
            <a:schemeClr val="bg1"/>
          </a:solidFill>
          <a:ln w="28575">
            <a:solidFill>
              <a:srgbClr val="00B050"/>
            </a:solidFill>
          </a:ln>
        </p:spPr>
        <p:txBody>
          <a:bodyPr wrap="square" rtlCol="0">
            <a:spAutoFit/>
          </a:bodyPr>
          <a:lstStyle/>
          <a:p>
            <a:r>
              <a:rPr lang="en-GB" sz="900" dirty="0" smtClean="0"/>
              <a:t>Y3</a:t>
            </a:r>
            <a:endParaRPr lang="en-GB" sz="900" dirty="0"/>
          </a:p>
        </p:txBody>
      </p:sp>
      <p:sp>
        <p:nvSpPr>
          <p:cNvPr id="25" name="TextBox 24"/>
          <p:cNvSpPr txBox="1"/>
          <p:nvPr/>
        </p:nvSpPr>
        <p:spPr>
          <a:xfrm>
            <a:off x="2035215" y="5761353"/>
            <a:ext cx="352675" cy="230832"/>
          </a:xfrm>
          <a:prstGeom prst="rect">
            <a:avLst/>
          </a:prstGeom>
          <a:solidFill>
            <a:schemeClr val="bg1"/>
          </a:solidFill>
          <a:ln w="28575">
            <a:solidFill>
              <a:srgbClr val="00B050"/>
            </a:solidFill>
          </a:ln>
        </p:spPr>
        <p:txBody>
          <a:bodyPr wrap="square" rtlCol="0">
            <a:spAutoFit/>
          </a:bodyPr>
          <a:lstStyle/>
          <a:p>
            <a:r>
              <a:rPr lang="en-GB" sz="900" dirty="0" smtClean="0"/>
              <a:t>Y2</a:t>
            </a:r>
            <a:endParaRPr lang="en-GB" sz="900" dirty="0"/>
          </a:p>
        </p:txBody>
      </p:sp>
      <p:sp>
        <p:nvSpPr>
          <p:cNvPr id="26" name="TextBox 25"/>
          <p:cNvSpPr txBox="1"/>
          <p:nvPr/>
        </p:nvSpPr>
        <p:spPr>
          <a:xfrm>
            <a:off x="4299620" y="1646980"/>
            <a:ext cx="352675" cy="230832"/>
          </a:xfrm>
          <a:prstGeom prst="rect">
            <a:avLst/>
          </a:prstGeom>
          <a:solidFill>
            <a:schemeClr val="bg1"/>
          </a:solidFill>
          <a:ln w="28575">
            <a:solidFill>
              <a:srgbClr val="00B050"/>
            </a:solidFill>
          </a:ln>
        </p:spPr>
        <p:txBody>
          <a:bodyPr wrap="square" rtlCol="0">
            <a:spAutoFit/>
          </a:bodyPr>
          <a:lstStyle/>
          <a:p>
            <a:r>
              <a:rPr lang="en-GB" sz="900" dirty="0" smtClean="0"/>
              <a:t>Y4</a:t>
            </a:r>
            <a:endParaRPr lang="en-GB" sz="900" dirty="0"/>
          </a:p>
        </p:txBody>
      </p:sp>
      <p:sp>
        <p:nvSpPr>
          <p:cNvPr id="27" name="TextBox 26"/>
          <p:cNvSpPr txBox="1"/>
          <p:nvPr/>
        </p:nvSpPr>
        <p:spPr>
          <a:xfrm>
            <a:off x="4847865" y="1682389"/>
            <a:ext cx="352675" cy="230832"/>
          </a:xfrm>
          <a:prstGeom prst="rect">
            <a:avLst/>
          </a:prstGeom>
          <a:solidFill>
            <a:schemeClr val="bg1"/>
          </a:solidFill>
          <a:ln w="28575">
            <a:solidFill>
              <a:srgbClr val="00B050"/>
            </a:solidFill>
          </a:ln>
        </p:spPr>
        <p:txBody>
          <a:bodyPr wrap="square" rtlCol="0">
            <a:spAutoFit/>
          </a:bodyPr>
          <a:lstStyle/>
          <a:p>
            <a:r>
              <a:rPr lang="en-GB" sz="900" dirty="0" smtClean="0"/>
              <a:t>Y5</a:t>
            </a:r>
            <a:endParaRPr lang="en-GB" sz="900" dirty="0"/>
          </a:p>
        </p:txBody>
      </p:sp>
      <p:sp>
        <p:nvSpPr>
          <p:cNvPr id="28" name="TextBox 27"/>
          <p:cNvSpPr txBox="1"/>
          <p:nvPr/>
        </p:nvSpPr>
        <p:spPr>
          <a:xfrm>
            <a:off x="8727705" y="664668"/>
            <a:ext cx="352675" cy="230832"/>
          </a:xfrm>
          <a:prstGeom prst="rect">
            <a:avLst/>
          </a:prstGeom>
          <a:solidFill>
            <a:schemeClr val="bg1"/>
          </a:solidFill>
          <a:ln w="28575">
            <a:solidFill>
              <a:srgbClr val="00B050"/>
            </a:solidFill>
          </a:ln>
        </p:spPr>
        <p:txBody>
          <a:bodyPr wrap="square" rtlCol="0">
            <a:spAutoFit/>
          </a:bodyPr>
          <a:lstStyle/>
          <a:p>
            <a:r>
              <a:rPr lang="en-GB" sz="900" dirty="0" smtClean="0"/>
              <a:t>Y6</a:t>
            </a:r>
            <a:endParaRPr lang="en-GB" sz="900" dirty="0"/>
          </a:p>
        </p:txBody>
      </p:sp>
      <p:sp>
        <p:nvSpPr>
          <p:cNvPr id="29" name="TextBox 28"/>
          <p:cNvSpPr txBox="1"/>
          <p:nvPr/>
        </p:nvSpPr>
        <p:spPr>
          <a:xfrm>
            <a:off x="8778758" y="3647064"/>
            <a:ext cx="352675" cy="230832"/>
          </a:xfrm>
          <a:prstGeom prst="rect">
            <a:avLst/>
          </a:prstGeom>
          <a:solidFill>
            <a:schemeClr val="bg1"/>
          </a:solidFill>
          <a:ln w="28575">
            <a:solidFill>
              <a:srgbClr val="00B050"/>
            </a:solidFill>
          </a:ln>
        </p:spPr>
        <p:txBody>
          <a:bodyPr wrap="square" rtlCol="0">
            <a:spAutoFit/>
          </a:bodyPr>
          <a:lstStyle/>
          <a:p>
            <a:r>
              <a:rPr lang="en-GB" sz="900" dirty="0" smtClean="0"/>
              <a:t>Y6</a:t>
            </a:r>
            <a:endParaRPr lang="en-GB" sz="900" dirty="0"/>
          </a:p>
        </p:txBody>
      </p:sp>
      <p:sp>
        <p:nvSpPr>
          <p:cNvPr id="30" name="Cloud Callout 29"/>
          <p:cNvSpPr/>
          <p:nvPr/>
        </p:nvSpPr>
        <p:spPr>
          <a:xfrm>
            <a:off x="2035215" y="4227669"/>
            <a:ext cx="2140234" cy="1064779"/>
          </a:xfrm>
          <a:prstGeom prst="cloudCallout">
            <a:avLst>
              <a:gd name="adj1" fmla="val -32423"/>
              <a:gd name="adj2" fmla="val 77256"/>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000" dirty="0" smtClean="0">
                <a:solidFill>
                  <a:schemeClr val="tx1"/>
                </a:solidFill>
              </a:rPr>
              <a:t>Learning about the longest </a:t>
            </a:r>
            <a:r>
              <a:rPr lang="en-GB" sz="1000" dirty="0">
                <a:solidFill>
                  <a:schemeClr val="tx1"/>
                </a:solidFill>
              </a:rPr>
              <a:t>animal was the most interesting </a:t>
            </a:r>
            <a:r>
              <a:rPr lang="en-GB" sz="1000" dirty="0" smtClean="0">
                <a:solidFill>
                  <a:schemeClr val="tx1"/>
                </a:solidFill>
              </a:rPr>
              <a:t>part of Science Reporter. Yr 2 child.</a:t>
            </a:r>
            <a:endParaRPr lang="en-GB" sz="1000" dirty="0">
              <a:solidFill>
                <a:schemeClr val="tx1"/>
              </a:solidFill>
            </a:endParaRPr>
          </a:p>
        </p:txBody>
      </p:sp>
      <p:sp>
        <p:nvSpPr>
          <p:cNvPr id="32" name="Cloud Callout 31"/>
          <p:cNvSpPr/>
          <p:nvPr/>
        </p:nvSpPr>
        <p:spPr>
          <a:xfrm>
            <a:off x="4194149" y="4522995"/>
            <a:ext cx="2415336" cy="1308884"/>
          </a:xfrm>
          <a:prstGeom prst="cloudCallout">
            <a:avLst>
              <a:gd name="adj1" fmla="val -42626"/>
              <a:gd name="adj2" fmla="val 79820"/>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000" dirty="0">
                <a:solidFill>
                  <a:schemeClr val="tx1"/>
                </a:solidFill>
              </a:rPr>
              <a:t>I really like the idea of the salmon cannon because it helps them get to the other side and gets rid of intruders to keep them safe</a:t>
            </a:r>
            <a:r>
              <a:rPr lang="en-GB" sz="1000" dirty="0" smtClean="0">
                <a:solidFill>
                  <a:schemeClr val="tx1"/>
                </a:solidFill>
              </a:rPr>
              <a:t>. Yr 3 child.</a:t>
            </a:r>
            <a:endParaRPr lang="en-GB" sz="1000" dirty="0">
              <a:solidFill>
                <a:schemeClr val="tx1"/>
              </a:solidFill>
            </a:endParaRPr>
          </a:p>
        </p:txBody>
      </p:sp>
      <p:sp>
        <p:nvSpPr>
          <p:cNvPr id="34" name="Cloud Callout 33"/>
          <p:cNvSpPr/>
          <p:nvPr/>
        </p:nvSpPr>
        <p:spPr>
          <a:xfrm>
            <a:off x="7055076" y="4760058"/>
            <a:ext cx="2140234" cy="1064779"/>
          </a:xfrm>
          <a:prstGeom prst="cloudCallout">
            <a:avLst>
              <a:gd name="adj1" fmla="val 42186"/>
              <a:gd name="adj2" fmla="val -58609"/>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000" dirty="0">
                <a:solidFill>
                  <a:schemeClr val="tx1"/>
                </a:solidFill>
              </a:rPr>
              <a:t>Science </a:t>
            </a:r>
            <a:r>
              <a:rPr lang="en-GB" sz="1000" dirty="0" smtClean="0">
                <a:solidFill>
                  <a:schemeClr val="tx1"/>
                </a:solidFill>
              </a:rPr>
              <a:t>is my </a:t>
            </a:r>
            <a:r>
              <a:rPr lang="en-GB" sz="1000" dirty="0">
                <a:solidFill>
                  <a:schemeClr val="tx1"/>
                </a:solidFill>
              </a:rPr>
              <a:t>favourite subjects and I enjoy watching the new feeds every week that sir puts on. </a:t>
            </a:r>
            <a:r>
              <a:rPr lang="en-GB" sz="1000" dirty="0" smtClean="0">
                <a:solidFill>
                  <a:schemeClr val="tx1"/>
                </a:solidFill>
              </a:rPr>
              <a:t>Yr 6 child.</a:t>
            </a:r>
            <a:endParaRPr lang="en-GB" sz="1000" dirty="0">
              <a:solidFill>
                <a:schemeClr val="tx1"/>
              </a:solidFill>
            </a:endParaRPr>
          </a:p>
        </p:txBody>
      </p:sp>
      <p:sp>
        <p:nvSpPr>
          <p:cNvPr id="35" name="TextBox 34"/>
          <p:cNvSpPr txBox="1"/>
          <p:nvPr/>
        </p:nvSpPr>
        <p:spPr>
          <a:xfrm>
            <a:off x="3680438" y="732977"/>
            <a:ext cx="1738500" cy="861774"/>
          </a:xfrm>
          <a:prstGeom prst="rect">
            <a:avLst/>
          </a:prstGeom>
          <a:solidFill>
            <a:srgbClr val="92D050"/>
          </a:solidFill>
          <a:ln w="19050">
            <a:solidFill>
              <a:schemeClr val="tx1"/>
            </a:solidFill>
          </a:ln>
        </p:spPr>
        <p:txBody>
          <a:bodyPr wrap="square" rtlCol="0">
            <a:spAutoFit/>
          </a:bodyPr>
          <a:lstStyle/>
          <a:p>
            <a:r>
              <a:rPr lang="en-GB" sz="1000" dirty="0" smtClean="0">
                <a:solidFill>
                  <a:sysClr val="windowText" lastClr="000000"/>
                </a:solidFill>
              </a:rPr>
              <a:t>We introduced Twig Science Reporter to all classes across the school with the intention to raise the science capital of all children from Yr 1 – Yr</a:t>
            </a:r>
            <a:r>
              <a:rPr lang="en-GB" sz="1000" dirty="0">
                <a:solidFill>
                  <a:sysClr val="windowText" lastClr="000000"/>
                </a:solidFill>
              </a:rPr>
              <a:t> </a:t>
            </a:r>
            <a:r>
              <a:rPr lang="en-GB" sz="1000" dirty="0" smtClean="0">
                <a:solidFill>
                  <a:sysClr val="windowText" lastClr="000000"/>
                </a:solidFill>
              </a:rPr>
              <a:t>6.</a:t>
            </a:r>
            <a:endParaRPr lang="en-GB" sz="1000" dirty="0">
              <a:solidFill>
                <a:sysClr val="windowText" lastClr="000000"/>
              </a:solidFill>
            </a:endParaRPr>
          </a:p>
        </p:txBody>
      </p:sp>
      <p:pic>
        <p:nvPicPr>
          <p:cNvPr id="2" name="Picture 1"/>
          <p:cNvPicPr>
            <a:picLocks noChangeAspect="1"/>
          </p:cNvPicPr>
          <p:nvPr/>
        </p:nvPicPr>
        <p:blipFill>
          <a:blip r:embed="rId9"/>
          <a:stretch>
            <a:fillRect/>
          </a:stretch>
        </p:blipFill>
        <p:spPr>
          <a:xfrm>
            <a:off x="2606967" y="732978"/>
            <a:ext cx="1062787" cy="865140"/>
          </a:xfrm>
          <a:prstGeom prst="rect">
            <a:avLst/>
          </a:prstGeom>
        </p:spPr>
      </p:pic>
      <p:sp>
        <p:nvSpPr>
          <p:cNvPr id="31" name="Cloud Callout 30"/>
          <p:cNvSpPr/>
          <p:nvPr/>
        </p:nvSpPr>
        <p:spPr>
          <a:xfrm>
            <a:off x="5385309" y="496878"/>
            <a:ext cx="1946501" cy="1209100"/>
          </a:xfrm>
          <a:prstGeom prst="cloudCallout">
            <a:avLst>
              <a:gd name="adj1" fmla="val -12655"/>
              <a:gd name="adj2" fmla="val 95201"/>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000" dirty="0">
                <a:solidFill>
                  <a:schemeClr val="tx1"/>
                </a:solidFill>
              </a:rPr>
              <a:t>The videos are really fun to watch and you never know what you are going to learn each week</a:t>
            </a:r>
            <a:r>
              <a:rPr lang="en-GB" sz="1000" dirty="0" smtClean="0">
                <a:solidFill>
                  <a:schemeClr val="tx1"/>
                </a:solidFill>
              </a:rPr>
              <a:t>. Yr 5 child.</a:t>
            </a:r>
            <a:endParaRPr lang="en-GB" sz="1000" dirty="0">
              <a:solidFill>
                <a:schemeClr val="tx1"/>
              </a:solidFill>
            </a:endParaRPr>
          </a:p>
        </p:txBody>
      </p:sp>
      <p:pic>
        <p:nvPicPr>
          <p:cNvPr id="5" name="Picture 4"/>
          <p:cNvPicPr>
            <a:picLocks noChangeAspect="1"/>
          </p:cNvPicPr>
          <p:nvPr/>
        </p:nvPicPr>
        <p:blipFill>
          <a:blip r:embed="rId10"/>
          <a:stretch>
            <a:fillRect/>
          </a:stretch>
        </p:blipFill>
        <p:spPr>
          <a:xfrm>
            <a:off x="-10916" y="2762347"/>
            <a:ext cx="2564874" cy="1027702"/>
          </a:xfrm>
          <a:prstGeom prst="rect">
            <a:avLst/>
          </a:prstGeom>
        </p:spPr>
      </p:pic>
      <p:sp>
        <p:nvSpPr>
          <p:cNvPr id="33" name="Cloud Callout 32"/>
          <p:cNvSpPr/>
          <p:nvPr/>
        </p:nvSpPr>
        <p:spPr>
          <a:xfrm>
            <a:off x="0" y="3731294"/>
            <a:ext cx="2383772" cy="1064779"/>
          </a:xfrm>
          <a:prstGeom prst="cloudCallout">
            <a:avLst>
              <a:gd name="adj1" fmla="val -20229"/>
              <a:gd name="adj2" fmla="val -58608"/>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000" dirty="0" smtClean="0">
                <a:solidFill>
                  <a:schemeClr val="tx1"/>
                </a:solidFill>
              </a:rPr>
              <a:t>I liked learning about flamingos because I like to learn about new animals. Yr 1 child.</a:t>
            </a:r>
            <a:endParaRPr lang="en-GB" sz="1000" dirty="0">
              <a:solidFill>
                <a:schemeClr val="tx1"/>
              </a:solidFill>
            </a:endParaRPr>
          </a:p>
        </p:txBody>
      </p:sp>
      <p:sp>
        <p:nvSpPr>
          <p:cNvPr id="23" name="TextBox 22"/>
          <p:cNvSpPr txBox="1"/>
          <p:nvPr/>
        </p:nvSpPr>
        <p:spPr>
          <a:xfrm>
            <a:off x="29670" y="2646931"/>
            <a:ext cx="352675" cy="230832"/>
          </a:xfrm>
          <a:prstGeom prst="rect">
            <a:avLst/>
          </a:prstGeom>
          <a:solidFill>
            <a:schemeClr val="bg1"/>
          </a:solidFill>
          <a:ln w="28575">
            <a:solidFill>
              <a:srgbClr val="00B050"/>
            </a:solidFill>
          </a:ln>
        </p:spPr>
        <p:txBody>
          <a:bodyPr wrap="square" rtlCol="0">
            <a:spAutoFit/>
          </a:bodyPr>
          <a:lstStyle/>
          <a:p>
            <a:r>
              <a:rPr lang="en-GB" sz="900" dirty="0" smtClean="0"/>
              <a:t>Y1</a:t>
            </a:r>
            <a:endParaRPr lang="en-GB" sz="900" dirty="0"/>
          </a:p>
        </p:txBody>
      </p:sp>
    </p:spTree>
    <p:extLst>
      <p:ext uri="{BB962C8B-B14F-4D97-AF65-F5344CB8AC3E}">
        <p14:creationId xmlns:p14="http://schemas.microsoft.com/office/powerpoint/2010/main" val="317485324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0477" y="1754225"/>
            <a:ext cx="1157147" cy="1400399"/>
          </a:xfrm>
          <a:prstGeom prst="rect">
            <a:avLst/>
          </a:prstGeom>
        </p:spPr>
      </p:pic>
      <p:pic>
        <p:nvPicPr>
          <p:cNvPr id="3" name="Picture 2"/>
          <p:cNvPicPr>
            <a:picLocks noChangeAspect="1"/>
          </p:cNvPicPr>
          <p:nvPr/>
        </p:nvPicPr>
        <p:blipFill>
          <a:blip r:embed="rId3"/>
          <a:stretch>
            <a:fillRect/>
          </a:stretch>
        </p:blipFill>
        <p:spPr>
          <a:xfrm>
            <a:off x="1187624" y="1738628"/>
            <a:ext cx="1855811" cy="1415996"/>
          </a:xfrm>
          <a:prstGeom prst="rect">
            <a:avLst/>
          </a:prstGeom>
        </p:spPr>
      </p:pic>
      <p:pic>
        <p:nvPicPr>
          <p:cNvPr id="1026" name="Picture 2" descr="https://lh4.googleusercontent.com/hCDOcGjd5hPfdzFNCGuEqNzYU_rInHeP1wwXSSmMPoQNc6fhkxCTr0BCn70ZdaVDdcixoB3S7JFleIApEAUWpaaDGXWTPryBQxWDydczByGYEnniTyFl7hK2voVjeB8QJrRnznvZn20"/>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55442" y="-25043"/>
            <a:ext cx="1501664" cy="157867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lh4.googleusercontent.com/dDhG0OXB6WS4uoCK9soQPfIwX4MvGs-4TU9VPEbXjTAFqkOc3LbIm9ZQAD2OaXZfcExngTeUsz3p07r83LyDHouoAf3Hgf417RbVErBFucSbQJfbUlLgrPC43M85hw8a1GZusxiXsn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655442" y="1553629"/>
            <a:ext cx="1488558" cy="157867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https://lh5.googleusercontent.com/iYFPzx4ekjvLNfGJJJEJtLXzpGA1PvCH8U86KfQUBm5RobBHX4hHgfCl_ic1JnaiWOxDGu3jwsVzMJ5BnjWY5UzoTxoqQeHwBwxt3IPKfbO0V2mCH-KjxgETGArS3F9QhXcp8BlUdss"/>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23983" r="32446" b="1624"/>
          <a:stretch/>
        </p:blipFill>
        <p:spPr bwMode="auto">
          <a:xfrm>
            <a:off x="2426773" y="3259016"/>
            <a:ext cx="1012760" cy="132260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7"/>
          <a:stretch>
            <a:fillRect/>
          </a:stretch>
        </p:blipFill>
        <p:spPr>
          <a:xfrm>
            <a:off x="0" y="528627"/>
            <a:ext cx="2134583" cy="1173876"/>
          </a:xfrm>
          <a:prstGeom prst="rect">
            <a:avLst/>
          </a:prstGeom>
        </p:spPr>
      </p:pic>
      <p:pic>
        <p:nvPicPr>
          <p:cNvPr id="11" name="Picture 4" descr="https://lh6.googleusercontent.com/ENBAuy2aZkhUFyRiUKrYne8Nkb6Mk1nu9ii3cI9Qq-bjeHKuYdFrC7RaqwYsmW515uLOyi8kppeeg7mG9_pzdpniI3K7FLwZ_WVPU117w1Onq8qQW3pT9UXIi7RonYlo8fI2k_5dz74"/>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87" y="4587935"/>
            <a:ext cx="1618885" cy="1452120"/>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ular Callout 15"/>
          <p:cNvSpPr/>
          <p:nvPr/>
        </p:nvSpPr>
        <p:spPr>
          <a:xfrm>
            <a:off x="0" y="6040056"/>
            <a:ext cx="2588063" cy="817944"/>
          </a:xfrm>
          <a:prstGeom prst="wedgeRectCallout">
            <a:avLst>
              <a:gd name="adj1" fmla="val -4988"/>
              <a:gd name="adj2" fmla="val -68693"/>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solidFill>
                  <a:sysClr val="windowText" lastClr="000000"/>
                </a:solidFill>
              </a:rPr>
              <a:t>One of the new books we have read is ‘Moth’ as part of guided reading the children really loved it and it linked with our science topic of evolution. Year 6 teacher</a:t>
            </a:r>
            <a:endParaRPr lang="en-GB" sz="1000" dirty="0">
              <a:solidFill>
                <a:schemeClr val="tx1"/>
              </a:solidFill>
            </a:endParaRPr>
          </a:p>
        </p:txBody>
      </p:sp>
      <p:pic>
        <p:nvPicPr>
          <p:cNvPr id="1030" name="Picture 6" descr="https://lh3.googleusercontent.com/e3c8Dl56jW93HvYHJsYnphRmSdn4GysHaGCQrlJjoFf4G5jUSxKEDVkEz5lwiXEtgqriYNBND_pd0lN2jvt5_VUj0u737zdusGHIoNGPCPV4L1Kv1hqpXdDWp1sFSzA1w28ONPgDnuc"/>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619672" y="4587934"/>
            <a:ext cx="1302516" cy="1452122"/>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https://lh4.googleusercontent.com/rYr2uPVzojZxdppvzXWurdGlbqxCBJu7e-uh6l0zCdtYwWTUGzOuNOtOKE7q00InohMijJEu9oig3Hy8_vosYQ__PN9KuTa6HUgkwflORr_2bGSp2L4Yep-zO6Ul_CzupX0os4D3RuU"/>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637491" y="1477856"/>
            <a:ext cx="973713" cy="1411475"/>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https://lh6.googleusercontent.com/jiN4fY76tuviE8oi18Ke347K6KytqvRxfYuIjiheAhG2ltetePmvVBstl2bXuxxhvgY2lmDNPpIfzhPxMK-ifRU-Rrcl3pOmgPEh36gSBMLd96jJ9Ewc4cozoDQpmUo2uFqcDuFj4ME"/>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t="5432"/>
          <a:stretch/>
        </p:blipFill>
        <p:spPr bwMode="auto">
          <a:xfrm>
            <a:off x="6583178" y="1472107"/>
            <a:ext cx="1110365" cy="1400077"/>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https://lh5.googleusercontent.com/lXD5r5978g4uMsZtKFMjydGGYxqVhuhRuKZr0dzIyg_d1aWPzNPqCbdimgbHWDaHXOsDgBnvMMmDzqHPq2ydCO0Q__LaFlOPEALIRjwORg3Sq8ppJlPzkXc0xZeUG77eTyHPQn49U24"/>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834801" y="5712764"/>
            <a:ext cx="1372148" cy="113158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p:cNvPicPr>
            <a:picLocks noChangeAspect="1"/>
          </p:cNvPicPr>
          <p:nvPr/>
        </p:nvPicPr>
        <p:blipFill>
          <a:blip r:embed="rId13"/>
          <a:stretch>
            <a:fillRect/>
          </a:stretch>
        </p:blipFill>
        <p:spPr>
          <a:xfrm>
            <a:off x="2174854" y="493388"/>
            <a:ext cx="2147689" cy="1254047"/>
          </a:xfrm>
          <a:prstGeom prst="rect">
            <a:avLst/>
          </a:prstGeom>
        </p:spPr>
      </p:pic>
      <p:sp>
        <p:nvSpPr>
          <p:cNvPr id="21" name="TextBox 20"/>
          <p:cNvSpPr txBox="1"/>
          <p:nvPr/>
        </p:nvSpPr>
        <p:spPr>
          <a:xfrm>
            <a:off x="5546090" y="5842337"/>
            <a:ext cx="3563888" cy="1015663"/>
          </a:xfrm>
          <a:prstGeom prst="rect">
            <a:avLst/>
          </a:prstGeom>
          <a:solidFill>
            <a:srgbClr val="FFFF00"/>
          </a:solidFill>
          <a:ln w="38100">
            <a:solidFill>
              <a:srgbClr val="92D050"/>
            </a:solidFill>
          </a:ln>
        </p:spPr>
        <p:txBody>
          <a:bodyPr wrap="square" rtlCol="0">
            <a:spAutoFit/>
          </a:bodyPr>
          <a:lstStyle/>
          <a:p>
            <a:r>
              <a:rPr lang="en-GB" sz="1200" b="1" u="sng" dirty="0" smtClean="0">
                <a:solidFill>
                  <a:srgbClr val="FF0000"/>
                </a:solidFill>
              </a:rPr>
              <a:t>Impact: </a:t>
            </a:r>
            <a:r>
              <a:rPr lang="en-GB" sz="1200" dirty="0" smtClean="0"/>
              <a:t>Children’s scientific literacy and use of vocabulary has improved dramatically from the provision of high quality texts and resources that allow the children to apply their scientific knowledge in other contexts.</a:t>
            </a:r>
            <a:endParaRPr lang="en-GB" sz="1200" dirty="0"/>
          </a:p>
        </p:txBody>
      </p:sp>
      <p:pic>
        <p:nvPicPr>
          <p:cNvPr id="4106" name="Picture 10" descr="https://lh4.googleusercontent.com/C07-M2U5sISZdk3uxRsw_kroxV7Nn_TDeStEsvJ9fEFGfvl9d-UYZkN97fwDCIJddYsFDXlv4bIKcqMtGeWuKrnelXo9fLyn_c4c0SLMcjcRRY6AFrCzBZN1hikDJrIgCSGdcEsWdgg"/>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l="22207" t="13940" r="4084" b="8486"/>
          <a:stretch/>
        </p:blipFill>
        <p:spPr bwMode="auto">
          <a:xfrm>
            <a:off x="4206949" y="5712764"/>
            <a:ext cx="1348506" cy="1170470"/>
          </a:xfrm>
          <a:prstGeom prst="rect">
            <a:avLst/>
          </a:prstGeom>
          <a:noFill/>
          <a:extLst>
            <a:ext uri="{909E8E84-426E-40DD-AFC4-6F175D3DCCD1}">
              <a14:hiddenFill xmlns:a14="http://schemas.microsoft.com/office/drawing/2010/main">
                <a:solidFill>
                  <a:srgbClr val="FFFFFF"/>
                </a:solidFill>
              </a14:hiddenFill>
            </a:ext>
          </a:extLst>
        </p:spPr>
      </p:pic>
      <p:sp>
        <p:nvSpPr>
          <p:cNvPr id="23" name="Rectangular Callout 22"/>
          <p:cNvSpPr/>
          <p:nvPr/>
        </p:nvSpPr>
        <p:spPr>
          <a:xfrm>
            <a:off x="3036511" y="4745112"/>
            <a:ext cx="2593150" cy="1032438"/>
          </a:xfrm>
          <a:prstGeom prst="wedgeRectCallout">
            <a:avLst>
              <a:gd name="adj1" fmla="val -3380"/>
              <a:gd name="adj2" fmla="val 55983"/>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000" dirty="0">
                <a:solidFill>
                  <a:srgbClr val="000000"/>
                </a:solidFill>
              </a:rPr>
              <a:t>For our guided reading session we read a nonfiction textbook about Light and Sound. </a:t>
            </a:r>
            <a:r>
              <a:rPr lang="en-GB" sz="1000" dirty="0" smtClean="0">
                <a:solidFill>
                  <a:srgbClr val="000000"/>
                </a:solidFill>
              </a:rPr>
              <a:t>We </a:t>
            </a:r>
            <a:r>
              <a:rPr lang="en-GB" sz="1000" dirty="0">
                <a:solidFill>
                  <a:srgbClr val="000000"/>
                </a:solidFill>
              </a:rPr>
              <a:t>shared it as a class and linked it to our </a:t>
            </a:r>
            <a:r>
              <a:rPr lang="en-GB" sz="1000" dirty="0" smtClean="0">
                <a:solidFill>
                  <a:srgbClr val="000000"/>
                </a:solidFill>
              </a:rPr>
              <a:t>learning and add </a:t>
            </a:r>
            <a:r>
              <a:rPr lang="en-GB" sz="1000" dirty="0">
                <a:solidFill>
                  <a:srgbClr val="000000"/>
                </a:solidFill>
              </a:rPr>
              <a:t>new learning to our ‘Light’ mind maps</a:t>
            </a:r>
            <a:r>
              <a:rPr lang="en-GB" sz="1000" dirty="0" smtClean="0">
                <a:solidFill>
                  <a:srgbClr val="000000"/>
                </a:solidFill>
              </a:rPr>
              <a:t>. Yr 3 teacher</a:t>
            </a:r>
            <a:endParaRPr lang="en-GB" sz="1000" dirty="0"/>
          </a:p>
        </p:txBody>
      </p:sp>
      <p:sp>
        <p:nvSpPr>
          <p:cNvPr id="24" name="Cloud Callout 23"/>
          <p:cNvSpPr/>
          <p:nvPr/>
        </p:nvSpPr>
        <p:spPr>
          <a:xfrm>
            <a:off x="5669778" y="4328927"/>
            <a:ext cx="3128263" cy="1513410"/>
          </a:xfrm>
          <a:prstGeom prst="cloudCallout">
            <a:avLst>
              <a:gd name="adj1" fmla="val -62412"/>
              <a:gd name="adj2" fmla="val 51811"/>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000" dirty="0" smtClean="0">
                <a:solidFill>
                  <a:srgbClr val="000000"/>
                </a:solidFill>
              </a:rPr>
              <a:t>Year 3 child </a:t>
            </a:r>
            <a:r>
              <a:rPr lang="en-GB" sz="1000" dirty="0">
                <a:solidFill>
                  <a:srgbClr val="000000"/>
                </a:solidFill>
              </a:rPr>
              <a:t>- I found out that </a:t>
            </a:r>
            <a:r>
              <a:rPr lang="en-GB" sz="1000" dirty="0" smtClean="0">
                <a:solidFill>
                  <a:srgbClr val="000000"/>
                </a:solidFill>
              </a:rPr>
              <a:t>light </a:t>
            </a:r>
            <a:r>
              <a:rPr lang="en-GB" sz="1000" dirty="0">
                <a:solidFill>
                  <a:srgbClr val="000000"/>
                </a:solidFill>
              </a:rPr>
              <a:t>travels extremely fast, much faster than sound!</a:t>
            </a:r>
            <a:endParaRPr lang="en-GB" sz="1000" dirty="0"/>
          </a:p>
          <a:p>
            <a:r>
              <a:rPr lang="en-GB" sz="1000" dirty="0" smtClean="0">
                <a:solidFill>
                  <a:srgbClr val="000000"/>
                </a:solidFill>
              </a:rPr>
              <a:t>Yr 3 child -  </a:t>
            </a:r>
            <a:r>
              <a:rPr lang="en-GB" sz="1000" dirty="0">
                <a:solidFill>
                  <a:srgbClr val="000000"/>
                </a:solidFill>
              </a:rPr>
              <a:t>I learnt that plants need to light to make their own food.</a:t>
            </a:r>
            <a:endParaRPr lang="en-GB" sz="1000" dirty="0"/>
          </a:p>
        </p:txBody>
      </p:sp>
      <p:sp>
        <p:nvSpPr>
          <p:cNvPr id="26" name="Cloud Callout 25"/>
          <p:cNvSpPr/>
          <p:nvPr/>
        </p:nvSpPr>
        <p:spPr>
          <a:xfrm>
            <a:off x="155296" y="3228366"/>
            <a:ext cx="2247648" cy="1448063"/>
          </a:xfrm>
          <a:prstGeom prst="cloudCallout">
            <a:avLst>
              <a:gd name="adj1" fmla="val -565"/>
              <a:gd name="adj2" fmla="val 61747"/>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000" dirty="0">
                <a:solidFill>
                  <a:srgbClr val="000000"/>
                </a:solidFill>
              </a:rPr>
              <a:t>I love the illustrations it is such a beautiful book </a:t>
            </a:r>
            <a:r>
              <a:rPr lang="en-GB" sz="1000" dirty="0" smtClean="0">
                <a:solidFill>
                  <a:srgbClr val="000000"/>
                </a:solidFill>
              </a:rPr>
              <a:t>– Yr 6 child</a:t>
            </a:r>
            <a:endParaRPr lang="en-GB" sz="1000" dirty="0"/>
          </a:p>
          <a:p>
            <a:r>
              <a:rPr lang="en-GB" sz="1000" dirty="0">
                <a:solidFill>
                  <a:srgbClr val="000000"/>
                </a:solidFill>
              </a:rPr>
              <a:t>Pollution caused the moths to change over </a:t>
            </a:r>
            <a:r>
              <a:rPr lang="en-GB" sz="1000" dirty="0" smtClean="0">
                <a:solidFill>
                  <a:srgbClr val="000000"/>
                </a:solidFill>
              </a:rPr>
              <a:t>time – Yr 6 child</a:t>
            </a:r>
            <a:endParaRPr lang="en-GB" sz="1000" dirty="0"/>
          </a:p>
        </p:txBody>
      </p:sp>
      <p:sp>
        <p:nvSpPr>
          <p:cNvPr id="27" name="Cloud Callout 26"/>
          <p:cNvSpPr/>
          <p:nvPr/>
        </p:nvSpPr>
        <p:spPr>
          <a:xfrm>
            <a:off x="6699715" y="3274859"/>
            <a:ext cx="2419071" cy="1290918"/>
          </a:xfrm>
          <a:prstGeom prst="cloudCallout">
            <a:avLst>
              <a:gd name="adj1" fmla="val 5289"/>
              <a:gd name="adj2" fmla="val -68712"/>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smtClean="0">
                <a:solidFill>
                  <a:schemeClr val="tx1"/>
                </a:solidFill>
              </a:rPr>
              <a:t>I learnt that Narwhals </a:t>
            </a:r>
            <a:r>
              <a:rPr lang="en-GB" sz="1000" dirty="0">
                <a:solidFill>
                  <a:schemeClr val="tx1"/>
                </a:solidFill>
              </a:rPr>
              <a:t>have to dive deep for their food because their diet is very limited and so they have to look harder for it.’Yr4 child.</a:t>
            </a:r>
          </a:p>
        </p:txBody>
      </p:sp>
      <p:sp>
        <p:nvSpPr>
          <p:cNvPr id="29" name="TextBox 28"/>
          <p:cNvSpPr txBox="1"/>
          <p:nvPr/>
        </p:nvSpPr>
        <p:spPr>
          <a:xfrm>
            <a:off x="1132187" y="1753047"/>
            <a:ext cx="1711211" cy="230832"/>
          </a:xfrm>
          <a:prstGeom prst="rect">
            <a:avLst/>
          </a:prstGeom>
          <a:solidFill>
            <a:schemeClr val="bg1"/>
          </a:solidFill>
          <a:ln w="28575">
            <a:solidFill>
              <a:srgbClr val="00B050"/>
            </a:solidFill>
          </a:ln>
        </p:spPr>
        <p:txBody>
          <a:bodyPr wrap="square" rtlCol="0">
            <a:spAutoFit/>
          </a:bodyPr>
          <a:lstStyle/>
          <a:p>
            <a:r>
              <a:rPr lang="en-GB" sz="900" dirty="0" smtClean="0"/>
              <a:t>Y5 cross-curricular English lesson</a:t>
            </a:r>
            <a:endParaRPr lang="en-GB" sz="900" dirty="0"/>
          </a:p>
        </p:txBody>
      </p:sp>
      <p:sp>
        <p:nvSpPr>
          <p:cNvPr id="30" name="TextBox 29"/>
          <p:cNvSpPr txBox="1"/>
          <p:nvPr/>
        </p:nvSpPr>
        <p:spPr>
          <a:xfrm>
            <a:off x="8079010" y="1452699"/>
            <a:ext cx="1048661" cy="230832"/>
          </a:xfrm>
          <a:prstGeom prst="rect">
            <a:avLst/>
          </a:prstGeom>
          <a:solidFill>
            <a:schemeClr val="bg1"/>
          </a:solidFill>
          <a:ln w="28575">
            <a:solidFill>
              <a:srgbClr val="00B050"/>
            </a:solidFill>
          </a:ln>
        </p:spPr>
        <p:txBody>
          <a:bodyPr wrap="square" rtlCol="0">
            <a:spAutoFit/>
          </a:bodyPr>
          <a:lstStyle/>
          <a:p>
            <a:r>
              <a:rPr lang="en-GB" sz="900" dirty="0" smtClean="0"/>
              <a:t>Y4 guided reading</a:t>
            </a:r>
            <a:endParaRPr lang="en-GB" sz="900" dirty="0"/>
          </a:p>
        </p:txBody>
      </p:sp>
      <p:sp>
        <p:nvSpPr>
          <p:cNvPr id="32" name="TextBox 31"/>
          <p:cNvSpPr txBox="1"/>
          <p:nvPr/>
        </p:nvSpPr>
        <p:spPr>
          <a:xfrm>
            <a:off x="1486295" y="5829734"/>
            <a:ext cx="1101768" cy="230832"/>
          </a:xfrm>
          <a:prstGeom prst="rect">
            <a:avLst/>
          </a:prstGeom>
          <a:solidFill>
            <a:schemeClr val="bg1"/>
          </a:solidFill>
          <a:ln w="28575">
            <a:solidFill>
              <a:srgbClr val="00B050"/>
            </a:solidFill>
          </a:ln>
        </p:spPr>
        <p:txBody>
          <a:bodyPr wrap="square" rtlCol="0">
            <a:spAutoFit/>
          </a:bodyPr>
          <a:lstStyle/>
          <a:p>
            <a:r>
              <a:rPr lang="en-GB" sz="900" dirty="0" smtClean="0"/>
              <a:t>Y6 guided reading</a:t>
            </a:r>
            <a:endParaRPr lang="en-GB" sz="900" dirty="0"/>
          </a:p>
        </p:txBody>
      </p:sp>
      <p:sp>
        <p:nvSpPr>
          <p:cNvPr id="33" name="TextBox 32"/>
          <p:cNvSpPr txBox="1"/>
          <p:nvPr/>
        </p:nvSpPr>
        <p:spPr>
          <a:xfrm>
            <a:off x="3779335" y="6613521"/>
            <a:ext cx="1145364" cy="230832"/>
          </a:xfrm>
          <a:prstGeom prst="rect">
            <a:avLst/>
          </a:prstGeom>
          <a:solidFill>
            <a:schemeClr val="bg1"/>
          </a:solidFill>
          <a:ln w="28575">
            <a:solidFill>
              <a:srgbClr val="00B050"/>
            </a:solidFill>
          </a:ln>
        </p:spPr>
        <p:txBody>
          <a:bodyPr wrap="square" rtlCol="0">
            <a:spAutoFit/>
          </a:bodyPr>
          <a:lstStyle/>
          <a:p>
            <a:r>
              <a:rPr lang="en-GB" sz="900" dirty="0" smtClean="0"/>
              <a:t>Y3 guided reading</a:t>
            </a:r>
            <a:endParaRPr lang="en-GB" sz="900" dirty="0"/>
          </a:p>
        </p:txBody>
      </p:sp>
      <p:pic>
        <p:nvPicPr>
          <p:cNvPr id="4108" name="Picture 12" descr="https://lh6.googleusercontent.com/TcueLiUpnd4ISsj1GwTeLmIESAno0DdE40YI7I0_jc0_QTcl0mzia9b5iOL1jM_UUK9y9aqDc-hTwmFSrp4ZxD8R7FwVl0BEQUTSO9-FS8zIEOWc9ucgwCq5YsZ8t6ETyWqTgEGuv8Y"/>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3426635" y="3245031"/>
            <a:ext cx="1791816" cy="1322605"/>
          </a:xfrm>
          <a:prstGeom prst="rect">
            <a:avLst/>
          </a:prstGeom>
          <a:noFill/>
          <a:extLst>
            <a:ext uri="{909E8E84-426E-40DD-AFC4-6F175D3DCCD1}">
              <a14:hiddenFill xmlns:a14="http://schemas.microsoft.com/office/drawing/2010/main">
                <a:solidFill>
                  <a:srgbClr val="FFFFFF"/>
                </a:solidFill>
              </a14:hiddenFill>
            </a:ext>
          </a:extLst>
        </p:spPr>
      </p:pic>
      <p:sp>
        <p:nvSpPr>
          <p:cNvPr id="34" name="Rectangular Callout 33"/>
          <p:cNvSpPr/>
          <p:nvPr/>
        </p:nvSpPr>
        <p:spPr>
          <a:xfrm>
            <a:off x="5258568" y="2837631"/>
            <a:ext cx="1378785" cy="1713163"/>
          </a:xfrm>
          <a:prstGeom prst="wedgeRectCallout">
            <a:avLst>
              <a:gd name="adj1" fmla="val -56089"/>
              <a:gd name="adj2" fmla="val 13598"/>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000" dirty="0">
                <a:solidFill>
                  <a:schemeClr val="tx1"/>
                </a:solidFill>
              </a:rPr>
              <a:t>For our guided reading session we read ‘Monkey Puzzle’. </a:t>
            </a:r>
            <a:r>
              <a:rPr lang="en-GB" sz="1000" dirty="0" smtClean="0">
                <a:solidFill>
                  <a:schemeClr val="tx1"/>
                </a:solidFill>
              </a:rPr>
              <a:t> We </a:t>
            </a:r>
            <a:r>
              <a:rPr lang="en-GB" sz="1000" dirty="0">
                <a:solidFill>
                  <a:schemeClr val="tx1"/>
                </a:solidFill>
              </a:rPr>
              <a:t>discussed why butterfly found it so difficult to locate monkey’s mum.</a:t>
            </a:r>
          </a:p>
          <a:p>
            <a:r>
              <a:rPr lang="en-GB" sz="1000" dirty="0">
                <a:solidFill>
                  <a:schemeClr val="tx1"/>
                </a:solidFill>
              </a:rPr>
              <a:t>We recorded animals that do and don’t look like their mums</a:t>
            </a:r>
            <a:r>
              <a:rPr lang="en-GB" sz="1000" dirty="0" smtClean="0">
                <a:solidFill>
                  <a:schemeClr val="tx1"/>
                </a:solidFill>
              </a:rPr>
              <a:t>. Yr 2 teacher</a:t>
            </a:r>
            <a:endParaRPr lang="en-GB" sz="1000" dirty="0">
              <a:solidFill>
                <a:schemeClr val="tx1"/>
              </a:solidFill>
            </a:endParaRPr>
          </a:p>
        </p:txBody>
      </p:sp>
      <p:sp>
        <p:nvSpPr>
          <p:cNvPr id="37" name="Cloud Callout 36"/>
          <p:cNvSpPr/>
          <p:nvPr/>
        </p:nvSpPr>
        <p:spPr>
          <a:xfrm>
            <a:off x="3043435" y="1620919"/>
            <a:ext cx="2594056" cy="1662719"/>
          </a:xfrm>
          <a:prstGeom prst="cloudCallout">
            <a:avLst>
              <a:gd name="adj1" fmla="val -32423"/>
              <a:gd name="adj2" fmla="val 77256"/>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000" dirty="0" smtClean="0">
                <a:solidFill>
                  <a:srgbClr val="000000"/>
                </a:solidFill>
              </a:rPr>
              <a:t>Yr 2 child - </a:t>
            </a:r>
            <a:r>
              <a:rPr lang="en-GB" sz="1000" dirty="0">
                <a:solidFill>
                  <a:srgbClr val="000000"/>
                </a:solidFill>
              </a:rPr>
              <a:t>‘Butterfly couldn’t find monkey’s mum because she didn’t know that monkey looks like his mum. Butterfly doesn’t look like her babies</a:t>
            </a:r>
            <a:r>
              <a:rPr lang="en-GB" sz="1000" dirty="0" smtClean="0">
                <a:solidFill>
                  <a:srgbClr val="000000"/>
                </a:solidFill>
              </a:rPr>
              <a:t>’</a:t>
            </a:r>
            <a:endParaRPr lang="en-GB" sz="1000" dirty="0" smtClean="0"/>
          </a:p>
          <a:p>
            <a:r>
              <a:rPr lang="en-GB" sz="1000" dirty="0" smtClean="0">
                <a:solidFill>
                  <a:srgbClr val="000000"/>
                </a:solidFill>
              </a:rPr>
              <a:t>Yr 2 child - ‘Frogs </a:t>
            </a:r>
            <a:r>
              <a:rPr lang="en-GB" sz="1000" dirty="0">
                <a:solidFill>
                  <a:srgbClr val="000000"/>
                </a:solidFill>
              </a:rPr>
              <a:t>don’t look like their babies either. I’ve got a frog’</a:t>
            </a:r>
            <a:endParaRPr lang="en-GB" sz="1000" dirty="0"/>
          </a:p>
        </p:txBody>
      </p:sp>
      <p:sp>
        <p:nvSpPr>
          <p:cNvPr id="9" name="TextBox 8"/>
          <p:cNvSpPr txBox="1"/>
          <p:nvPr/>
        </p:nvSpPr>
        <p:spPr>
          <a:xfrm>
            <a:off x="2774292" y="10633"/>
            <a:ext cx="4968551" cy="461665"/>
          </a:xfrm>
          <a:prstGeom prst="rect">
            <a:avLst/>
          </a:prstGeom>
          <a:solidFill>
            <a:schemeClr val="bg1"/>
          </a:solidFill>
          <a:ln w="57150">
            <a:solidFill>
              <a:schemeClr val="accent6">
                <a:lumMod val="40000"/>
                <a:lumOff val="60000"/>
              </a:schemeClr>
            </a:solidFill>
          </a:ln>
        </p:spPr>
        <p:txBody>
          <a:bodyPr wrap="square" rtlCol="0">
            <a:spAutoFit/>
          </a:bodyPr>
          <a:lstStyle/>
          <a:p>
            <a:r>
              <a:rPr lang="en-GB" sz="1200" dirty="0" smtClean="0"/>
              <a:t>WO A: Science is enriched by </a:t>
            </a:r>
            <a:r>
              <a:rPr lang="en-GB" sz="1200" b="1" dirty="0" smtClean="0"/>
              <a:t>cross-curricular planning that links science to other areas of learning.</a:t>
            </a:r>
            <a:endParaRPr lang="en-GB" sz="1200" b="1" dirty="0"/>
          </a:p>
        </p:txBody>
      </p:sp>
      <p:sp>
        <p:nvSpPr>
          <p:cNvPr id="38" name="TextBox 37"/>
          <p:cNvSpPr txBox="1"/>
          <p:nvPr/>
        </p:nvSpPr>
        <p:spPr>
          <a:xfrm>
            <a:off x="0" y="28636"/>
            <a:ext cx="2774291" cy="646331"/>
          </a:xfrm>
          <a:prstGeom prst="rect">
            <a:avLst/>
          </a:prstGeom>
          <a:solidFill>
            <a:srgbClr val="FF0000"/>
          </a:solidFill>
          <a:ln w="57150">
            <a:solidFill>
              <a:schemeClr val="tx1"/>
            </a:solidFill>
            <a:prstDash val="solid"/>
          </a:ln>
        </p:spPr>
        <p:txBody>
          <a:bodyPr wrap="square" rtlCol="0">
            <a:spAutoFit/>
          </a:bodyPr>
          <a:lstStyle/>
          <a:p>
            <a:r>
              <a:rPr lang="en-GB" sz="1200" b="1" dirty="0" smtClean="0"/>
              <a:t>Before PSQM, cross-curricular links with science were an area we highlight for improvement.</a:t>
            </a:r>
            <a:endParaRPr lang="en-GB" sz="1200" dirty="0" smtClean="0"/>
          </a:p>
        </p:txBody>
      </p:sp>
      <p:sp>
        <p:nvSpPr>
          <p:cNvPr id="39" name="TextBox 38"/>
          <p:cNvSpPr txBox="1"/>
          <p:nvPr/>
        </p:nvSpPr>
        <p:spPr>
          <a:xfrm>
            <a:off x="4309437" y="543372"/>
            <a:ext cx="3346005" cy="861774"/>
          </a:xfrm>
          <a:prstGeom prst="rect">
            <a:avLst/>
          </a:prstGeom>
          <a:solidFill>
            <a:srgbClr val="92D050"/>
          </a:solidFill>
          <a:ln w="19050">
            <a:solidFill>
              <a:schemeClr val="tx1"/>
            </a:solidFill>
          </a:ln>
        </p:spPr>
        <p:txBody>
          <a:bodyPr wrap="square" rtlCol="0">
            <a:spAutoFit/>
          </a:bodyPr>
          <a:lstStyle/>
          <a:p>
            <a:r>
              <a:rPr lang="en-GB" sz="1000" dirty="0" smtClean="0">
                <a:solidFill>
                  <a:sysClr val="windowText" lastClr="000000"/>
                </a:solidFill>
              </a:rPr>
              <a:t>New high quality texts have been purchased to use for guided reading, reading for pleasure and within lessons. We have also signed up to Literacy Shed Plus to provide children and teachers with high quality cross-curricular texts for guided reading.</a:t>
            </a:r>
            <a:endParaRPr lang="en-GB" sz="1000" dirty="0">
              <a:solidFill>
                <a:sysClr val="windowText" lastClr="000000"/>
              </a:solidFill>
            </a:endParaRPr>
          </a:p>
        </p:txBody>
      </p:sp>
      <p:sp>
        <p:nvSpPr>
          <p:cNvPr id="31" name="TextBox 30"/>
          <p:cNvSpPr txBox="1"/>
          <p:nvPr/>
        </p:nvSpPr>
        <p:spPr>
          <a:xfrm>
            <a:off x="5965678" y="1354517"/>
            <a:ext cx="1167645" cy="230832"/>
          </a:xfrm>
          <a:prstGeom prst="rect">
            <a:avLst/>
          </a:prstGeom>
          <a:solidFill>
            <a:schemeClr val="bg1"/>
          </a:solidFill>
          <a:ln w="28575">
            <a:solidFill>
              <a:srgbClr val="00B050"/>
            </a:solidFill>
          </a:ln>
        </p:spPr>
        <p:txBody>
          <a:bodyPr wrap="square" rtlCol="0">
            <a:spAutoFit/>
          </a:bodyPr>
          <a:lstStyle/>
          <a:p>
            <a:r>
              <a:rPr lang="en-GB" sz="900" dirty="0" smtClean="0"/>
              <a:t>Y1 guided reading </a:t>
            </a:r>
            <a:endParaRPr lang="en-GB" sz="900" dirty="0"/>
          </a:p>
        </p:txBody>
      </p:sp>
      <p:sp>
        <p:nvSpPr>
          <p:cNvPr id="40" name="TextBox 39"/>
          <p:cNvSpPr txBox="1"/>
          <p:nvPr/>
        </p:nvSpPr>
        <p:spPr>
          <a:xfrm>
            <a:off x="4094438" y="4343797"/>
            <a:ext cx="1101768" cy="230832"/>
          </a:xfrm>
          <a:prstGeom prst="rect">
            <a:avLst/>
          </a:prstGeom>
          <a:solidFill>
            <a:schemeClr val="bg1"/>
          </a:solidFill>
          <a:ln w="28575">
            <a:solidFill>
              <a:srgbClr val="00B050"/>
            </a:solidFill>
          </a:ln>
        </p:spPr>
        <p:txBody>
          <a:bodyPr wrap="square" rtlCol="0">
            <a:spAutoFit/>
          </a:bodyPr>
          <a:lstStyle/>
          <a:p>
            <a:r>
              <a:rPr lang="en-GB" sz="900" dirty="0" smtClean="0"/>
              <a:t>Y2 guided reading</a:t>
            </a:r>
            <a:endParaRPr lang="en-GB" sz="900" dirty="0"/>
          </a:p>
        </p:txBody>
      </p:sp>
      <p:sp>
        <p:nvSpPr>
          <p:cNvPr id="28" name="TextBox 27"/>
          <p:cNvSpPr txBox="1"/>
          <p:nvPr/>
        </p:nvSpPr>
        <p:spPr>
          <a:xfrm>
            <a:off x="796346" y="663943"/>
            <a:ext cx="1969157" cy="230832"/>
          </a:xfrm>
          <a:prstGeom prst="rect">
            <a:avLst/>
          </a:prstGeom>
          <a:solidFill>
            <a:schemeClr val="bg1"/>
          </a:solidFill>
          <a:ln w="28575">
            <a:solidFill>
              <a:srgbClr val="00B050"/>
            </a:solidFill>
          </a:ln>
        </p:spPr>
        <p:txBody>
          <a:bodyPr wrap="square" rtlCol="0">
            <a:spAutoFit/>
          </a:bodyPr>
          <a:lstStyle/>
          <a:p>
            <a:r>
              <a:rPr lang="en-GB" sz="900" dirty="0" smtClean="0"/>
              <a:t>EYFS Cross-curricular displays &amp; tables</a:t>
            </a:r>
            <a:endParaRPr lang="en-GB" sz="900"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5045792" y="0"/>
            <a:ext cx="4109765" cy="461665"/>
          </a:xfrm>
          <a:prstGeom prst="rect">
            <a:avLst/>
          </a:prstGeom>
          <a:solidFill>
            <a:schemeClr val="bg1"/>
          </a:solidFill>
          <a:ln w="57150">
            <a:solidFill>
              <a:schemeClr val="accent6">
                <a:lumMod val="40000"/>
                <a:lumOff val="60000"/>
              </a:schemeClr>
            </a:solidFill>
          </a:ln>
        </p:spPr>
        <p:txBody>
          <a:bodyPr wrap="square" rtlCol="0">
            <a:spAutoFit/>
          </a:bodyPr>
          <a:lstStyle/>
          <a:p>
            <a:r>
              <a:rPr lang="en-GB" sz="1200" dirty="0" smtClean="0"/>
              <a:t>WO B: Science is enriched </a:t>
            </a:r>
            <a:r>
              <a:rPr lang="en-GB" sz="1200" b="1" dirty="0" smtClean="0"/>
              <a:t>by provision </a:t>
            </a:r>
            <a:r>
              <a:rPr lang="en-GB" sz="1200" b="1" dirty="0"/>
              <a:t>of a variety of opportunities that deepen and extend </a:t>
            </a:r>
            <a:r>
              <a:rPr lang="en-GB" sz="1200" b="1" dirty="0" smtClean="0"/>
              <a:t>learning</a:t>
            </a:r>
            <a:r>
              <a:rPr lang="en-GB" sz="1200" dirty="0" smtClean="0"/>
              <a:t>.</a:t>
            </a:r>
            <a:endParaRPr lang="en-GB" sz="1200" b="1" dirty="0"/>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t="14300" b="13251"/>
          <a:stretch/>
        </p:blipFill>
        <p:spPr>
          <a:xfrm>
            <a:off x="1983277" y="1912981"/>
            <a:ext cx="3756390" cy="2041100"/>
          </a:xfrm>
          <a:prstGeom prst="rect">
            <a:avLst/>
          </a:prstGeom>
        </p:spPr>
      </p:pic>
      <p:sp>
        <p:nvSpPr>
          <p:cNvPr id="10" name="TextBox 9"/>
          <p:cNvSpPr txBox="1"/>
          <p:nvPr/>
        </p:nvSpPr>
        <p:spPr>
          <a:xfrm>
            <a:off x="9894" y="-40944"/>
            <a:ext cx="5002438" cy="461665"/>
          </a:xfrm>
          <a:prstGeom prst="rect">
            <a:avLst/>
          </a:prstGeom>
          <a:solidFill>
            <a:srgbClr val="FF0000"/>
          </a:solidFill>
          <a:ln w="57150">
            <a:solidFill>
              <a:schemeClr val="tx1"/>
            </a:solidFill>
            <a:prstDash val="solid"/>
          </a:ln>
        </p:spPr>
        <p:txBody>
          <a:bodyPr wrap="square" rtlCol="0">
            <a:spAutoFit/>
          </a:bodyPr>
          <a:lstStyle/>
          <a:p>
            <a:r>
              <a:rPr lang="en-GB" sz="1200" b="1" dirty="0" smtClean="0"/>
              <a:t>Before PSQM, providing extra opportunities to deepen </a:t>
            </a:r>
            <a:r>
              <a:rPr lang="en-GB" sz="1200" b="1" dirty="0" smtClean="0"/>
              <a:t>learning outside of the curriculum </a:t>
            </a:r>
            <a:r>
              <a:rPr lang="en-GB" sz="1200" b="1" dirty="0" smtClean="0"/>
              <a:t>wasn’t always a focus across all year groups.</a:t>
            </a:r>
            <a:endParaRPr lang="en-GB" sz="1200" dirty="0" smtClean="0"/>
          </a:p>
        </p:txBody>
      </p:sp>
      <p:pic>
        <p:nvPicPr>
          <p:cNvPr id="1026" name="Picture 2" descr="https://lh3.googleusercontent.com/bMqYlNfce4SkTSEDqBYzEAp0iSCzzmVTrrLPlmWI5MZTn_zMJyersrw7LMgM5lhOif2G4baOxeBgKfODIyEaRHikUfLWCCUFUfbaVFq0ebIZZn6mYvbM23KmkANq_xXWaRbwnhy0Ja4"/>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623" t="11834"/>
          <a:stretch/>
        </p:blipFill>
        <p:spPr bwMode="auto">
          <a:xfrm>
            <a:off x="9707" y="5699927"/>
            <a:ext cx="1754921" cy="114442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s://lh3.googleusercontent.com/SSCLp--zPBfr29sI0pHnS9i836Cm4EOnujUY0wgY9yV5CDqdi077ZC9upeO8kVVsNkVShrmM7dn0MrulL_EoK0VH2RMC_FGUeOjoKUJcdNcdXCg4BMKsc6k5QTahfWZFy0Bfupj0l3o"/>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298" y="4751807"/>
            <a:ext cx="1617459" cy="92994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s://lh5.googleusercontent.com/SZEgJqkN7q3UPvgrPDxdKvwH4j9CwjnLjxQLlWlLaK74rNUidLmhjaaoNFwEUwSEWt3CMlW3rm3vBOQzasf7uZ5c-_0308UPQBhhAVMC1Je9kQdETVu13s4HwK-wZvGWZtnQYDnxXg0"/>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5375" t="11340" r="25485"/>
          <a:stretch/>
        </p:blipFill>
        <p:spPr bwMode="auto">
          <a:xfrm>
            <a:off x="1321100" y="1917877"/>
            <a:ext cx="644741" cy="2279662"/>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https://lh5.googleusercontent.com/VA3lwdSn5SU2sLAR2ftBBifZI-IQNGTpJLqn-5RSLDtJGQ3BNS9ZHvqCmdeenUqEjMqZAaYYBod2Ne85cmBlnQ2J42KdPbWASGewMdBUpDwwRcDamuTTKdK1CXAs5zus_aj4KRsF_kU"/>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6298" y="3641257"/>
            <a:ext cx="1536105" cy="1064945"/>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https://lh3.googleusercontent.com/I-Vc8FRajML22UAPH9D4eGTx3uL9YHUmVakd1kaogGZi0k4Rimb2Kv9B0eGC4bZ6OZruWL_V4EROrkInifzv_AWVD8eKQsefwwrpwpvqg36pLD6GxuzH51amvmp4fb1eOXhE7w8N_kA"/>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9010" y="443477"/>
            <a:ext cx="1009195" cy="1226404"/>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https://lh3.googleusercontent.com/lW02TyJP217_SKW88NxUbgzrpvEVsX4xKwcUOR1IeQ1TzLE3OB1XzaeEDfjAhUFJVtEaVdEGHHElsC9LKwKhJ04PS-KEvUsEupX5qW6AB6CkVKIQlmcte4wjPeROAVWaxup8d4ixBwM"/>
          <p:cNvPicPr>
            <a:picLocks noChangeAspect="1" noChangeArrowheads="1"/>
          </p:cNvPicPr>
          <p:nvPr/>
        </p:nvPicPr>
        <p:blipFill rotWithShape="1">
          <a:blip r:embed="rId8">
            <a:extLst>
              <a:ext uri="{28A0092B-C50C-407E-A947-70E740481C1C}">
                <a14:useLocalDpi xmlns:a14="http://schemas.microsoft.com/office/drawing/2010/main" val="0"/>
              </a:ext>
            </a:extLst>
          </a:blip>
          <a:srcRect l="3462"/>
          <a:stretch/>
        </p:blipFill>
        <p:spPr bwMode="auto">
          <a:xfrm>
            <a:off x="2988156" y="461665"/>
            <a:ext cx="2875110" cy="1439187"/>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https://lh5.googleusercontent.com/yXJPCamLw4lP0ojPgadSIJ4Z7wEDcxoMUocl8es31279ZyvmLtEO09GtGn3HZY5auNIbDcPqOCdsyIpfhYycVo5YUYpfjoRr4bMjPDM2vk6oSH4Xr-PaZny4yVC1aCPYSFKNP-Tq4xM"/>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515186" y="536684"/>
            <a:ext cx="1224481" cy="98161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10"/>
          <a:stretch>
            <a:fillRect/>
          </a:stretch>
        </p:blipFill>
        <p:spPr>
          <a:xfrm>
            <a:off x="5720274" y="479402"/>
            <a:ext cx="1589711" cy="1618400"/>
          </a:xfrm>
          <a:prstGeom prst="rect">
            <a:avLst/>
          </a:prstGeom>
        </p:spPr>
      </p:pic>
      <p:pic>
        <p:nvPicPr>
          <p:cNvPr id="6" name="Picture 5"/>
          <p:cNvPicPr>
            <a:picLocks noChangeAspect="1"/>
          </p:cNvPicPr>
          <p:nvPr/>
        </p:nvPicPr>
        <p:blipFill>
          <a:blip r:embed="rId11"/>
          <a:stretch>
            <a:fillRect/>
          </a:stretch>
        </p:blipFill>
        <p:spPr>
          <a:xfrm>
            <a:off x="3304503" y="5540239"/>
            <a:ext cx="1343451" cy="1304109"/>
          </a:xfrm>
          <a:prstGeom prst="rect">
            <a:avLst/>
          </a:prstGeom>
        </p:spPr>
      </p:pic>
      <p:pic>
        <p:nvPicPr>
          <p:cNvPr id="11" name="Picture 10"/>
          <p:cNvPicPr>
            <a:picLocks noChangeAspect="1"/>
          </p:cNvPicPr>
          <p:nvPr/>
        </p:nvPicPr>
        <p:blipFill>
          <a:blip r:embed="rId12"/>
          <a:stretch>
            <a:fillRect/>
          </a:stretch>
        </p:blipFill>
        <p:spPr>
          <a:xfrm>
            <a:off x="9707" y="2714606"/>
            <a:ext cx="1301757" cy="926651"/>
          </a:xfrm>
          <a:prstGeom prst="rect">
            <a:avLst/>
          </a:prstGeom>
        </p:spPr>
      </p:pic>
      <p:pic>
        <p:nvPicPr>
          <p:cNvPr id="12" name="Picture 11"/>
          <p:cNvPicPr>
            <a:picLocks noChangeAspect="1"/>
          </p:cNvPicPr>
          <p:nvPr/>
        </p:nvPicPr>
        <p:blipFill>
          <a:blip r:embed="rId13"/>
          <a:stretch>
            <a:fillRect/>
          </a:stretch>
        </p:blipFill>
        <p:spPr>
          <a:xfrm>
            <a:off x="1800835" y="5457730"/>
            <a:ext cx="1470381" cy="1386618"/>
          </a:xfrm>
          <a:prstGeom prst="rect">
            <a:avLst/>
          </a:prstGeom>
        </p:spPr>
      </p:pic>
      <p:pic>
        <p:nvPicPr>
          <p:cNvPr id="13" name="Picture 12"/>
          <p:cNvPicPr>
            <a:picLocks noChangeAspect="1"/>
          </p:cNvPicPr>
          <p:nvPr/>
        </p:nvPicPr>
        <p:blipFill>
          <a:blip r:embed="rId14"/>
          <a:stretch>
            <a:fillRect/>
          </a:stretch>
        </p:blipFill>
        <p:spPr>
          <a:xfrm>
            <a:off x="5700728" y="2000341"/>
            <a:ext cx="1628804" cy="1674628"/>
          </a:xfrm>
          <a:prstGeom prst="rect">
            <a:avLst/>
          </a:prstGeom>
        </p:spPr>
      </p:pic>
      <p:pic>
        <p:nvPicPr>
          <p:cNvPr id="15" name="Picture 14"/>
          <p:cNvPicPr>
            <a:picLocks noChangeAspect="1"/>
          </p:cNvPicPr>
          <p:nvPr/>
        </p:nvPicPr>
        <p:blipFill>
          <a:blip r:embed="rId15"/>
          <a:stretch>
            <a:fillRect/>
          </a:stretch>
        </p:blipFill>
        <p:spPr>
          <a:xfrm>
            <a:off x="7291988" y="522968"/>
            <a:ext cx="1825066" cy="2667655"/>
          </a:xfrm>
          <a:prstGeom prst="rect">
            <a:avLst/>
          </a:prstGeom>
        </p:spPr>
      </p:pic>
      <p:pic>
        <p:nvPicPr>
          <p:cNvPr id="16" name="Picture 15"/>
          <p:cNvPicPr>
            <a:picLocks noChangeAspect="1"/>
          </p:cNvPicPr>
          <p:nvPr/>
        </p:nvPicPr>
        <p:blipFill>
          <a:blip r:embed="rId16"/>
          <a:stretch>
            <a:fillRect/>
          </a:stretch>
        </p:blipFill>
        <p:spPr>
          <a:xfrm>
            <a:off x="1091665" y="438459"/>
            <a:ext cx="1896491" cy="1456786"/>
          </a:xfrm>
          <a:prstGeom prst="rect">
            <a:avLst/>
          </a:prstGeom>
        </p:spPr>
      </p:pic>
      <p:sp>
        <p:nvSpPr>
          <p:cNvPr id="28" name="TextBox 27"/>
          <p:cNvSpPr txBox="1"/>
          <p:nvPr/>
        </p:nvSpPr>
        <p:spPr>
          <a:xfrm>
            <a:off x="7274129" y="4784378"/>
            <a:ext cx="1825915" cy="2092881"/>
          </a:xfrm>
          <a:prstGeom prst="rect">
            <a:avLst/>
          </a:prstGeom>
          <a:solidFill>
            <a:srgbClr val="FFFF00"/>
          </a:solidFill>
          <a:ln w="38100">
            <a:solidFill>
              <a:srgbClr val="92D050"/>
            </a:solidFill>
          </a:ln>
        </p:spPr>
        <p:txBody>
          <a:bodyPr wrap="square" rtlCol="0">
            <a:spAutoFit/>
          </a:bodyPr>
          <a:lstStyle/>
          <a:p>
            <a:r>
              <a:rPr lang="en-GB" sz="1000" b="1" u="sng" dirty="0" smtClean="0">
                <a:solidFill>
                  <a:srgbClr val="FF0000"/>
                </a:solidFill>
              </a:rPr>
              <a:t>Impact: </a:t>
            </a:r>
            <a:r>
              <a:rPr lang="en-GB" sz="1000" dirty="0" smtClean="0"/>
              <a:t>Children’s learning has been deepened by taking part in a range of engaging extra-curricular activities that has allowed them to apply their understanding and learning from the classroom to a range of different scenarios in a fun and exciting way. Celebrating their successes has encouraged both children and their families to continue to carry out scientific enquiries.</a:t>
            </a:r>
            <a:endParaRPr lang="en-GB" sz="1000" dirty="0"/>
          </a:p>
        </p:txBody>
      </p:sp>
      <p:pic>
        <p:nvPicPr>
          <p:cNvPr id="30" name="Picture 29"/>
          <p:cNvPicPr>
            <a:picLocks noChangeAspect="1"/>
          </p:cNvPicPr>
          <p:nvPr/>
        </p:nvPicPr>
        <p:blipFill>
          <a:blip r:embed="rId17"/>
          <a:stretch>
            <a:fillRect/>
          </a:stretch>
        </p:blipFill>
        <p:spPr>
          <a:xfrm>
            <a:off x="5672804" y="3683959"/>
            <a:ext cx="1595122" cy="1204944"/>
          </a:xfrm>
          <a:prstGeom prst="rect">
            <a:avLst/>
          </a:prstGeom>
        </p:spPr>
      </p:pic>
      <p:pic>
        <p:nvPicPr>
          <p:cNvPr id="19" name="Picture 18"/>
          <p:cNvPicPr>
            <a:picLocks noChangeAspect="1"/>
          </p:cNvPicPr>
          <p:nvPr/>
        </p:nvPicPr>
        <p:blipFill>
          <a:blip r:embed="rId18"/>
          <a:stretch>
            <a:fillRect/>
          </a:stretch>
        </p:blipFill>
        <p:spPr>
          <a:xfrm>
            <a:off x="4668285" y="3584470"/>
            <a:ext cx="1005736" cy="1469967"/>
          </a:xfrm>
          <a:prstGeom prst="rect">
            <a:avLst/>
          </a:prstGeom>
        </p:spPr>
      </p:pic>
      <p:sp>
        <p:nvSpPr>
          <p:cNvPr id="32" name="TextBox 31"/>
          <p:cNvSpPr txBox="1"/>
          <p:nvPr/>
        </p:nvSpPr>
        <p:spPr>
          <a:xfrm>
            <a:off x="1653757" y="3715330"/>
            <a:ext cx="3014528" cy="1938992"/>
          </a:xfrm>
          <a:prstGeom prst="rect">
            <a:avLst/>
          </a:prstGeom>
          <a:solidFill>
            <a:srgbClr val="92D050"/>
          </a:solidFill>
          <a:ln w="19050">
            <a:solidFill>
              <a:schemeClr val="tx1"/>
            </a:solidFill>
          </a:ln>
        </p:spPr>
        <p:txBody>
          <a:bodyPr wrap="square" rtlCol="0">
            <a:spAutoFit/>
          </a:bodyPr>
          <a:lstStyle/>
          <a:p>
            <a:r>
              <a:rPr lang="en-GB" sz="1000" dirty="0" smtClean="0">
                <a:solidFill>
                  <a:sysClr val="windowText" lastClr="000000"/>
                </a:solidFill>
              </a:rPr>
              <a:t>British Science Week took place a week early for us this year to encourage families to learn and investigate together at home. Each year group chose their own theme from the PSTT Whistle Stop Science Week resources picking topics such s Ice, space and colour to explore. Children engaged in a different type of scientific enquiry every day and families shared their learning with us via Twitter. We collated the work children had done at home and created a British Science Week display. Building on this success, we introduced a virtual science club on our website to allow families to continue to investigate together.</a:t>
            </a:r>
            <a:endParaRPr lang="en-GB" sz="1000" dirty="0">
              <a:solidFill>
                <a:sysClr val="windowText" lastClr="000000"/>
              </a:solidFill>
            </a:endParaRPr>
          </a:p>
        </p:txBody>
      </p:sp>
      <p:sp>
        <p:nvSpPr>
          <p:cNvPr id="33" name="TextBox 32"/>
          <p:cNvSpPr txBox="1"/>
          <p:nvPr/>
        </p:nvSpPr>
        <p:spPr>
          <a:xfrm>
            <a:off x="7257117" y="3177931"/>
            <a:ext cx="1859937" cy="1631216"/>
          </a:xfrm>
          <a:prstGeom prst="rect">
            <a:avLst/>
          </a:prstGeom>
          <a:solidFill>
            <a:srgbClr val="92D050"/>
          </a:solidFill>
          <a:ln w="19050">
            <a:solidFill>
              <a:schemeClr val="tx1"/>
            </a:solidFill>
          </a:ln>
        </p:spPr>
        <p:txBody>
          <a:bodyPr wrap="square" rtlCol="0">
            <a:spAutoFit/>
          </a:bodyPr>
          <a:lstStyle/>
          <a:p>
            <a:r>
              <a:rPr lang="en-GB" sz="1000" dirty="0" smtClean="0">
                <a:solidFill>
                  <a:sysClr val="windowText" lastClr="000000"/>
                </a:solidFill>
              </a:rPr>
              <a:t>We ran a Crest Discovery day (Machines of the Future), funded by All About STEM, for 100 pupils in Yr 5 and 6. </a:t>
            </a:r>
            <a:r>
              <a:rPr lang="en-GB" sz="1000" dirty="0" smtClean="0"/>
              <a:t>It </a:t>
            </a:r>
            <a:r>
              <a:rPr lang="en-GB" sz="1000" dirty="0"/>
              <a:t>gave children an insight into how much computers impact on our lives and </a:t>
            </a:r>
            <a:r>
              <a:rPr lang="en-GB" sz="1000" dirty="0" smtClean="0"/>
              <a:t>it linked </a:t>
            </a:r>
            <a:r>
              <a:rPr lang="en-GB" sz="1000" dirty="0"/>
              <a:t>to real world examples such as: Netflix, Alexa and Siri to put the children's learning into context.</a:t>
            </a:r>
            <a:endParaRPr lang="en-GB" sz="1000" dirty="0">
              <a:solidFill>
                <a:sysClr val="windowText" lastClr="000000"/>
              </a:solidFill>
            </a:endParaRPr>
          </a:p>
        </p:txBody>
      </p:sp>
      <p:pic>
        <p:nvPicPr>
          <p:cNvPr id="1040" name="Picture 16" descr="https://lh4.googleusercontent.com/xrJlMPEtgkMPllgNFEQ7Y_njbAfZQBETRqSP6cedpAIIJfEBusUD--NcIXGjlLGuubB23yb_eGyoFGUyzjJtBxw-0Cexcu2fjRYuaDyVkM2M48oQfbmBo3LTloESOdjvNXEkktZI1gI"/>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87538" y="1706089"/>
            <a:ext cx="1223926" cy="983469"/>
          </a:xfrm>
          <a:prstGeom prst="rect">
            <a:avLst/>
          </a:prstGeom>
          <a:noFill/>
          <a:extLst>
            <a:ext uri="{909E8E84-426E-40DD-AFC4-6F175D3DCCD1}">
              <a14:hiddenFill xmlns:a14="http://schemas.microsoft.com/office/drawing/2010/main">
                <a:solidFill>
                  <a:srgbClr val="FFFFFF"/>
                </a:solidFill>
              </a14:hiddenFill>
            </a:ext>
          </a:extLst>
        </p:spPr>
      </p:pic>
      <p:sp>
        <p:nvSpPr>
          <p:cNvPr id="34" name="Right Arrow 33"/>
          <p:cNvSpPr/>
          <p:nvPr/>
        </p:nvSpPr>
        <p:spPr>
          <a:xfrm rot="16200000">
            <a:off x="8800721" y="3121257"/>
            <a:ext cx="397466" cy="235201"/>
          </a:xfrm>
          <a:prstGeom prst="rightArrow">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6" name="Right Arrow 35"/>
          <p:cNvSpPr/>
          <p:nvPr/>
        </p:nvSpPr>
        <p:spPr>
          <a:xfrm rot="10800000">
            <a:off x="6921468" y="2349632"/>
            <a:ext cx="397466" cy="235201"/>
          </a:xfrm>
          <a:prstGeom prst="rightArrow">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034" name="Picture 10" descr="https://lh4.googleusercontent.com/Hz5__B5xwZMOg_MBFbrim_HPo8WyyPfnT7J4DUksaxqBX0unaSyZLo1VpgikaqDhW_1LxsxSF5emLDQ0T40xzuV8TbDaZQEm7kgafbf0wZdpefCxRK8BL2Y1agx6a6FaCd307OW2-YQ"/>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4668285" y="5066565"/>
            <a:ext cx="999533" cy="1785325"/>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Image preview"/>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5674022" y="4784377"/>
            <a:ext cx="1605820" cy="2092881"/>
          </a:xfrm>
          <a:prstGeom prst="rect">
            <a:avLst/>
          </a:prstGeom>
          <a:noFill/>
          <a:extLst>
            <a:ext uri="{909E8E84-426E-40DD-AFC4-6F175D3DCCD1}">
              <a14:hiddenFill xmlns:a14="http://schemas.microsoft.com/office/drawing/2010/main">
                <a:solidFill>
                  <a:srgbClr val="FFFFFF"/>
                </a:solidFill>
              </a14:hiddenFill>
            </a:ext>
          </a:extLst>
        </p:spPr>
      </p:pic>
      <p:sp>
        <p:nvSpPr>
          <p:cNvPr id="38" name="TextBox 37"/>
          <p:cNvSpPr txBox="1"/>
          <p:nvPr/>
        </p:nvSpPr>
        <p:spPr>
          <a:xfrm>
            <a:off x="36298" y="5728395"/>
            <a:ext cx="588231" cy="230832"/>
          </a:xfrm>
          <a:prstGeom prst="rect">
            <a:avLst/>
          </a:prstGeom>
          <a:solidFill>
            <a:schemeClr val="bg1"/>
          </a:solidFill>
          <a:ln w="28575">
            <a:solidFill>
              <a:srgbClr val="00B050"/>
            </a:solidFill>
          </a:ln>
        </p:spPr>
        <p:txBody>
          <a:bodyPr wrap="square" rtlCol="0">
            <a:spAutoFit/>
          </a:bodyPr>
          <a:lstStyle/>
          <a:p>
            <a:r>
              <a:rPr lang="en-GB" sz="900" dirty="0" smtClean="0"/>
              <a:t>Y1 &amp; 5</a:t>
            </a:r>
            <a:endParaRPr lang="en-GB" sz="900" dirty="0"/>
          </a:p>
        </p:txBody>
      </p:sp>
      <p:sp>
        <p:nvSpPr>
          <p:cNvPr id="39" name="TextBox 38"/>
          <p:cNvSpPr txBox="1"/>
          <p:nvPr/>
        </p:nvSpPr>
        <p:spPr>
          <a:xfrm>
            <a:off x="4659657" y="5143700"/>
            <a:ext cx="352675" cy="230832"/>
          </a:xfrm>
          <a:prstGeom prst="rect">
            <a:avLst/>
          </a:prstGeom>
          <a:solidFill>
            <a:schemeClr val="bg1"/>
          </a:solidFill>
          <a:ln w="28575">
            <a:solidFill>
              <a:srgbClr val="00B050"/>
            </a:solidFill>
          </a:ln>
        </p:spPr>
        <p:txBody>
          <a:bodyPr wrap="square" rtlCol="0">
            <a:spAutoFit/>
          </a:bodyPr>
          <a:lstStyle/>
          <a:p>
            <a:r>
              <a:rPr lang="en-GB" sz="900" dirty="0" smtClean="0"/>
              <a:t>Y5</a:t>
            </a:r>
            <a:endParaRPr lang="en-GB" sz="900" dirty="0"/>
          </a:p>
        </p:txBody>
      </p:sp>
      <p:sp>
        <p:nvSpPr>
          <p:cNvPr id="40" name="TextBox 39"/>
          <p:cNvSpPr txBox="1"/>
          <p:nvPr/>
        </p:nvSpPr>
        <p:spPr>
          <a:xfrm>
            <a:off x="1290795" y="4755460"/>
            <a:ext cx="352675" cy="230832"/>
          </a:xfrm>
          <a:prstGeom prst="rect">
            <a:avLst/>
          </a:prstGeom>
          <a:solidFill>
            <a:schemeClr val="bg1"/>
          </a:solidFill>
          <a:ln w="28575">
            <a:solidFill>
              <a:srgbClr val="00B050"/>
            </a:solidFill>
          </a:ln>
        </p:spPr>
        <p:txBody>
          <a:bodyPr wrap="square" rtlCol="0">
            <a:spAutoFit/>
          </a:bodyPr>
          <a:lstStyle/>
          <a:p>
            <a:r>
              <a:rPr lang="en-GB" sz="900" dirty="0" smtClean="0"/>
              <a:t>Y3</a:t>
            </a:r>
            <a:endParaRPr lang="en-GB" sz="900" dirty="0"/>
          </a:p>
        </p:txBody>
      </p:sp>
      <p:sp>
        <p:nvSpPr>
          <p:cNvPr id="41" name="TextBox 40"/>
          <p:cNvSpPr txBox="1"/>
          <p:nvPr/>
        </p:nvSpPr>
        <p:spPr>
          <a:xfrm>
            <a:off x="1096801" y="1074767"/>
            <a:ext cx="352675" cy="230832"/>
          </a:xfrm>
          <a:prstGeom prst="rect">
            <a:avLst/>
          </a:prstGeom>
          <a:solidFill>
            <a:schemeClr val="bg1"/>
          </a:solidFill>
          <a:ln w="28575">
            <a:solidFill>
              <a:srgbClr val="00B050"/>
            </a:solidFill>
          </a:ln>
        </p:spPr>
        <p:txBody>
          <a:bodyPr wrap="square" rtlCol="0">
            <a:spAutoFit/>
          </a:bodyPr>
          <a:lstStyle/>
          <a:p>
            <a:r>
              <a:rPr lang="en-GB" sz="900" dirty="0" smtClean="0"/>
              <a:t>Y2</a:t>
            </a:r>
            <a:endParaRPr lang="en-GB" sz="900" dirty="0"/>
          </a:p>
        </p:txBody>
      </p:sp>
      <p:sp>
        <p:nvSpPr>
          <p:cNvPr id="42" name="TextBox 41"/>
          <p:cNvSpPr txBox="1"/>
          <p:nvPr/>
        </p:nvSpPr>
        <p:spPr>
          <a:xfrm>
            <a:off x="637833" y="437003"/>
            <a:ext cx="352675" cy="230832"/>
          </a:xfrm>
          <a:prstGeom prst="rect">
            <a:avLst/>
          </a:prstGeom>
          <a:solidFill>
            <a:schemeClr val="bg1"/>
          </a:solidFill>
          <a:ln w="28575">
            <a:solidFill>
              <a:srgbClr val="00B050"/>
            </a:solidFill>
          </a:ln>
        </p:spPr>
        <p:txBody>
          <a:bodyPr wrap="square" rtlCol="0">
            <a:spAutoFit/>
          </a:bodyPr>
          <a:lstStyle/>
          <a:p>
            <a:r>
              <a:rPr lang="en-GB" sz="900" dirty="0" smtClean="0"/>
              <a:t>Y5</a:t>
            </a:r>
            <a:endParaRPr lang="en-GB" sz="900" dirty="0"/>
          </a:p>
        </p:txBody>
      </p:sp>
      <p:sp>
        <p:nvSpPr>
          <p:cNvPr id="43" name="TextBox 42"/>
          <p:cNvSpPr txBox="1"/>
          <p:nvPr/>
        </p:nvSpPr>
        <p:spPr>
          <a:xfrm>
            <a:off x="4352916" y="492123"/>
            <a:ext cx="352675" cy="230832"/>
          </a:xfrm>
          <a:prstGeom prst="rect">
            <a:avLst/>
          </a:prstGeom>
          <a:solidFill>
            <a:schemeClr val="bg1"/>
          </a:solidFill>
          <a:ln w="28575">
            <a:solidFill>
              <a:srgbClr val="00B050"/>
            </a:solidFill>
          </a:ln>
        </p:spPr>
        <p:txBody>
          <a:bodyPr wrap="square" rtlCol="0">
            <a:spAutoFit/>
          </a:bodyPr>
          <a:lstStyle/>
          <a:p>
            <a:r>
              <a:rPr lang="en-GB" sz="900" dirty="0" smtClean="0"/>
              <a:t>Y5</a:t>
            </a:r>
            <a:endParaRPr lang="en-GB" sz="900" dirty="0"/>
          </a:p>
        </p:txBody>
      </p:sp>
      <p:sp>
        <p:nvSpPr>
          <p:cNvPr id="44" name="TextBox 43"/>
          <p:cNvSpPr txBox="1"/>
          <p:nvPr/>
        </p:nvSpPr>
        <p:spPr>
          <a:xfrm>
            <a:off x="5840824" y="519542"/>
            <a:ext cx="443538" cy="230832"/>
          </a:xfrm>
          <a:prstGeom prst="rect">
            <a:avLst/>
          </a:prstGeom>
          <a:solidFill>
            <a:schemeClr val="bg1"/>
          </a:solidFill>
          <a:ln w="28575">
            <a:solidFill>
              <a:srgbClr val="00B050"/>
            </a:solidFill>
          </a:ln>
        </p:spPr>
        <p:txBody>
          <a:bodyPr wrap="square" rtlCol="0">
            <a:spAutoFit/>
          </a:bodyPr>
          <a:lstStyle/>
          <a:p>
            <a:r>
              <a:rPr lang="en-GB" sz="900" dirty="0" smtClean="0"/>
              <a:t>EFYS</a:t>
            </a:r>
            <a:endParaRPr lang="en-GB" sz="900" dirty="0"/>
          </a:p>
        </p:txBody>
      </p:sp>
      <p:sp>
        <p:nvSpPr>
          <p:cNvPr id="46" name="TextBox 45"/>
          <p:cNvSpPr txBox="1"/>
          <p:nvPr/>
        </p:nvSpPr>
        <p:spPr>
          <a:xfrm>
            <a:off x="4249373" y="6525344"/>
            <a:ext cx="352675" cy="230832"/>
          </a:xfrm>
          <a:prstGeom prst="rect">
            <a:avLst/>
          </a:prstGeom>
          <a:solidFill>
            <a:schemeClr val="bg1"/>
          </a:solidFill>
          <a:ln w="28575">
            <a:solidFill>
              <a:srgbClr val="00B050"/>
            </a:solidFill>
          </a:ln>
        </p:spPr>
        <p:txBody>
          <a:bodyPr wrap="square" rtlCol="0">
            <a:spAutoFit/>
          </a:bodyPr>
          <a:lstStyle/>
          <a:p>
            <a:r>
              <a:rPr lang="en-GB" sz="900" dirty="0" smtClean="0"/>
              <a:t>Y4</a:t>
            </a:r>
            <a:endParaRPr lang="en-GB" sz="900" dirty="0"/>
          </a:p>
        </p:txBody>
      </p:sp>
      <p:sp>
        <p:nvSpPr>
          <p:cNvPr id="47" name="TextBox 46"/>
          <p:cNvSpPr txBox="1"/>
          <p:nvPr/>
        </p:nvSpPr>
        <p:spPr>
          <a:xfrm>
            <a:off x="86940" y="3659432"/>
            <a:ext cx="352675" cy="230832"/>
          </a:xfrm>
          <a:prstGeom prst="rect">
            <a:avLst/>
          </a:prstGeom>
          <a:solidFill>
            <a:schemeClr val="bg1"/>
          </a:solidFill>
          <a:ln w="28575">
            <a:solidFill>
              <a:srgbClr val="00B050"/>
            </a:solidFill>
          </a:ln>
        </p:spPr>
        <p:txBody>
          <a:bodyPr wrap="square" rtlCol="0">
            <a:spAutoFit/>
          </a:bodyPr>
          <a:lstStyle/>
          <a:p>
            <a:r>
              <a:rPr lang="en-GB" sz="900" dirty="0" smtClean="0"/>
              <a:t>Y4</a:t>
            </a:r>
            <a:endParaRPr lang="en-GB" sz="900" dirty="0"/>
          </a:p>
        </p:txBody>
      </p:sp>
      <p:sp>
        <p:nvSpPr>
          <p:cNvPr id="48" name="TextBox 47"/>
          <p:cNvSpPr txBox="1"/>
          <p:nvPr/>
        </p:nvSpPr>
        <p:spPr>
          <a:xfrm>
            <a:off x="205404" y="2720942"/>
            <a:ext cx="443538" cy="230832"/>
          </a:xfrm>
          <a:prstGeom prst="rect">
            <a:avLst/>
          </a:prstGeom>
          <a:solidFill>
            <a:schemeClr val="bg1"/>
          </a:solidFill>
          <a:ln w="28575">
            <a:solidFill>
              <a:srgbClr val="00B050"/>
            </a:solidFill>
          </a:ln>
        </p:spPr>
        <p:txBody>
          <a:bodyPr wrap="square" rtlCol="0">
            <a:spAutoFit/>
          </a:bodyPr>
          <a:lstStyle/>
          <a:p>
            <a:r>
              <a:rPr lang="en-GB" sz="900" dirty="0" smtClean="0"/>
              <a:t>EFYS</a:t>
            </a:r>
            <a:endParaRPr lang="en-GB" sz="900" dirty="0"/>
          </a:p>
        </p:txBody>
      </p:sp>
      <p:sp>
        <p:nvSpPr>
          <p:cNvPr id="49" name="TextBox 48"/>
          <p:cNvSpPr txBox="1"/>
          <p:nvPr/>
        </p:nvSpPr>
        <p:spPr>
          <a:xfrm>
            <a:off x="1821995" y="5688811"/>
            <a:ext cx="402642" cy="230832"/>
          </a:xfrm>
          <a:prstGeom prst="rect">
            <a:avLst/>
          </a:prstGeom>
          <a:solidFill>
            <a:schemeClr val="bg1"/>
          </a:solidFill>
          <a:ln w="28575">
            <a:solidFill>
              <a:srgbClr val="00B050"/>
            </a:solidFill>
          </a:ln>
        </p:spPr>
        <p:txBody>
          <a:bodyPr wrap="square" rtlCol="0">
            <a:spAutoFit/>
          </a:bodyPr>
          <a:lstStyle/>
          <a:p>
            <a:r>
              <a:rPr lang="en-GB" sz="900" dirty="0" smtClean="0"/>
              <a:t>Y1</a:t>
            </a:r>
            <a:endParaRPr lang="en-GB" sz="900" dirty="0"/>
          </a:p>
        </p:txBody>
      </p:sp>
      <p:sp>
        <p:nvSpPr>
          <p:cNvPr id="50" name="TextBox 49"/>
          <p:cNvSpPr txBox="1"/>
          <p:nvPr/>
        </p:nvSpPr>
        <p:spPr>
          <a:xfrm>
            <a:off x="934602" y="1764250"/>
            <a:ext cx="352675" cy="230832"/>
          </a:xfrm>
          <a:prstGeom prst="rect">
            <a:avLst/>
          </a:prstGeom>
          <a:solidFill>
            <a:schemeClr val="bg1"/>
          </a:solidFill>
          <a:ln w="28575">
            <a:solidFill>
              <a:srgbClr val="00B050"/>
            </a:solidFill>
          </a:ln>
        </p:spPr>
        <p:txBody>
          <a:bodyPr wrap="square" rtlCol="0">
            <a:spAutoFit/>
          </a:bodyPr>
          <a:lstStyle/>
          <a:p>
            <a:r>
              <a:rPr lang="en-GB" sz="900" dirty="0" smtClean="0"/>
              <a:t>Y6</a:t>
            </a:r>
            <a:endParaRPr lang="en-GB" sz="900" dirty="0"/>
          </a:p>
        </p:txBody>
      </p:sp>
      <p:sp>
        <p:nvSpPr>
          <p:cNvPr id="51" name="TextBox 50"/>
          <p:cNvSpPr txBox="1"/>
          <p:nvPr/>
        </p:nvSpPr>
        <p:spPr>
          <a:xfrm>
            <a:off x="1593927" y="3432521"/>
            <a:ext cx="352675" cy="230832"/>
          </a:xfrm>
          <a:prstGeom prst="rect">
            <a:avLst/>
          </a:prstGeom>
          <a:solidFill>
            <a:schemeClr val="bg1"/>
          </a:solidFill>
          <a:ln w="28575">
            <a:solidFill>
              <a:srgbClr val="00B050"/>
            </a:solidFill>
          </a:ln>
        </p:spPr>
        <p:txBody>
          <a:bodyPr wrap="square" rtlCol="0">
            <a:spAutoFit/>
          </a:bodyPr>
          <a:lstStyle/>
          <a:p>
            <a:r>
              <a:rPr lang="en-GB" sz="900" dirty="0" smtClean="0"/>
              <a:t>Y3</a:t>
            </a:r>
            <a:endParaRPr lang="en-GB" sz="900" dirty="0"/>
          </a:p>
        </p:txBody>
      </p:sp>
      <p:sp>
        <p:nvSpPr>
          <p:cNvPr id="52" name="TextBox 51"/>
          <p:cNvSpPr txBox="1"/>
          <p:nvPr/>
        </p:nvSpPr>
        <p:spPr>
          <a:xfrm>
            <a:off x="6054728" y="6139087"/>
            <a:ext cx="1216299" cy="230832"/>
          </a:xfrm>
          <a:prstGeom prst="rect">
            <a:avLst/>
          </a:prstGeom>
          <a:solidFill>
            <a:schemeClr val="bg1"/>
          </a:solidFill>
          <a:ln w="28575">
            <a:solidFill>
              <a:srgbClr val="00B050"/>
            </a:solidFill>
          </a:ln>
        </p:spPr>
        <p:txBody>
          <a:bodyPr wrap="square" rtlCol="0">
            <a:spAutoFit/>
          </a:bodyPr>
          <a:lstStyle/>
          <a:p>
            <a:r>
              <a:rPr lang="en-GB" sz="900" dirty="0" smtClean="0"/>
              <a:t>Staff &amp; pupil feedback</a:t>
            </a:r>
            <a:endParaRPr lang="en-GB" sz="900" dirty="0"/>
          </a:p>
        </p:txBody>
      </p:sp>
      <p:sp>
        <p:nvSpPr>
          <p:cNvPr id="53" name="TextBox 52"/>
          <p:cNvSpPr txBox="1"/>
          <p:nvPr/>
        </p:nvSpPr>
        <p:spPr>
          <a:xfrm>
            <a:off x="8515073" y="552419"/>
            <a:ext cx="542963" cy="230832"/>
          </a:xfrm>
          <a:prstGeom prst="rect">
            <a:avLst/>
          </a:prstGeom>
          <a:solidFill>
            <a:schemeClr val="bg1"/>
          </a:solidFill>
          <a:ln w="28575">
            <a:solidFill>
              <a:srgbClr val="00B050"/>
            </a:solidFill>
          </a:ln>
        </p:spPr>
        <p:txBody>
          <a:bodyPr wrap="square" rtlCol="0">
            <a:spAutoFit/>
          </a:bodyPr>
          <a:lstStyle/>
          <a:p>
            <a:r>
              <a:rPr lang="en-GB" sz="900" dirty="0" smtClean="0"/>
              <a:t>Y5 &amp; 6</a:t>
            </a:r>
            <a:endParaRPr lang="en-GB" sz="900"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2759731" y="-22126"/>
            <a:ext cx="6384269" cy="400110"/>
          </a:xfrm>
          <a:prstGeom prst="rect">
            <a:avLst/>
          </a:prstGeom>
          <a:solidFill>
            <a:schemeClr val="bg1"/>
          </a:solidFill>
          <a:ln w="57150">
            <a:solidFill>
              <a:srgbClr val="00B0F0"/>
            </a:solidFill>
          </a:ln>
        </p:spPr>
        <p:txBody>
          <a:bodyPr wrap="square" rtlCol="0">
            <a:spAutoFit/>
          </a:bodyPr>
          <a:lstStyle/>
          <a:p>
            <a:r>
              <a:rPr lang="en-GB" sz="1000" dirty="0" smtClean="0"/>
              <a:t>SL A: Science subject leadership is strengthened and developed through </a:t>
            </a:r>
            <a:r>
              <a:rPr lang="en-GB" sz="1000" b="1" dirty="0" smtClean="0"/>
              <a:t>the creation and implementation of a clear vision for science.</a:t>
            </a:r>
            <a:endParaRPr lang="en-GB" sz="1000" b="1" dirty="0"/>
          </a:p>
        </p:txBody>
      </p:sp>
      <p:sp>
        <p:nvSpPr>
          <p:cNvPr id="15" name="TextBox 14"/>
          <p:cNvSpPr txBox="1"/>
          <p:nvPr/>
        </p:nvSpPr>
        <p:spPr>
          <a:xfrm>
            <a:off x="29671" y="8510"/>
            <a:ext cx="2730060" cy="1384995"/>
          </a:xfrm>
          <a:prstGeom prst="rect">
            <a:avLst/>
          </a:prstGeom>
          <a:solidFill>
            <a:srgbClr val="FF0000"/>
          </a:solidFill>
          <a:ln w="57150">
            <a:solidFill>
              <a:schemeClr val="tx1"/>
            </a:solidFill>
            <a:prstDash val="solid"/>
          </a:ln>
        </p:spPr>
        <p:txBody>
          <a:bodyPr wrap="square" rtlCol="0">
            <a:spAutoFit/>
          </a:bodyPr>
          <a:lstStyle/>
          <a:p>
            <a:r>
              <a:rPr lang="en-GB" sz="1400" b="1" dirty="0" smtClean="0"/>
              <a:t>Before PSQM Pupils wanted:</a:t>
            </a:r>
          </a:p>
          <a:p>
            <a:pPr>
              <a:buFont typeface="Arial" pitchFamily="34" charset="0"/>
              <a:buChar char="•"/>
            </a:pPr>
            <a:r>
              <a:rPr lang="en-GB" sz="1400" dirty="0" smtClean="0"/>
              <a:t>Exciting experiments;</a:t>
            </a:r>
          </a:p>
          <a:p>
            <a:pPr>
              <a:buFont typeface="Arial" pitchFamily="34" charset="0"/>
              <a:buChar char="•"/>
            </a:pPr>
            <a:r>
              <a:rPr lang="en-GB" sz="1400" dirty="0" smtClean="0"/>
              <a:t>Less writing</a:t>
            </a:r>
          </a:p>
          <a:p>
            <a:pPr>
              <a:buFont typeface="Arial" pitchFamily="34" charset="0"/>
              <a:buChar char="•"/>
            </a:pPr>
            <a:r>
              <a:rPr lang="en-GB" sz="1400" dirty="0" smtClean="0"/>
              <a:t>Make more things</a:t>
            </a:r>
          </a:p>
          <a:p>
            <a:pPr>
              <a:buFont typeface="Arial" pitchFamily="34" charset="0"/>
              <a:buChar char="•"/>
            </a:pPr>
            <a:r>
              <a:rPr lang="en-GB" sz="1400" dirty="0" smtClean="0"/>
              <a:t>Speak to scientists, have more science trips</a:t>
            </a:r>
          </a:p>
        </p:txBody>
      </p:sp>
      <p:pic>
        <p:nvPicPr>
          <p:cNvPr id="4105" name="Picture 9" descr="G:\SanDiskSecureAccess\20-21\Subject Lead\PSQM\Pictures\Off my phone\IMG_20201123_115516.jpg"/>
          <p:cNvPicPr>
            <a:picLocks noChangeAspect="1" noChangeArrowheads="1"/>
          </p:cNvPicPr>
          <p:nvPr/>
        </p:nvPicPr>
        <p:blipFill>
          <a:blip r:embed="rId2" cstate="print"/>
          <a:srcRect t="2751" r="3801" b="10101"/>
          <a:stretch>
            <a:fillRect/>
          </a:stretch>
        </p:blipFill>
        <p:spPr bwMode="auto">
          <a:xfrm>
            <a:off x="1817636" y="1845371"/>
            <a:ext cx="1884189" cy="2387318"/>
          </a:xfrm>
          <a:prstGeom prst="rect">
            <a:avLst/>
          </a:prstGeom>
          <a:noFill/>
        </p:spPr>
      </p:pic>
      <p:pic>
        <p:nvPicPr>
          <p:cNvPr id="4106" name="Picture 10"/>
          <p:cNvPicPr>
            <a:picLocks noChangeAspect="1" noChangeArrowheads="1"/>
          </p:cNvPicPr>
          <p:nvPr/>
        </p:nvPicPr>
        <p:blipFill>
          <a:blip r:embed="rId3" cstate="print"/>
          <a:srcRect/>
          <a:stretch>
            <a:fillRect/>
          </a:stretch>
        </p:blipFill>
        <p:spPr bwMode="auto">
          <a:xfrm>
            <a:off x="-13039" y="1787599"/>
            <a:ext cx="1830675" cy="2445090"/>
          </a:xfrm>
          <a:prstGeom prst="rect">
            <a:avLst/>
          </a:prstGeom>
          <a:noFill/>
          <a:ln w="9525">
            <a:noFill/>
            <a:miter lim="800000"/>
            <a:headEnd/>
            <a:tailEnd/>
          </a:ln>
        </p:spPr>
      </p:pic>
      <p:sp>
        <p:nvSpPr>
          <p:cNvPr id="3" name="TextBox 2"/>
          <p:cNvSpPr txBox="1"/>
          <p:nvPr/>
        </p:nvSpPr>
        <p:spPr>
          <a:xfrm>
            <a:off x="1902882" y="1471113"/>
            <a:ext cx="1751915" cy="308644"/>
          </a:xfrm>
          <a:prstGeom prst="rect">
            <a:avLst/>
          </a:prstGeom>
          <a:solidFill>
            <a:srgbClr val="92D050"/>
          </a:solidFill>
          <a:ln>
            <a:solidFill>
              <a:schemeClr val="tx1"/>
            </a:solidFill>
          </a:ln>
        </p:spPr>
        <p:txBody>
          <a:bodyPr wrap="square" rtlCol="0">
            <a:spAutoFit/>
          </a:bodyPr>
          <a:lstStyle/>
          <a:p>
            <a:r>
              <a:rPr lang="en-GB" sz="1400" dirty="0" smtClean="0"/>
              <a:t>KS2 child pupil voice</a:t>
            </a:r>
            <a:endParaRPr lang="en-GB" sz="1400" dirty="0"/>
          </a:p>
        </p:txBody>
      </p:sp>
      <p:sp>
        <p:nvSpPr>
          <p:cNvPr id="16" name="TextBox 15"/>
          <p:cNvSpPr txBox="1"/>
          <p:nvPr/>
        </p:nvSpPr>
        <p:spPr>
          <a:xfrm>
            <a:off x="58137" y="1471980"/>
            <a:ext cx="1303289" cy="307777"/>
          </a:xfrm>
          <a:prstGeom prst="rect">
            <a:avLst/>
          </a:prstGeom>
          <a:solidFill>
            <a:srgbClr val="92D050"/>
          </a:solidFill>
          <a:ln>
            <a:solidFill>
              <a:schemeClr val="tx1"/>
            </a:solidFill>
          </a:ln>
        </p:spPr>
        <p:txBody>
          <a:bodyPr wrap="square" rtlCol="0">
            <a:spAutoFit/>
          </a:bodyPr>
          <a:lstStyle/>
          <a:p>
            <a:r>
              <a:rPr lang="en-GB" sz="1400" dirty="0" smtClean="0"/>
              <a:t>KS1pupil </a:t>
            </a:r>
            <a:r>
              <a:rPr lang="en-GB" sz="1400" dirty="0"/>
              <a:t>voice</a:t>
            </a:r>
          </a:p>
        </p:txBody>
      </p:sp>
      <p:pic>
        <p:nvPicPr>
          <p:cNvPr id="4" name="Picture 3"/>
          <p:cNvPicPr>
            <a:picLocks noChangeAspect="1"/>
          </p:cNvPicPr>
          <p:nvPr/>
        </p:nvPicPr>
        <p:blipFill rotWithShape="1">
          <a:blip r:embed="rId4"/>
          <a:srcRect r="15663"/>
          <a:stretch/>
        </p:blipFill>
        <p:spPr>
          <a:xfrm>
            <a:off x="3701825" y="574342"/>
            <a:ext cx="5442175" cy="2225903"/>
          </a:xfrm>
          <a:prstGeom prst="rect">
            <a:avLst/>
          </a:prstGeom>
        </p:spPr>
      </p:pic>
      <p:sp>
        <p:nvSpPr>
          <p:cNvPr id="18" name="TextBox 17"/>
          <p:cNvSpPr txBox="1"/>
          <p:nvPr/>
        </p:nvSpPr>
        <p:spPr>
          <a:xfrm>
            <a:off x="3740075" y="2824227"/>
            <a:ext cx="5418608" cy="707886"/>
          </a:xfrm>
          <a:prstGeom prst="rect">
            <a:avLst/>
          </a:prstGeom>
          <a:solidFill>
            <a:srgbClr val="92D050"/>
          </a:solidFill>
          <a:ln w="57150">
            <a:solidFill>
              <a:schemeClr val="tx1"/>
            </a:solidFill>
            <a:prstDash val="solid"/>
          </a:ln>
        </p:spPr>
        <p:txBody>
          <a:bodyPr wrap="square" rtlCol="0">
            <a:spAutoFit/>
          </a:bodyPr>
          <a:lstStyle/>
          <a:p>
            <a:r>
              <a:rPr lang="en-GB" sz="1000" dirty="0" smtClean="0"/>
              <a:t>The Kirkby scientist poster was created based on what skills our children, from across all year groups, believed a scientist has. A selection of children from both key stages were then filmed describing what they believe a scientist is. QR codes were then created so children and visitors to our school could watch what our children had to say about being a scientist.</a:t>
            </a:r>
            <a:endParaRPr lang="en-GB" sz="1000" dirty="0"/>
          </a:p>
        </p:txBody>
      </p:sp>
      <p:pic>
        <p:nvPicPr>
          <p:cNvPr id="2" name="Picture 1"/>
          <p:cNvPicPr>
            <a:picLocks noChangeAspect="1"/>
          </p:cNvPicPr>
          <p:nvPr/>
        </p:nvPicPr>
        <p:blipFill>
          <a:blip r:embed="rId5"/>
          <a:stretch>
            <a:fillRect/>
          </a:stretch>
        </p:blipFill>
        <p:spPr>
          <a:xfrm>
            <a:off x="5688795" y="3556094"/>
            <a:ext cx="1938696" cy="1884970"/>
          </a:xfrm>
          <a:prstGeom prst="rect">
            <a:avLst/>
          </a:prstGeom>
        </p:spPr>
      </p:pic>
      <p:pic>
        <p:nvPicPr>
          <p:cNvPr id="6" name="Picture 5"/>
          <p:cNvPicPr>
            <a:picLocks noChangeAspect="1"/>
          </p:cNvPicPr>
          <p:nvPr/>
        </p:nvPicPr>
        <p:blipFill>
          <a:blip r:embed="rId6"/>
          <a:stretch>
            <a:fillRect/>
          </a:stretch>
        </p:blipFill>
        <p:spPr>
          <a:xfrm>
            <a:off x="7724074" y="3573865"/>
            <a:ext cx="1370191" cy="1867199"/>
          </a:xfrm>
          <a:prstGeom prst="rect">
            <a:avLst/>
          </a:prstGeom>
        </p:spPr>
      </p:pic>
      <p:pic>
        <p:nvPicPr>
          <p:cNvPr id="8" name="Picture 7"/>
          <p:cNvPicPr>
            <a:picLocks noChangeAspect="1"/>
          </p:cNvPicPr>
          <p:nvPr/>
        </p:nvPicPr>
        <p:blipFill>
          <a:blip r:embed="rId7"/>
          <a:stretch>
            <a:fillRect/>
          </a:stretch>
        </p:blipFill>
        <p:spPr>
          <a:xfrm>
            <a:off x="3720796" y="3607088"/>
            <a:ext cx="1883650" cy="1429143"/>
          </a:xfrm>
          <a:prstGeom prst="rect">
            <a:avLst/>
          </a:prstGeom>
        </p:spPr>
      </p:pic>
      <p:pic>
        <p:nvPicPr>
          <p:cNvPr id="5" name="Picture 4"/>
          <p:cNvPicPr>
            <a:picLocks noChangeAspect="1"/>
          </p:cNvPicPr>
          <p:nvPr/>
        </p:nvPicPr>
        <p:blipFill>
          <a:blip r:embed="rId8"/>
          <a:stretch>
            <a:fillRect/>
          </a:stretch>
        </p:blipFill>
        <p:spPr>
          <a:xfrm>
            <a:off x="58137" y="4976445"/>
            <a:ext cx="3596660" cy="1854488"/>
          </a:xfrm>
          <a:prstGeom prst="rect">
            <a:avLst/>
          </a:prstGeom>
        </p:spPr>
      </p:pic>
      <p:sp>
        <p:nvSpPr>
          <p:cNvPr id="22" name="TextBox 21"/>
          <p:cNvSpPr txBox="1"/>
          <p:nvPr/>
        </p:nvSpPr>
        <p:spPr>
          <a:xfrm>
            <a:off x="-13039" y="4232689"/>
            <a:ext cx="3726758" cy="707886"/>
          </a:xfrm>
          <a:prstGeom prst="rect">
            <a:avLst/>
          </a:prstGeom>
          <a:solidFill>
            <a:srgbClr val="92D050"/>
          </a:solidFill>
          <a:ln>
            <a:solidFill>
              <a:schemeClr val="tx1"/>
            </a:solidFill>
          </a:ln>
        </p:spPr>
        <p:txBody>
          <a:bodyPr wrap="square" rtlCol="0">
            <a:spAutoFit/>
          </a:bodyPr>
          <a:lstStyle/>
          <a:p>
            <a:r>
              <a:rPr lang="en-GB" sz="1000" dirty="0" smtClean="0"/>
              <a:t>Trips have taken place via Zoom this year. Our Year 3 and 6 children took part in an interactive session with the Lapworth Museum of Geology to enrich and support their learning from the topics they have covered rocks and fossils (Y3) and evolution (Y6).</a:t>
            </a:r>
            <a:endParaRPr lang="en-GB" sz="1000" dirty="0"/>
          </a:p>
        </p:txBody>
      </p:sp>
      <p:pic>
        <p:nvPicPr>
          <p:cNvPr id="11" name="Picture 1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701825" y="5156124"/>
            <a:ext cx="1864635" cy="1615968"/>
          </a:xfrm>
          <a:prstGeom prst="rect">
            <a:avLst/>
          </a:prstGeom>
        </p:spPr>
      </p:pic>
      <p:sp>
        <p:nvSpPr>
          <p:cNvPr id="23" name="Right Arrow 22"/>
          <p:cNvSpPr/>
          <p:nvPr/>
        </p:nvSpPr>
        <p:spPr>
          <a:xfrm rot="16200000">
            <a:off x="8756459" y="2516110"/>
            <a:ext cx="359493" cy="324156"/>
          </a:xfrm>
          <a:prstGeom prst="rightArrow">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4" name="TextBox 23"/>
          <p:cNvSpPr txBox="1"/>
          <p:nvPr/>
        </p:nvSpPr>
        <p:spPr>
          <a:xfrm>
            <a:off x="8227416" y="3556094"/>
            <a:ext cx="884385" cy="230832"/>
          </a:xfrm>
          <a:prstGeom prst="rect">
            <a:avLst/>
          </a:prstGeom>
          <a:solidFill>
            <a:schemeClr val="bg1"/>
          </a:solidFill>
          <a:ln w="28575">
            <a:solidFill>
              <a:srgbClr val="00B050"/>
            </a:solidFill>
          </a:ln>
        </p:spPr>
        <p:txBody>
          <a:bodyPr wrap="square" rtlCol="0">
            <a:spAutoFit/>
          </a:bodyPr>
          <a:lstStyle/>
          <a:p>
            <a:r>
              <a:rPr lang="en-GB" sz="900" dirty="0" smtClean="0"/>
              <a:t>Y2 materials</a:t>
            </a:r>
            <a:endParaRPr lang="en-GB" sz="900" dirty="0"/>
          </a:p>
        </p:txBody>
      </p:sp>
      <p:sp>
        <p:nvSpPr>
          <p:cNvPr id="25" name="TextBox 24"/>
          <p:cNvSpPr txBox="1"/>
          <p:nvPr/>
        </p:nvSpPr>
        <p:spPr>
          <a:xfrm>
            <a:off x="6382596" y="5189230"/>
            <a:ext cx="1216813" cy="230832"/>
          </a:xfrm>
          <a:prstGeom prst="rect">
            <a:avLst/>
          </a:prstGeom>
          <a:solidFill>
            <a:schemeClr val="bg1"/>
          </a:solidFill>
          <a:ln w="28575">
            <a:solidFill>
              <a:srgbClr val="00B050"/>
            </a:solidFill>
          </a:ln>
        </p:spPr>
        <p:txBody>
          <a:bodyPr wrap="square" rtlCol="0">
            <a:spAutoFit/>
          </a:bodyPr>
          <a:lstStyle/>
          <a:p>
            <a:r>
              <a:rPr lang="en-GB" sz="900" dirty="0" smtClean="0"/>
              <a:t>Y4 – electricity</a:t>
            </a:r>
            <a:endParaRPr lang="en-GB" sz="900" dirty="0"/>
          </a:p>
        </p:txBody>
      </p:sp>
      <p:sp>
        <p:nvSpPr>
          <p:cNvPr id="26" name="TextBox 25"/>
          <p:cNvSpPr txBox="1"/>
          <p:nvPr/>
        </p:nvSpPr>
        <p:spPr>
          <a:xfrm>
            <a:off x="4860032" y="6524547"/>
            <a:ext cx="706428" cy="230832"/>
          </a:xfrm>
          <a:prstGeom prst="rect">
            <a:avLst/>
          </a:prstGeom>
          <a:solidFill>
            <a:schemeClr val="bg1"/>
          </a:solidFill>
          <a:ln w="28575">
            <a:solidFill>
              <a:srgbClr val="00B050"/>
            </a:solidFill>
          </a:ln>
        </p:spPr>
        <p:txBody>
          <a:bodyPr wrap="square" rtlCol="0">
            <a:spAutoFit/>
          </a:bodyPr>
          <a:lstStyle/>
          <a:p>
            <a:r>
              <a:rPr lang="en-GB" sz="900" dirty="0" smtClean="0"/>
              <a:t>Y3 light</a:t>
            </a:r>
            <a:endParaRPr lang="en-GB" sz="900" dirty="0"/>
          </a:p>
        </p:txBody>
      </p:sp>
      <p:sp>
        <p:nvSpPr>
          <p:cNvPr id="27" name="TextBox 26"/>
          <p:cNvSpPr txBox="1"/>
          <p:nvPr/>
        </p:nvSpPr>
        <p:spPr>
          <a:xfrm>
            <a:off x="4427984" y="3607089"/>
            <a:ext cx="1138476" cy="230832"/>
          </a:xfrm>
          <a:prstGeom prst="rect">
            <a:avLst/>
          </a:prstGeom>
          <a:solidFill>
            <a:schemeClr val="bg1"/>
          </a:solidFill>
          <a:ln w="28575">
            <a:solidFill>
              <a:srgbClr val="00B050"/>
            </a:solidFill>
          </a:ln>
        </p:spPr>
        <p:txBody>
          <a:bodyPr wrap="square" rtlCol="0">
            <a:spAutoFit/>
          </a:bodyPr>
          <a:lstStyle/>
          <a:p>
            <a:r>
              <a:rPr lang="en-GB" sz="900" dirty="0" smtClean="0"/>
              <a:t>Y6 – human body</a:t>
            </a:r>
            <a:endParaRPr lang="en-GB" sz="900" dirty="0"/>
          </a:p>
        </p:txBody>
      </p:sp>
      <p:sp>
        <p:nvSpPr>
          <p:cNvPr id="28" name="TextBox 27"/>
          <p:cNvSpPr txBox="1"/>
          <p:nvPr/>
        </p:nvSpPr>
        <p:spPr>
          <a:xfrm>
            <a:off x="5613488" y="5503390"/>
            <a:ext cx="3495053" cy="553998"/>
          </a:xfrm>
          <a:prstGeom prst="rect">
            <a:avLst/>
          </a:prstGeom>
          <a:solidFill>
            <a:srgbClr val="92D050"/>
          </a:solidFill>
          <a:ln>
            <a:solidFill>
              <a:schemeClr val="tx1"/>
            </a:solidFill>
          </a:ln>
        </p:spPr>
        <p:txBody>
          <a:bodyPr wrap="square" rtlCol="0">
            <a:spAutoFit/>
          </a:bodyPr>
          <a:lstStyle/>
          <a:p>
            <a:r>
              <a:rPr lang="en-GB" sz="1000" dirty="0" smtClean="0"/>
              <a:t>Children across the school carrying out more exciting experiments that engage them and enhance their learning through practical action.</a:t>
            </a:r>
            <a:endParaRPr lang="en-GB" sz="1000" dirty="0"/>
          </a:p>
        </p:txBody>
      </p:sp>
      <p:sp>
        <p:nvSpPr>
          <p:cNvPr id="29" name="TextBox 28"/>
          <p:cNvSpPr txBox="1"/>
          <p:nvPr/>
        </p:nvSpPr>
        <p:spPr>
          <a:xfrm>
            <a:off x="5593855" y="6119714"/>
            <a:ext cx="3539555" cy="707886"/>
          </a:xfrm>
          <a:prstGeom prst="rect">
            <a:avLst/>
          </a:prstGeom>
          <a:solidFill>
            <a:srgbClr val="FFFF00"/>
          </a:solidFill>
        </p:spPr>
        <p:txBody>
          <a:bodyPr wrap="square" rtlCol="0">
            <a:spAutoFit/>
          </a:bodyPr>
          <a:lstStyle/>
          <a:p>
            <a:r>
              <a:rPr lang="en-GB" sz="1000" b="1" u="sng" dirty="0" smtClean="0">
                <a:solidFill>
                  <a:srgbClr val="FF0000"/>
                </a:solidFill>
              </a:rPr>
              <a:t>Impact: </a:t>
            </a:r>
            <a:r>
              <a:rPr lang="en-GB" sz="1000" dirty="0" smtClean="0"/>
              <a:t>Children are more engaged and interested in science. They look forward to lessons and are keen to share their learning experiences, which has had a positive effect on attainment. In addition to this, the children feel valued and listened to. </a:t>
            </a:r>
            <a:endParaRPr lang="en-GB" sz="1000" dirty="0"/>
          </a:p>
        </p:txBody>
      </p:sp>
      <p:sp>
        <p:nvSpPr>
          <p:cNvPr id="30" name="TextBox 29"/>
          <p:cNvSpPr txBox="1"/>
          <p:nvPr/>
        </p:nvSpPr>
        <p:spPr>
          <a:xfrm>
            <a:off x="7380312" y="621108"/>
            <a:ext cx="1683117" cy="230832"/>
          </a:xfrm>
          <a:prstGeom prst="rect">
            <a:avLst/>
          </a:prstGeom>
          <a:solidFill>
            <a:schemeClr val="bg1"/>
          </a:solidFill>
          <a:ln w="28575">
            <a:solidFill>
              <a:srgbClr val="00B050"/>
            </a:solidFill>
          </a:ln>
        </p:spPr>
        <p:txBody>
          <a:bodyPr wrap="square" rtlCol="0">
            <a:spAutoFit/>
          </a:bodyPr>
          <a:lstStyle/>
          <a:p>
            <a:r>
              <a:rPr lang="en-GB" sz="900" dirty="0" smtClean="0"/>
              <a:t>Science display in main corridor</a:t>
            </a:r>
            <a:endParaRPr lang="en-GB" sz="900" dirty="0"/>
          </a:p>
        </p:txBody>
      </p:sp>
      <p:sp>
        <p:nvSpPr>
          <p:cNvPr id="31" name="Right Arrow 30"/>
          <p:cNvSpPr/>
          <p:nvPr/>
        </p:nvSpPr>
        <p:spPr>
          <a:xfrm rot="5400000">
            <a:off x="3174753" y="4884981"/>
            <a:ext cx="577273" cy="394602"/>
          </a:xfrm>
          <a:prstGeom prst="rightArrow">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150505659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2439802" y="26454"/>
            <a:ext cx="6668702" cy="461665"/>
          </a:xfrm>
          <a:prstGeom prst="rect">
            <a:avLst/>
          </a:prstGeom>
          <a:solidFill>
            <a:schemeClr val="bg1"/>
          </a:solidFill>
          <a:ln w="57150">
            <a:solidFill>
              <a:srgbClr val="00B0F0"/>
            </a:solidFill>
          </a:ln>
        </p:spPr>
        <p:txBody>
          <a:bodyPr wrap="square" rtlCol="0">
            <a:spAutoFit/>
          </a:bodyPr>
          <a:lstStyle/>
          <a:p>
            <a:r>
              <a:rPr lang="en-GB" sz="1200" dirty="0" smtClean="0"/>
              <a:t>SL A: Science subject leadership is strengthened and developed through </a:t>
            </a:r>
            <a:r>
              <a:rPr lang="en-GB" sz="1200" b="1" dirty="0" smtClean="0"/>
              <a:t>the creation and implementation of a clear vision for science.</a:t>
            </a:r>
            <a:endParaRPr lang="en-GB" sz="1200" b="1" dirty="0"/>
          </a:p>
        </p:txBody>
      </p:sp>
      <p:sp>
        <p:nvSpPr>
          <p:cNvPr id="14" name="TextBox 13"/>
          <p:cNvSpPr txBox="1"/>
          <p:nvPr/>
        </p:nvSpPr>
        <p:spPr>
          <a:xfrm>
            <a:off x="0" y="-1256"/>
            <a:ext cx="2412775" cy="1569660"/>
          </a:xfrm>
          <a:prstGeom prst="rect">
            <a:avLst/>
          </a:prstGeom>
          <a:solidFill>
            <a:srgbClr val="FF0000"/>
          </a:solidFill>
          <a:ln w="57150">
            <a:solidFill>
              <a:schemeClr val="tx1"/>
            </a:solidFill>
            <a:prstDash val="solid"/>
          </a:ln>
        </p:spPr>
        <p:txBody>
          <a:bodyPr wrap="square" rtlCol="0">
            <a:spAutoFit/>
          </a:bodyPr>
          <a:lstStyle/>
          <a:p>
            <a:r>
              <a:rPr lang="en-GB" sz="1200" b="1" dirty="0" smtClean="0"/>
              <a:t>Before PSQM Staff wanted:</a:t>
            </a:r>
            <a:r>
              <a:rPr lang="en-GB" sz="1200" dirty="0" smtClean="0"/>
              <a:t>.</a:t>
            </a:r>
          </a:p>
          <a:p>
            <a:pPr>
              <a:buFont typeface="Arial" pitchFamily="34" charset="0"/>
              <a:buChar char="•"/>
            </a:pPr>
            <a:r>
              <a:rPr lang="en-GB" sz="1200" dirty="0" smtClean="0"/>
              <a:t>To develop opportunities to link literacy and science.</a:t>
            </a:r>
          </a:p>
          <a:p>
            <a:pPr>
              <a:buFont typeface="Arial" pitchFamily="34" charset="0"/>
              <a:buChar char="•"/>
            </a:pPr>
            <a:r>
              <a:rPr lang="en-GB" sz="1200" dirty="0" smtClean="0"/>
              <a:t>Better subject knowledge</a:t>
            </a:r>
          </a:p>
          <a:p>
            <a:pPr>
              <a:buFont typeface="Arial" pitchFamily="34" charset="0"/>
              <a:buChar char="•"/>
            </a:pPr>
            <a:r>
              <a:rPr lang="en-GB" sz="1200" dirty="0"/>
              <a:t> </a:t>
            </a:r>
            <a:r>
              <a:rPr lang="en-GB" sz="1200" dirty="0" smtClean="0"/>
              <a:t>A greater understanding of scientific enquiry.</a:t>
            </a:r>
          </a:p>
          <a:p>
            <a:pPr>
              <a:buFont typeface="Arial" pitchFamily="34" charset="0"/>
              <a:buChar char="•"/>
            </a:pPr>
            <a:r>
              <a:rPr lang="en-GB" sz="1200" dirty="0"/>
              <a:t>To have more up to date resources to support teaching of science</a:t>
            </a:r>
          </a:p>
        </p:txBody>
      </p:sp>
      <p:pic>
        <p:nvPicPr>
          <p:cNvPr id="5" name="Picture 4"/>
          <p:cNvPicPr>
            <a:picLocks noChangeAspect="1"/>
          </p:cNvPicPr>
          <p:nvPr/>
        </p:nvPicPr>
        <p:blipFill>
          <a:blip r:embed="rId2"/>
          <a:stretch>
            <a:fillRect/>
          </a:stretch>
        </p:blipFill>
        <p:spPr>
          <a:xfrm>
            <a:off x="2454628" y="1145661"/>
            <a:ext cx="3328228" cy="1171846"/>
          </a:xfrm>
          <a:prstGeom prst="rect">
            <a:avLst/>
          </a:prstGeom>
        </p:spPr>
      </p:pic>
      <p:pic>
        <p:nvPicPr>
          <p:cNvPr id="6" name="Picture 5"/>
          <p:cNvPicPr>
            <a:picLocks noChangeAspect="1"/>
          </p:cNvPicPr>
          <p:nvPr/>
        </p:nvPicPr>
        <p:blipFill>
          <a:blip r:embed="rId3"/>
          <a:stretch>
            <a:fillRect/>
          </a:stretch>
        </p:blipFill>
        <p:spPr>
          <a:xfrm>
            <a:off x="2444626" y="5299762"/>
            <a:ext cx="3576502" cy="1558237"/>
          </a:xfrm>
          <a:prstGeom prst="rect">
            <a:avLst/>
          </a:prstGeom>
        </p:spPr>
      </p:pic>
      <p:sp>
        <p:nvSpPr>
          <p:cNvPr id="12" name="TextBox 11"/>
          <p:cNvSpPr txBox="1"/>
          <p:nvPr/>
        </p:nvSpPr>
        <p:spPr>
          <a:xfrm>
            <a:off x="2412775" y="558974"/>
            <a:ext cx="3239345" cy="553998"/>
          </a:xfrm>
          <a:prstGeom prst="rect">
            <a:avLst/>
          </a:prstGeom>
          <a:solidFill>
            <a:srgbClr val="92D050"/>
          </a:solidFill>
          <a:ln>
            <a:solidFill>
              <a:schemeClr val="tx1"/>
            </a:solidFill>
          </a:ln>
        </p:spPr>
        <p:txBody>
          <a:bodyPr wrap="square" rtlCol="0">
            <a:spAutoFit/>
          </a:bodyPr>
          <a:lstStyle/>
          <a:p>
            <a:r>
              <a:rPr lang="en-GB" sz="1000" dirty="0" smtClean="0"/>
              <a:t>Cross-curricular STEM curiosity boxes purchased with Edina Trust grant money (to be used for science celebration day at end of year).</a:t>
            </a:r>
            <a:endParaRPr lang="en-GB" sz="1000" dirty="0"/>
          </a:p>
        </p:txBody>
      </p:sp>
      <p:pic>
        <p:nvPicPr>
          <p:cNvPr id="10" name="Picture 9"/>
          <p:cNvPicPr>
            <a:picLocks noChangeAspect="1"/>
          </p:cNvPicPr>
          <p:nvPr/>
        </p:nvPicPr>
        <p:blipFill>
          <a:blip r:embed="rId4"/>
          <a:stretch>
            <a:fillRect/>
          </a:stretch>
        </p:blipFill>
        <p:spPr>
          <a:xfrm>
            <a:off x="2397574" y="2292646"/>
            <a:ext cx="1551310" cy="2126705"/>
          </a:xfrm>
          <a:prstGeom prst="rect">
            <a:avLst/>
          </a:prstGeom>
        </p:spPr>
      </p:pic>
      <p:pic>
        <p:nvPicPr>
          <p:cNvPr id="8" name="Picture 7"/>
          <p:cNvPicPr>
            <a:picLocks noChangeAspect="1"/>
          </p:cNvPicPr>
          <p:nvPr/>
        </p:nvPicPr>
        <p:blipFill>
          <a:blip r:embed="rId5"/>
          <a:stretch>
            <a:fillRect/>
          </a:stretch>
        </p:blipFill>
        <p:spPr>
          <a:xfrm>
            <a:off x="10665" y="5171389"/>
            <a:ext cx="2412775" cy="1686612"/>
          </a:xfrm>
          <a:prstGeom prst="rect">
            <a:avLst/>
          </a:prstGeom>
        </p:spPr>
      </p:pic>
      <p:pic>
        <p:nvPicPr>
          <p:cNvPr id="13" name="Picture 12"/>
          <p:cNvPicPr>
            <a:picLocks noChangeAspect="1"/>
          </p:cNvPicPr>
          <p:nvPr/>
        </p:nvPicPr>
        <p:blipFill>
          <a:blip r:embed="rId6"/>
          <a:stretch>
            <a:fillRect/>
          </a:stretch>
        </p:blipFill>
        <p:spPr>
          <a:xfrm>
            <a:off x="5466" y="2128634"/>
            <a:ext cx="2423172" cy="3042754"/>
          </a:xfrm>
          <a:prstGeom prst="rect">
            <a:avLst/>
          </a:prstGeom>
        </p:spPr>
      </p:pic>
      <p:sp>
        <p:nvSpPr>
          <p:cNvPr id="17" name="TextBox 16"/>
          <p:cNvSpPr txBox="1"/>
          <p:nvPr/>
        </p:nvSpPr>
        <p:spPr>
          <a:xfrm>
            <a:off x="10665" y="1595029"/>
            <a:ext cx="2391321" cy="553998"/>
          </a:xfrm>
          <a:prstGeom prst="rect">
            <a:avLst/>
          </a:prstGeom>
          <a:solidFill>
            <a:srgbClr val="92D050"/>
          </a:solidFill>
          <a:ln>
            <a:solidFill>
              <a:schemeClr val="tx1"/>
            </a:solidFill>
          </a:ln>
        </p:spPr>
        <p:txBody>
          <a:bodyPr wrap="square" rtlCol="0">
            <a:spAutoFit/>
          </a:bodyPr>
          <a:lstStyle/>
          <a:p>
            <a:r>
              <a:rPr lang="en-GB" sz="1000" dirty="0" smtClean="0"/>
              <a:t>All staff asked to complete staff survey regarding science teaching and learning within our school. </a:t>
            </a:r>
            <a:endParaRPr lang="en-GB" sz="1000" dirty="0"/>
          </a:p>
        </p:txBody>
      </p:sp>
      <p:pic>
        <p:nvPicPr>
          <p:cNvPr id="18" name="Picture 17"/>
          <p:cNvPicPr>
            <a:picLocks noChangeAspect="1"/>
          </p:cNvPicPr>
          <p:nvPr/>
        </p:nvPicPr>
        <p:blipFill>
          <a:blip r:embed="rId7"/>
          <a:stretch>
            <a:fillRect/>
          </a:stretch>
        </p:blipFill>
        <p:spPr>
          <a:xfrm>
            <a:off x="3959537" y="2571136"/>
            <a:ext cx="1805250" cy="1848216"/>
          </a:xfrm>
          <a:prstGeom prst="rect">
            <a:avLst/>
          </a:prstGeom>
        </p:spPr>
      </p:pic>
      <p:sp>
        <p:nvSpPr>
          <p:cNvPr id="19" name="TextBox 18"/>
          <p:cNvSpPr txBox="1"/>
          <p:nvPr/>
        </p:nvSpPr>
        <p:spPr>
          <a:xfrm>
            <a:off x="2432408" y="4419352"/>
            <a:ext cx="3544033" cy="861774"/>
          </a:xfrm>
          <a:prstGeom prst="rect">
            <a:avLst/>
          </a:prstGeom>
          <a:solidFill>
            <a:srgbClr val="92D050"/>
          </a:solidFill>
          <a:ln>
            <a:solidFill>
              <a:schemeClr val="tx1"/>
            </a:solidFill>
          </a:ln>
        </p:spPr>
        <p:txBody>
          <a:bodyPr wrap="square" rtlCol="0">
            <a:spAutoFit/>
          </a:bodyPr>
          <a:lstStyle/>
          <a:p>
            <a:r>
              <a:rPr lang="en-GB" sz="1000" dirty="0" smtClean="0"/>
              <a:t>Links with local developed to use their library loans to provide good quality texts to support science. After success of this we Spent £2000 purchasing books for FS – KS2. Books on display in class linked to guided reading, lesson planning and reading for pleasure. </a:t>
            </a:r>
            <a:endParaRPr lang="en-GB" sz="1000" dirty="0"/>
          </a:p>
        </p:txBody>
      </p:sp>
      <p:sp>
        <p:nvSpPr>
          <p:cNvPr id="20" name="TextBox 19"/>
          <p:cNvSpPr txBox="1"/>
          <p:nvPr/>
        </p:nvSpPr>
        <p:spPr>
          <a:xfrm>
            <a:off x="2975192" y="4151708"/>
            <a:ext cx="948849" cy="230832"/>
          </a:xfrm>
          <a:prstGeom prst="rect">
            <a:avLst/>
          </a:prstGeom>
          <a:solidFill>
            <a:schemeClr val="bg1"/>
          </a:solidFill>
          <a:ln w="28575">
            <a:solidFill>
              <a:srgbClr val="00B050"/>
            </a:solidFill>
          </a:ln>
        </p:spPr>
        <p:txBody>
          <a:bodyPr wrap="square" rtlCol="0">
            <a:spAutoFit/>
          </a:bodyPr>
          <a:lstStyle/>
          <a:p>
            <a:r>
              <a:rPr lang="en-GB" sz="900" dirty="0" smtClean="0"/>
              <a:t>Library loans Y5</a:t>
            </a:r>
            <a:endParaRPr lang="en-GB" sz="900" dirty="0"/>
          </a:p>
        </p:txBody>
      </p:sp>
      <p:sp>
        <p:nvSpPr>
          <p:cNvPr id="21" name="TextBox 20"/>
          <p:cNvSpPr txBox="1"/>
          <p:nvPr/>
        </p:nvSpPr>
        <p:spPr>
          <a:xfrm>
            <a:off x="3951592" y="2267623"/>
            <a:ext cx="1800200" cy="369332"/>
          </a:xfrm>
          <a:prstGeom prst="rect">
            <a:avLst/>
          </a:prstGeom>
          <a:solidFill>
            <a:schemeClr val="bg1"/>
          </a:solidFill>
          <a:ln w="28575">
            <a:solidFill>
              <a:srgbClr val="00B050"/>
            </a:solidFill>
          </a:ln>
        </p:spPr>
        <p:txBody>
          <a:bodyPr wrap="square" rtlCol="0">
            <a:spAutoFit/>
          </a:bodyPr>
          <a:lstStyle/>
          <a:p>
            <a:r>
              <a:rPr lang="en-GB" sz="900" dirty="0" smtClean="0"/>
              <a:t>Y4 display new books purchased on display for children to enjoy.</a:t>
            </a:r>
            <a:endParaRPr lang="en-GB" sz="900" dirty="0"/>
          </a:p>
        </p:txBody>
      </p:sp>
      <p:sp>
        <p:nvSpPr>
          <p:cNvPr id="22" name="TextBox 21"/>
          <p:cNvSpPr txBox="1"/>
          <p:nvPr/>
        </p:nvSpPr>
        <p:spPr>
          <a:xfrm>
            <a:off x="1414610" y="6599665"/>
            <a:ext cx="969317" cy="230832"/>
          </a:xfrm>
          <a:prstGeom prst="rect">
            <a:avLst/>
          </a:prstGeom>
          <a:solidFill>
            <a:schemeClr val="bg1"/>
          </a:solidFill>
          <a:ln w="28575">
            <a:solidFill>
              <a:srgbClr val="00B050"/>
            </a:solidFill>
          </a:ln>
        </p:spPr>
        <p:txBody>
          <a:bodyPr wrap="square" rtlCol="0">
            <a:spAutoFit/>
          </a:bodyPr>
          <a:lstStyle/>
          <a:p>
            <a:r>
              <a:rPr lang="en-GB" sz="900" dirty="0" smtClean="0"/>
              <a:t>Library loans KS1 </a:t>
            </a:r>
            <a:endParaRPr lang="en-GB" sz="900" dirty="0"/>
          </a:p>
        </p:txBody>
      </p:sp>
      <p:sp>
        <p:nvSpPr>
          <p:cNvPr id="23" name="TextBox 22"/>
          <p:cNvSpPr txBox="1"/>
          <p:nvPr/>
        </p:nvSpPr>
        <p:spPr>
          <a:xfrm>
            <a:off x="2432408" y="6587701"/>
            <a:ext cx="3579752" cy="230832"/>
          </a:xfrm>
          <a:prstGeom prst="rect">
            <a:avLst/>
          </a:prstGeom>
          <a:solidFill>
            <a:schemeClr val="bg1"/>
          </a:solidFill>
          <a:ln w="28575">
            <a:solidFill>
              <a:srgbClr val="00B050"/>
            </a:solidFill>
          </a:ln>
        </p:spPr>
        <p:txBody>
          <a:bodyPr wrap="square" rtlCol="0">
            <a:spAutoFit/>
          </a:bodyPr>
          <a:lstStyle/>
          <a:p>
            <a:r>
              <a:rPr lang="en-GB" sz="900" dirty="0" smtClean="0"/>
              <a:t>New books purchased for each year group for spring and summer terms</a:t>
            </a:r>
            <a:endParaRPr lang="en-GB" sz="900" dirty="0"/>
          </a:p>
        </p:txBody>
      </p:sp>
      <p:pic>
        <p:nvPicPr>
          <p:cNvPr id="24" name="Picture 23"/>
          <p:cNvPicPr>
            <a:picLocks noChangeAspect="1"/>
          </p:cNvPicPr>
          <p:nvPr/>
        </p:nvPicPr>
        <p:blipFill>
          <a:blip r:embed="rId8"/>
          <a:stretch>
            <a:fillRect/>
          </a:stretch>
        </p:blipFill>
        <p:spPr>
          <a:xfrm>
            <a:off x="5777782" y="1253382"/>
            <a:ext cx="3380480" cy="2696341"/>
          </a:xfrm>
          <a:prstGeom prst="rect">
            <a:avLst/>
          </a:prstGeom>
        </p:spPr>
      </p:pic>
      <p:sp>
        <p:nvSpPr>
          <p:cNvPr id="25" name="TextBox 24"/>
          <p:cNvSpPr txBox="1"/>
          <p:nvPr/>
        </p:nvSpPr>
        <p:spPr>
          <a:xfrm>
            <a:off x="5673698" y="545496"/>
            <a:ext cx="3462986" cy="707886"/>
          </a:xfrm>
          <a:prstGeom prst="rect">
            <a:avLst/>
          </a:prstGeom>
          <a:solidFill>
            <a:srgbClr val="92D050"/>
          </a:solidFill>
          <a:ln>
            <a:solidFill>
              <a:schemeClr val="tx1"/>
            </a:solidFill>
          </a:ln>
        </p:spPr>
        <p:txBody>
          <a:bodyPr wrap="square" rtlCol="0">
            <a:spAutoFit/>
          </a:bodyPr>
          <a:lstStyle/>
          <a:p>
            <a:r>
              <a:rPr lang="en-GB" sz="1000" dirty="0" smtClean="0"/>
              <a:t>TAPS assessment resources shared with staff at staff meeting. </a:t>
            </a:r>
            <a:r>
              <a:rPr lang="en-GB" sz="1000" dirty="0"/>
              <a:t>E</a:t>
            </a:r>
            <a:r>
              <a:rPr lang="en-GB" sz="1000" dirty="0" smtClean="0"/>
              <a:t>xamples of how to use TAPS lessons worked through to support staff with understanding scientific enquiry and how to assess it.</a:t>
            </a:r>
            <a:endParaRPr lang="en-GB" sz="1000" dirty="0"/>
          </a:p>
        </p:txBody>
      </p:sp>
      <p:pic>
        <p:nvPicPr>
          <p:cNvPr id="26" name="Picture 25"/>
          <p:cNvPicPr>
            <a:picLocks noChangeAspect="1"/>
          </p:cNvPicPr>
          <p:nvPr/>
        </p:nvPicPr>
        <p:blipFill>
          <a:blip r:embed="rId9"/>
          <a:stretch>
            <a:fillRect/>
          </a:stretch>
        </p:blipFill>
        <p:spPr>
          <a:xfrm>
            <a:off x="5990974" y="3930759"/>
            <a:ext cx="3117530" cy="2037963"/>
          </a:xfrm>
          <a:prstGeom prst="rect">
            <a:avLst/>
          </a:prstGeom>
        </p:spPr>
      </p:pic>
      <p:sp>
        <p:nvSpPr>
          <p:cNvPr id="28" name="TextBox 27"/>
          <p:cNvSpPr txBox="1"/>
          <p:nvPr/>
        </p:nvSpPr>
        <p:spPr>
          <a:xfrm>
            <a:off x="6052619" y="5968723"/>
            <a:ext cx="3105643" cy="861774"/>
          </a:xfrm>
          <a:prstGeom prst="rect">
            <a:avLst/>
          </a:prstGeom>
          <a:solidFill>
            <a:srgbClr val="FFFF00"/>
          </a:solidFill>
        </p:spPr>
        <p:txBody>
          <a:bodyPr wrap="square" rtlCol="0">
            <a:spAutoFit/>
          </a:bodyPr>
          <a:lstStyle/>
          <a:p>
            <a:r>
              <a:rPr lang="en-GB" sz="1000" b="1" u="sng" dirty="0" smtClean="0">
                <a:solidFill>
                  <a:srgbClr val="FF0000"/>
                </a:solidFill>
              </a:rPr>
              <a:t>Impact: </a:t>
            </a:r>
            <a:r>
              <a:rPr lang="en-GB" sz="1000" dirty="0" smtClean="0"/>
              <a:t>Staff have the resources to deliver cross-curricular lessons between literacy and science. Through use of TAPS assessment they have a great understanding of scientific enquiry and how to assess children accurately within science.</a:t>
            </a:r>
            <a:endParaRPr lang="en-GB" sz="1000" dirty="0"/>
          </a:p>
        </p:txBody>
      </p:sp>
      <p:sp>
        <p:nvSpPr>
          <p:cNvPr id="31" name="TextBox 30"/>
          <p:cNvSpPr txBox="1"/>
          <p:nvPr/>
        </p:nvSpPr>
        <p:spPr>
          <a:xfrm>
            <a:off x="8172400" y="3949723"/>
            <a:ext cx="936104" cy="230832"/>
          </a:xfrm>
          <a:prstGeom prst="rect">
            <a:avLst/>
          </a:prstGeom>
          <a:solidFill>
            <a:schemeClr val="bg1"/>
          </a:solidFill>
          <a:ln w="28575">
            <a:solidFill>
              <a:srgbClr val="00B050"/>
            </a:solidFill>
          </a:ln>
        </p:spPr>
        <p:txBody>
          <a:bodyPr wrap="square" rtlCol="0">
            <a:spAutoFit/>
          </a:bodyPr>
          <a:lstStyle/>
          <a:p>
            <a:r>
              <a:rPr lang="en-GB" sz="900" dirty="0" smtClean="0"/>
              <a:t>Y6 TAPS lesson</a:t>
            </a:r>
            <a:endParaRPr lang="en-GB" sz="900" dirty="0"/>
          </a:p>
        </p:txBody>
      </p:sp>
      <p:sp>
        <p:nvSpPr>
          <p:cNvPr id="27" name="Right Arrow 26"/>
          <p:cNvSpPr/>
          <p:nvPr/>
        </p:nvSpPr>
        <p:spPr>
          <a:xfrm rot="5400000">
            <a:off x="2016818" y="2100094"/>
            <a:ext cx="424872" cy="283336"/>
          </a:xfrm>
          <a:prstGeom prst="rightArrow">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9" name="Right Arrow 28"/>
          <p:cNvSpPr/>
          <p:nvPr/>
        </p:nvSpPr>
        <p:spPr>
          <a:xfrm rot="16200000">
            <a:off x="2394901" y="4107498"/>
            <a:ext cx="424872" cy="283336"/>
          </a:xfrm>
          <a:prstGeom prst="rightArrow">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0" name="Right Arrow 29"/>
          <p:cNvSpPr/>
          <p:nvPr/>
        </p:nvSpPr>
        <p:spPr>
          <a:xfrm rot="8019918">
            <a:off x="2124306" y="5240887"/>
            <a:ext cx="424872" cy="283336"/>
          </a:xfrm>
          <a:prstGeom prst="rightArrow">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2" name="Right Arrow 31"/>
          <p:cNvSpPr/>
          <p:nvPr/>
        </p:nvSpPr>
        <p:spPr>
          <a:xfrm rot="5400000">
            <a:off x="3764607" y="5194531"/>
            <a:ext cx="424872" cy="283336"/>
          </a:xfrm>
          <a:prstGeom prst="rightArrow">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3" name="Right Arrow 32"/>
          <p:cNvSpPr/>
          <p:nvPr/>
        </p:nvSpPr>
        <p:spPr>
          <a:xfrm rot="5400000">
            <a:off x="5175839" y="877179"/>
            <a:ext cx="424872" cy="283336"/>
          </a:xfrm>
          <a:prstGeom prst="rightArrow">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4" name="Right Arrow 33"/>
          <p:cNvSpPr/>
          <p:nvPr/>
        </p:nvSpPr>
        <p:spPr>
          <a:xfrm rot="5400000">
            <a:off x="8394909" y="1089615"/>
            <a:ext cx="424872" cy="283336"/>
          </a:xfrm>
          <a:prstGeom prst="rightArrow">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extLst>
      <p:ext uri="{BB962C8B-B14F-4D97-AF65-F5344CB8AC3E}">
        <p14:creationId xmlns:p14="http://schemas.microsoft.com/office/powerpoint/2010/main" val="218350101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2106705" y="53353"/>
            <a:ext cx="7020271" cy="461665"/>
          </a:xfrm>
          <a:prstGeom prst="rect">
            <a:avLst/>
          </a:prstGeom>
          <a:solidFill>
            <a:schemeClr val="bg1"/>
          </a:solidFill>
          <a:ln w="57150">
            <a:solidFill>
              <a:srgbClr val="00B0F0"/>
            </a:solidFill>
          </a:ln>
        </p:spPr>
        <p:txBody>
          <a:bodyPr wrap="square" rtlCol="0">
            <a:spAutoFit/>
          </a:bodyPr>
          <a:lstStyle/>
          <a:p>
            <a:r>
              <a:rPr lang="en-GB" sz="1200" dirty="0" smtClean="0"/>
              <a:t>SL B: Science subject leadership is strengthened and developed </a:t>
            </a:r>
            <a:r>
              <a:rPr lang="en-GB" sz="1200" b="1" dirty="0" smtClean="0"/>
              <a:t>through strategic support enabling improvement to take place.</a:t>
            </a:r>
            <a:endParaRPr lang="en-GB" sz="1200" b="1" dirty="0"/>
          </a:p>
        </p:txBody>
      </p:sp>
      <p:pic>
        <p:nvPicPr>
          <p:cNvPr id="4" name="Picture 1"/>
          <p:cNvPicPr>
            <a:picLocks noChangeAspect="1" noChangeArrowheads="1"/>
          </p:cNvPicPr>
          <p:nvPr/>
        </p:nvPicPr>
        <p:blipFill rotWithShape="1">
          <a:blip r:embed="rId2" cstate="print"/>
          <a:srcRect l="6639" t="144"/>
          <a:stretch/>
        </p:blipFill>
        <p:spPr bwMode="auto">
          <a:xfrm>
            <a:off x="7164288" y="548680"/>
            <a:ext cx="1979712" cy="1158380"/>
          </a:xfrm>
          <a:prstGeom prst="rect">
            <a:avLst/>
          </a:prstGeom>
          <a:noFill/>
          <a:ln w="9525">
            <a:noFill/>
            <a:miter lim="800000"/>
            <a:headEnd/>
            <a:tailEnd/>
          </a:ln>
        </p:spPr>
      </p:pic>
      <p:sp>
        <p:nvSpPr>
          <p:cNvPr id="8" name="TextBox 7"/>
          <p:cNvSpPr txBox="1"/>
          <p:nvPr/>
        </p:nvSpPr>
        <p:spPr>
          <a:xfrm>
            <a:off x="-1" y="25877"/>
            <a:ext cx="2071344" cy="461665"/>
          </a:xfrm>
          <a:prstGeom prst="rect">
            <a:avLst/>
          </a:prstGeom>
          <a:solidFill>
            <a:srgbClr val="FF0000"/>
          </a:solidFill>
          <a:ln w="57150">
            <a:solidFill>
              <a:schemeClr val="tx1"/>
            </a:solidFill>
            <a:prstDash val="solid"/>
          </a:ln>
        </p:spPr>
        <p:txBody>
          <a:bodyPr wrap="square" rtlCol="0">
            <a:spAutoFit/>
          </a:bodyPr>
          <a:lstStyle/>
          <a:p>
            <a:r>
              <a:rPr lang="en-GB" sz="1200" b="1" dirty="0" smtClean="0"/>
              <a:t>Before PSQM, </a:t>
            </a:r>
            <a:r>
              <a:rPr lang="en-GB" sz="1200" b="1" dirty="0" smtClean="0"/>
              <a:t>science CPD </a:t>
            </a:r>
            <a:r>
              <a:rPr lang="en-GB" sz="1200" b="1" dirty="0" smtClean="0"/>
              <a:t>had been limited.</a:t>
            </a:r>
            <a:endParaRPr lang="en-GB" sz="1200" dirty="0" smtClean="0"/>
          </a:p>
        </p:txBody>
      </p:sp>
      <p:pic>
        <p:nvPicPr>
          <p:cNvPr id="6" name="Picture 5"/>
          <p:cNvPicPr>
            <a:picLocks noChangeAspect="1"/>
          </p:cNvPicPr>
          <p:nvPr/>
        </p:nvPicPr>
        <p:blipFill>
          <a:blip r:embed="rId3"/>
          <a:stretch>
            <a:fillRect/>
          </a:stretch>
        </p:blipFill>
        <p:spPr>
          <a:xfrm>
            <a:off x="5450183" y="2454459"/>
            <a:ext cx="2584930" cy="1733177"/>
          </a:xfrm>
          <a:prstGeom prst="rect">
            <a:avLst/>
          </a:prstGeom>
        </p:spPr>
      </p:pic>
      <p:pic>
        <p:nvPicPr>
          <p:cNvPr id="10" name="Picture 9"/>
          <p:cNvPicPr/>
          <p:nvPr/>
        </p:nvPicPr>
        <p:blipFill rotWithShape="1">
          <a:blip r:embed="rId4"/>
          <a:srcRect t="29983"/>
          <a:stretch/>
        </p:blipFill>
        <p:spPr>
          <a:xfrm>
            <a:off x="5131323" y="565927"/>
            <a:ext cx="2008658" cy="1141132"/>
          </a:xfrm>
          <a:prstGeom prst="rect">
            <a:avLst/>
          </a:prstGeom>
        </p:spPr>
      </p:pic>
      <p:pic>
        <p:nvPicPr>
          <p:cNvPr id="11" name="Picture 10"/>
          <p:cNvPicPr>
            <a:picLocks noChangeAspect="1"/>
          </p:cNvPicPr>
          <p:nvPr/>
        </p:nvPicPr>
        <p:blipFill rotWithShape="1">
          <a:blip r:embed="rId5"/>
          <a:srcRect l="7471" r="10336"/>
          <a:stretch/>
        </p:blipFill>
        <p:spPr>
          <a:xfrm>
            <a:off x="2250625" y="604839"/>
            <a:ext cx="2856391" cy="1087040"/>
          </a:xfrm>
          <a:prstGeom prst="rect">
            <a:avLst/>
          </a:prstGeom>
        </p:spPr>
      </p:pic>
      <p:pic>
        <p:nvPicPr>
          <p:cNvPr id="14" name="Picture 13"/>
          <p:cNvPicPr>
            <a:picLocks noChangeAspect="1"/>
          </p:cNvPicPr>
          <p:nvPr/>
        </p:nvPicPr>
        <p:blipFill>
          <a:blip r:embed="rId6"/>
          <a:stretch>
            <a:fillRect/>
          </a:stretch>
        </p:blipFill>
        <p:spPr>
          <a:xfrm>
            <a:off x="0" y="1707059"/>
            <a:ext cx="5014852" cy="1177753"/>
          </a:xfrm>
          <a:prstGeom prst="rect">
            <a:avLst/>
          </a:prstGeom>
        </p:spPr>
      </p:pic>
      <p:pic>
        <p:nvPicPr>
          <p:cNvPr id="17" name="Picture 16"/>
          <p:cNvPicPr>
            <a:picLocks noChangeAspect="1"/>
          </p:cNvPicPr>
          <p:nvPr/>
        </p:nvPicPr>
        <p:blipFill>
          <a:blip r:embed="rId7"/>
          <a:stretch>
            <a:fillRect/>
          </a:stretch>
        </p:blipFill>
        <p:spPr>
          <a:xfrm>
            <a:off x="0" y="4224681"/>
            <a:ext cx="5724130" cy="2633319"/>
          </a:xfrm>
          <a:prstGeom prst="rect">
            <a:avLst/>
          </a:prstGeom>
        </p:spPr>
      </p:pic>
      <p:pic>
        <p:nvPicPr>
          <p:cNvPr id="18" name="Picture 17"/>
          <p:cNvPicPr>
            <a:picLocks noChangeAspect="1"/>
          </p:cNvPicPr>
          <p:nvPr/>
        </p:nvPicPr>
        <p:blipFill rotWithShape="1">
          <a:blip r:embed="rId8"/>
          <a:srcRect t="10457"/>
          <a:stretch/>
        </p:blipFill>
        <p:spPr>
          <a:xfrm>
            <a:off x="-1" y="2863150"/>
            <a:ext cx="5427103" cy="961422"/>
          </a:xfrm>
          <a:prstGeom prst="rect">
            <a:avLst/>
          </a:prstGeom>
        </p:spPr>
      </p:pic>
      <p:sp>
        <p:nvSpPr>
          <p:cNvPr id="19" name="TextBox 18"/>
          <p:cNvSpPr txBox="1"/>
          <p:nvPr/>
        </p:nvSpPr>
        <p:spPr>
          <a:xfrm>
            <a:off x="5014852" y="1704771"/>
            <a:ext cx="4129148" cy="707886"/>
          </a:xfrm>
          <a:prstGeom prst="rect">
            <a:avLst/>
          </a:prstGeom>
          <a:solidFill>
            <a:srgbClr val="92D050"/>
          </a:solidFill>
          <a:ln>
            <a:solidFill>
              <a:schemeClr val="tx1"/>
            </a:solidFill>
          </a:ln>
        </p:spPr>
        <p:txBody>
          <a:bodyPr wrap="square" rtlCol="0">
            <a:spAutoFit/>
          </a:bodyPr>
          <a:lstStyle/>
          <a:p>
            <a:r>
              <a:rPr lang="en-GB" sz="1000" dirty="0" smtClean="0"/>
              <a:t>Termly dedicated subject lead day put in place this year. Opportunities to attend science focus CPD sessions encouraged and supported in addition to PSQM days and festival. Key points always feedback to staff at following staff meeting.</a:t>
            </a:r>
            <a:endParaRPr lang="en-GB" sz="1000" dirty="0"/>
          </a:p>
        </p:txBody>
      </p:sp>
      <p:sp>
        <p:nvSpPr>
          <p:cNvPr id="23" name="Right Arrow 22"/>
          <p:cNvSpPr/>
          <p:nvPr/>
        </p:nvSpPr>
        <p:spPr>
          <a:xfrm rot="5400000">
            <a:off x="7058848" y="2295417"/>
            <a:ext cx="397466" cy="235201"/>
          </a:xfrm>
          <a:prstGeom prst="rightArrow">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4" name="Right Arrow 23"/>
          <p:cNvSpPr/>
          <p:nvPr/>
        </p:nvSpPr>
        <p:spPr>
          <a:xfrm rot="16200000">
            <a:off x="8803360" y="1522495"/>
            <a:ext cx="397466" cy="235201"/>
          </a:xfrm>
          <a:prstGeom prst="rightArrow">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7" name="TextBox 26"/>
          <p:cNvSpPr txBox="1"/>
          <p:nvPr/>
        </p:nvSpPr>
        <p:spPr>
          <a:xfrm>
            <a:off x="8012032" y="2412657"/>
            <a:ext cx="1131968" cy="1785104"/>
          </a:xfrm>
          <a:prstGeom prst="rect">
            <a:avLst/>
          </a:prstGeom>
          <a:solidFill>
            <a:srgbClr val="92D050"/>
          </a:solidFill>
          <a:ln>
            <a:solidFill>
              <a:schemeClr val="tx1"/>
            </a:solidFill>
          </a:ln>
        </p:spPr>
        <p:txBody>
          <a:bodyPr wrap="square" rtlCol="0">
            <a:spAutoFit/>
          </a:bodyPr>
          <a:lstStyle/>
          <a:p>
            <a:r>
              <a:rPr lang="en-GB" sz="1000" dirty="0" smtClean="0"/>
              <a:t>Successful Ogden Trust application has secured the following CPD for twelve primary schools in our partnership. Along with additional CPD for two secondary schools.</a:t>
            </a:r>
            <a:endParaRPr lang="en-GB" sz="1000" dirty="0"/>
          </a:p>
        </p:txBody>
      </p:sp>
      <p:sp>
        <p:nvSpPr>
          <p:cNvPr id="28" name="TextBox 27"/>
          <p:cNvSpPr txBox="1"/>
          <p:nvPr/>
        </p:nvSpPr>
        <p:spPr>
          <a:xfrm>
            <a:off x="-24832" y="3824571"/>
            <a:ext cx="5475015" cy="400110"/>
          </a:xfrm>
          <a:prstGeom prst="rect">
            <a:avLst/>
          </a:prstGeom>
          <a:solidFill>
            <a:srgbClr val="92D050"/>
          </a:solidFill>
          <a:ln>
            <a:solidFill>
              <a:schemeClr val="tx1"/>
            </a:solidFill>
          </a:ln>
        </p:spPr>
        <p:txBody>
          <a:bodyPr wrap="square" rtlCol="0">
            <a:spAutoFit/>
          </a:bodyPr>
          <a:lstStyle/>
          <a:p>
            <a:r>
              <a:rPr lang="en-GB" sz="1000" dirty="0" smtClean="0"/>
              <a:t>Support from our Headteacher and collaborative head lead to a successful application to create an Ogden Trust Partnership for 2021-22. Our role in doing the PSQM was highlighted as a strength.</a:t>
            </a:r>
            <a:endParaRPr lang="en-GB" sz="1000" dirty="0"/>
          </a:p>
        </p:txBody>
      </p:sp>
      <p:pic>
        <p:nvPicPr>
          <p:cNvPr id="15" name="Picture 14"/>
          <p:cNvPicPr>
            <a:picLocks noChangeAspect="1"/>
          </p:cNvPicPr>
          <p:nvPr/>
        </p:nvPicPr>
        <p:blipFill>
          <a:blip r:embed="rId9"/>
          <a:stretch>
            <a:fillRect/>
          </a:stretch>
        </p:blipFill>
        <p:spPr>
          <a:xfrm>
            <a:off x="5762380" y="4187636"/>
            <a:ext cx="3381620" cy="1976607"/>
          </a:xfrm>
          <a:prstGeom prst="rect">
            <a:avLst/>
          </a:prstGeom>
        </p:spPr>
      </p:pic>
      <p:sp>
        <p:nvSpPr>
          <p:cNvPr id="30" name="TextBox 29"/>
          <p:cNvSpPr txBox="1"/>
          <p:nvPr/>
        </p:nvSpPr>
        <p:spPr>
          <a:xfrm>
            <a:off x="14286" y="672417"/>
            <a:ext cx="2212032" cy="707886"/>
          </a:xfrm>
          <a:prstGeom prst="rect">
            <a:avLst/>
          </a:prstGeom>
          <a:solidFill>
            <a:srgbClr val="92D050"/>
          </a:solidFill>
          <a:ln>
            <a:solidFill>
              <a:schemeClr val="tx1"/>
            </a:solidFill>
          </a:ln>
        </p:spPr>
        <p:txBody>
          <a:bodyPr wrap="square" rtlCol="0">
            <a:spAutoFit/>
          </a:bodyPr>
          <a:lstStyle/>
          <a:p>
            <a:r>
              <a:rPr lang="en-GB" sz="1000" dirty="0" smtClean="0"/>
              <a:t>Dedicated leadership time has allowed me time to successfully apply for grants to boost the science provision within our school from FS – KS2</a:t>
            </a:r>
            <a:endParaRPr lang="en-GB" sz="1000" dirty="0"/>
          </a:p>
        </p:txBody>
      </p:sp>
      <p:sp>
        <p:nvSpPr>
          <p:cNvPr id="31" name="Right Arrow 30"/>
          <p:cNvSpPr/>
          <p:nvPr/>
        </p:nvSpPr>
        <p:spPr>
          <a:xfrm rot="5400000">
            <a:off x="1824349" y="1341389"/>
            <a:ext cx="397466" cy="235201"/>
          </a:xfrm>
          <a:prstGeom prst="rightArrow">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2" name="Right Arrow 31"/>
          <p:cNvSpPr/>
          <p:nvPr/>
        </p:nvSpPr>
        <p:spPr>
          <a:xfrm>
            <a:off x="2123241" y="816215"/>
            <a:ext cx="397466" cy="235201"/>
          </a:xfrm>
          <a:prstGeom prst="rightArrow">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3" name="Oval 32"/>
          <p:cNvSpPr/>
          <p:nvPr/>
        </p:nvSpPr>
        <p:spPr>
          <a:xfrm>
            <a:off x="5148064" y="6093296"/>
            <a:ext cx="370844" cy="216024"/>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4" name="Oval 33"/>
          <p:cNvSpPr/>
          <p:nvPr/>
        </p:nvSpPr>
        <p:spPr>
          <a:xfrm>
            <a:off x="2544972" y="6093296"/>
            <a:ext cx="370844" cy="216024"/>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5" name="TextBox 34"/>
          <p:cNvSpPr txBox="1"/>
          <p:nvPr/>
        </p:nvSpPr>
        <p:spPr>
          <a:xfrm>
            <a:off x="5748962" y="6150114"/>
            <a:ext cx="3395038" cy="707886"/>
          </a:xfrm>
          <a:prstGeom prst="rect">
            <a:avLst/>
          </a:prstGeom>
          <a:solidFill>
            <a:srgbClr val="FFFF00"/>
          </a:solidFill>
        </p:spPr>
        <p:txBody>
          <a:bodyPr wrap="square" rtlCol="0">
            <a:spAutoFit/>
          </a:bodyPr>
          <a:lstStyle/>
          <a:p>
            <a:r>
              <a:rPr lang="en-GB" sz="1000" b="1" u="sng" dirty="0" smtClean="0">
                <a:solidFill>
                  <a:srgbClr val="FF0000"/>
                </a:solidFill>
              </a:rPr>
              <a:t>Impact: </a:t>
            </a:r>
            <a:r>
              <a:rPr lang="en-GB" sz="1000" dirty="0" smtClean="0"/>
              <a:t>CPD has been used to feedback best practice to staff, whilst subject lead time has been used to enhance the provision of science within our school and the wider community.</a:t>
            </a:r>
            <a:endParaRPr lang="en-GB" sz="1000" dirty="0"/>
          </a:p>
        </p:txBody>
      </p:sp>
      <p:sp>
        <p:nvSpPr>
          <p:cNvPr id="29" name="Right Arrow 28"/>
          <p:cNvSpPr/>
          <p:nvPr/>
        </p:nvSpPr>
        <p:spPr>
          <a:xfrm rot="5400000">
            <a:off x="8811697" y="3965616"/>
            <a:ext cx="397466" cy="235201"/>
          </a:xfrm>
          <a:prstGeom prst="rightArrow">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5" name="Right Arrow 24"/>
          <p:cNvSpPr/>
          <p:nvPr/>
        </p:nvSpPr>
        <p:spPr>
          <a:xfrm rot="5400000">
            <a:off x="4962749" y="4175496"/>
            <a:ext cx="397466" cy="235201"/>
          </a:xfrm>
          <a:prstGeom prst="rightArrow">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2823965" y="-13648"/>
            <a:ext cx="6320035" cy="461665"/>
          </a:xfrm>
          <a:prstGeom prst="rect">
            <a:avLst/>
          </a:prstGeom>
          <a:solidFill>
            <a:schemeClr val="bg1"/>
          </a:solidFill>
          <a:ln w="57150">
            <a:solidFill>
              <a:srgbClr val="00B0F0"/>
            </a:solidFill>
          </a:ln>
        </p:spPr>
        <p:txBody>
          <a:bodyPr wrap="square" rtlCol="0">
            <a:spAutoFit/>
          </a:bodyPr>
          <a:lstStyle/>
          <a:p>
            <a:r>
              <a:rPr lang="en-GB" sz="1200" dirty="0" smtClean="0"/>
              <a:t>SL C: Science subject leadership is strengthened and developed through </a:t>
            </a:r>
            <a:r>
              <a:rPr lang="en-GB" sz="1200" b="1" dirty="0" smtClean="0"/>
              <a:t>an effective monitoring and improvement cycle that informs development in science.</a:t>
            </a:r>
            <a:endParaRPr lang="en-GB" sz="1200" b="1" dirty="0"/>
          </a:p>
        </p:txBody>
      </p:sp>
      <p:sp>
        <p:nvSpPr>
          <p:cNvPr id="5" name="TextBox 4"/>
          <p:cNvSpPr txBox="1"/>
          <p:nvPr/>
        </p:nvSpPr>
        <p:spPr>
          <a:xfrm>
            <a:off x="29671" y="-32434"/>
            <a:ext cx="2730060" cy="646331"/>
          </a:xfrm>
          <a:prstGeom prst="rect">
            <a:avLst/>
          </a:prstGeom>
          <a:solidFill>
            <a:srgbClr val="FF0000"/>
          </a:solidFill>
          <a:ln w="57150">
            <a:solidFill>
              <a:schemeClr val="tx1"/>
            </a:solidFill>
            <a:prstDash val="solid"/>
          </a:ln>
        </p:spPr>
        <p:txBody>
          <a:bodyPr wrap="square" rtlCol="0">
            <a:spAutoFit/>
          </a:bodyPr>
          <a:lstStyle/>
          <a:p>
            <a:r>
              <a:rPr lang="en-GB" sz="1200" b="1" dirty="0" smtClean="0"/>
              <a:t>Before PSQM, science wasn’t being monitored as often as the other core subjects.</a:t>
            </a:r>
            <a:endParaRPr lang="en-GB" sz="1200" dirty="0" smtClean="0"/>
          </a:p>
        </p:txBody>
      </p:sp>
      <p:pic>
        <p:nvPicPr>
          <p:cNvPr id="6" name="Picture 5"/>
          <p:cNvPicPr>
            <a:picLocks noChangeAspect="1"/>
          </p:cNvPicPr>
          <p:nvPr/>
        </p:nvPicPr>
        <p:blipFill>
          <a:blip r:embed="rId2"/>
          <a:stretch>
            <a:fillRect/>
          </a:stretch>
        </p:blipFill>
        <p:spPr>
          <a:xfrm>
            <a:off x="4283968" y="504434"/>
            <a:ext cx="4877967" cy="2653558"/>
          </a:xfrm>
          <a:prstGeom prst="rect">
            <a:avLst/>
          </a:prstGeom>
        </p:spPr>
      </p:pic>
      <p:pic>
        <p:nvPicPr>
          <p:cNvPr id="7" name="Picture 6"/>
          <p:cNvPicPr>
            <a:picLocks noChangeAspect="1"/>
          </p:cNvPicPr>
          <p:nvPr/>
        </p:nvPicPr>
        <p:blipFill>
          <a:blip r:embed="rId3"/>
          <a:stretch>
            <a:fillRect/>
          </a:stretch>
        </p:blipFill>
        <p:spPr>
          <a:xfrm>
            <a:off x="5864105" y="4173655"/>
            <a:ext cx="3275857" cy="1832609"/>
          </a:xfrm>
          <a:prstGeom prst="rect">
            <a:avLst/>
          </a:prstGeom>
        </p:spPr>
      </p:pic>
      <p:sp>
        <p:nvSpPr>
          <p:cNvPr id="8" name="TextBox 7"/>
          <p:cNvSpPr txBox="1"/>
          <p:nvPr/>
        </p:nvSpPr>
        <p:spPr>
          <a:xfrm>
            <a:off x="5864104" y="6006265"/>
            <a:ext cx="3275857" cy="861774"/>
          </a:xfrm>
          <a:prstGeom prst="rect">
            <a:avLst/>
          </a:prstGeom>
          <a:solidFill>
            <a:srgbClr val="FFFF00"/>
          </a:solidFill>
        </p:spPr>
        <p:txBody>
          <a:bodyPr wrap="square" rtlCol="0">
            <a:spAutoFit/>
          </a:bodyPr>
          <a:lstStyle/>
          <a:p>
            <a:r>
              <a:rPr lang="en-GB" sz="1000" b="1" u="sng" dirty="0" smtClean="0">
                <a:solidFill>
                  <a:srgbClr val="FF0000"/>
                </a:solidFill>
              </a:rPr>
              <a:t>Impact: </a:t>
            </a:r>
            <a:r>
              <a:rPr lang="en-GB" sz="1000" dirty="0" smtClean="0"/>
              <a:t>Science is now monitored as often as English and maths as a core subject. New resources are being used and are having a positive impact on teaching and learning. Gaps, caused by pandemic, are being covered and subject lead is in regular dialogue with colleagues.</a:t>
            </a:r>
            <a:endParaRPr lang="en-GB" sz="1000" dirty="0"/>
          </a:p>
        </p:txBody>
      </p:sp>
      <p:pic>
        <p:nvPicPr>
          <p:cNvPr id="10" name="Picture 4" descr="Image preview"/>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0940"/>
          <a:stretch/>
        </p:blipFill>
        <p:spPr bwMode="auto">
          <a:xfrm>
            <a:off x="2347052" y="535316"/>
            <a:ext cx="1979713" cy="2686665"/>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5864103" y="3157992"/>
            <a:ext cx="3269479" cy="1015663"/>
          </a:xfrm>
          <a:prstGeom prst="rect">
            <a:avLst/>
          </a:prstGeom>
          <a:solidFill>
            <a:srgbClr val="92D050"/>
          </a:solidFill>
          <a:ln>
            <a:solidFill>
              <a:schemeClr val="tx1"/>
            </a:solidFill>
          </a:ln>
        </p:spPr>
        <p:txBody>
          <a:bodyPr wrap="square" rtlCol="0">
            <a:spAutoFit/>
          </a:bodyPr>
          <a:lstStyle/>
          <a:p>
            <a:r>
              <a:rPr lang="en-GB" sz="1000" dirty="0" smtClean="0"/>
              <a:t>Catch-up curriculum planned for whole school using CALM resources, assessment tools and links provided. Plans monitored to ensure additional topics being covered in all year groups. Example from Yr6, Human development missed in Yr 5 due to first lockdown. Catch up plans shared with Yr 6 teachers new books also being used as hook. </a:t>
            </a:r>
            <a:endParaRPr lang="en-GB" sz="1000" dirty="0"/>
          </a:p>
        </p:txBody>
      </p:sp>
      <p:pic>
        <p:nvPicPr>
          <p:cNvPr id="4" name="Picture 3"/>
          <p:cNvPicPr>
            <a:picLocks noChangeAspect="1"/>
          </p:cNvPicPr>
          <p:nvPr/>
        </p:nvPicPr>
        <p:blipFill>
          <a:blip r:embed="rId5"/>
          <a:stretch>
            <a:fillRect/>
          </a:stretch>
        </p:blipFill>
        <p:spPr>
          <a:xfrm>
            <a:off x="-1" y="3177892"/>
            <a:ext cx="5857723" cy="1589333"/>
          </a:xfrm>
          <a:prstGeom prst="rect">
            <a:avLst/>
          </a:prstGeom>
        </p:spPr>
      </p:pic>
      <p:pic>
        <p:nvPicPr>
          <p:cNvPr id="13" name="Picture 12"/>
          <p:cNvPicPr>
            <a:picLocks noChangeAspect="1"/>
          </p:cNvPicPr>
          <p:nvPr/>
        </p:nvPicPr>
        <p:blipFill>
          <a:blip r:embed="rId6"/>
          <a:stretch>
            <a:fillRect/>
          </a:stretch>
        </p:blipFill>
        <p:spPr>
          <a:xfrm>
            <a:off x="2987824" y="4745482"/>
            <a:ext cx="2880319" cy="2122557"/>
          </a:xfrm>
          <a:prstGeom prst="rect">
            <a:avLst/>
          </a:prstGeom>
        </p:spPr>
      </p:pic>
      <p:sp>
        <p:nvSpPr>
          <p:cNvPr id="14" name="TextBox 13"/>
          <p:cNvSpPr txBox="1"/>
          <p:nvPr/>
        </p:nvSpPr>
        <p:spPr>
          <a:xfrm>
            <a:off x="0" y="535316"/>
            <a:ext cx="2376723" cy="2708434"/>
          </a:xfrm>
          <a:prstGeom prst="rect">
            <a:avLst/>
          </a:prstGeom>
          <a:solidFill>
            <a:srgbClr val="92D050"/>
          </a:solidFill>
          <a:ln>
            <a:solidFill>
              <a:schemeClr val="tx1"/>
            </a:solidFill>
          </a:ln>
        </p:spPr>
        <p:txBody>
          <a:bodyPr wrap="square" rtlCol="0">
            <a:spAutoFit/>
          </a:bodyPr>
          <a:lstStyle/>
          <a:p>
            <a:r>
              <a:rPr lang="en-GB" sz="1000" dirty="0" smtClean="0"/>
              <a:t>Monitoring within school was stopped by Headteacher for all subjects during autumn and spring. For summer term a monitoring timetable has been introduced. After discussions with SLT, Science was  added to the monitoring cycle twice for the summer term. Book scrutinies have focused on use of resources and curriculum coverage, with a focus on ensuring that catch up, which has been planned and resourced by subject lead, is being delivered. Whole school and individual class </a:t>
            </a:r>
            <a:r>
              <a:rPr lang="en-GB" sz="1000" dirty="0"/>
              <a:t>f</a:t>
            </a:r>
            <a:r>
              <a:rPr lang="en-GB" sz="1000" dirty="0" smtClean="0"/>
              <a:t>eedback given in person and during staff meeting</a:t>
            </a:r>
            <a:r>
              <a:rPr lang="en-GB" sz="1000" dirty="0"/>
              <a:t>. Lesson </a:t>
            </a:r>
            <a:r>
              <a:rPr lang="en-GB" sz="1000" dirty="0" smtClean="0"/>
              <a:t>observations for science have </a:t>
            </a:r>
            <a:r>
              <a:rPr lang="en-GB" sz="1000" dirty="0"/>
              <a:t>taken place from EFYS – </a:t>
            </a:r>
            <a:r>
              <a:rPr lang="en-GB" sz="1000" dirty="0" smtClean="0"/>
              <a:t>KS2 with feedback written up and delivered to staff.</a:t>
            </a:r>
            <a:endParaRPr lang="en-GB" sz="1000" dirty="0"/>
          </a:p>
        </p:txBody>
      </p:sp>
      <p:sp>
        <p:nvSpPr>
          <p:cNvPr id="15" name="Right Arrow 14"/>
          <p:cNvSpPr/>
          <p:nvPr/>
        </p:nvSpPr>
        <p:spPr>
          <a:xfrm>
            <a:off x="2148319" y="1024159"/>
            <a:ext cx="397466" cy="235201"/>
          </a:xfrm>
          <a:prstGeom prst="rightArrow">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Right Arrow 17"/>
          <p:cNvSpPr/>
          <p:nvPr/>
        </p:nvSpPr>
        <p:spPr>
          <a:xfrm rot="5400000">
            <a:off x="1505761" y="3140642"/>
            <a:ext cx="503207" cy="286951"/>
          </a:xfrm>
          <a:prstGeom prst="rightArrow">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Right Arrow 18"/>
          <p:cNvSpPr/>
          <p:nvPr/>
        </p:nvSpPr>
        <p:spPr>
          <a:xfrm rot="16200000">
            <a:off x="8731192" y="2892000"/>
            <a:ext cx="397466" cy="235201"/>
          </a:xfrm>
          <a:prstGeom prst="rightArrow">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0" name="Right Arrow 19"/>
          <p:cNvSpPr/>
          <p:nvPr/>
        </p:nvSpPr>
        <p:spPr>
          <a:xfrm rot="5400000">
            <a:off x="8720204" y="4118591"/>
            <a:ext cx="397466" cy="235201"/>
          </a:xfrm>
          <a:prstGeom prst="rightArrow">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1" name="TextBox 20"/>
          <p:cNvSpPr txBox="1"/>
          <p:nvPr/>
        </p:nvSpPr>
        <p:spPr>
          <a:xfrm>
            <a:off x="4427983" y="3319575"/>
            <a:ext cx="1270008" cy="230832"/>
          </a:xfrm>
          <a:prstGeom prst="rect">
            <a:avLst/>
          </a:prstGeom>
          <a:solidFill>
            <a:schemeClr val="bg1"/>
          </a:solidFill>
          <a:ln w="28575">
            <a:solidFill>
              <a:srgbClr val="00B050"/>
            </a:solidFill>
          </a:ln>
        </p:spPr>
        <p:txBody>
          <a:bodyPr wrap="square" rtlCol="0">
            <a:spAutoFit/>
          </a:bodyPr>
          <a:lstStyle/>
          <a:p>
            <a:r>
              <a:rPr lang="en-GB" sz="900" dirty="0" smtClean="0"/>
              <a:t>Whole school feedback</a:t>
            </a:r>
            <a:endParaRPr lang="en-GB" sz="900" dirty="0"/>
          </a:p>
        </p:txBody>
      </p:sp>
      <p:sp>
        <p:nvSpPr>
          <p:cNvPr id="22" name="TextBox 21"/>
          <p:cNvSpPr txBox="1"/>
          <p:nvPr/>
        </p:nvSpPr>
        <p:spPr>
          <a:xfrm>
            <a:off x="3070397" y="5962300"/>
            <a:ext cx="901584" cy="230832"/>
          </a:xfrm>
          <a:prstGeom prst="rect">
            <a:avLst/>
          </a:prstGeom>
          <a:solidFill>
            <a:schemeClr val="bg1"/>
          </a:solidFill>
          <a:ln w="28575">
            <a:solidFill>
              <a:srgbClr val="00B050"/>
            </a:solidFill>
          </a:ln>
        </p:spPr>
        <p:txBody>
          <a:bodyPr wrap="square" rtlCol="0">
            <a:spAutoFit/>
          </a:bodyPr>
          <a:lstStyle/>
          <a:p>
            <a:r>
              <a:rPr lang="en-GB" sz="900" dirty="0" smtClean="0"/>
              <a:t>Class feedback</a:t>
            </a:r>
            <a:endParaRPr lang="en-GB" sz="900" dirty="0"/>
          </a:p>
        </p:txBody>
      </p:sp>
      <p:pic>
        <p:nvPicPr>
          <p:cNvPr id="23" name="Picture 22"/>
          <p:cNvPicPr>
            <a:picLocks noChangeAspect="1"/>
          </p:cNvPicPr>
          <p:nvPr/>
        </p:nvPicPr>
        <p:blipFill>
          <a:blip r:embed="rId7"/>
          <a:stretch>
            <a:fillRect/>
          </a:stretch>
        </p:blipFill>
        <p:spPr>
          <a:xfrm>
            <a:off x="0" y="4746590"/>
            <a:ext cx="2987824" cy="2111409"/>
          </a:xfrm>
          <a:prstGeom prst="rect">
            <a:avLst/>
          </a:prstGeom>
        </p:spPr>
      </p:pic>
      <p:sp>
        <p:nvSpPr>
          <p:cNvPr id="24" name="TextBox 23"/>
          <p:cNvSpPr txBox="1"/>
          <p:nvPr/>
        </p:nvSpPr>
        <p:spPr>
          <a:xfrm>
            <a:off x="-6384" y="4753723"/>
            <a:ext cx="1270008" cy="369332"/>
          </a:xfrm>
          <a:prstGeom prst="rect">
            <a:avLst/>
          </a:prstGeom>
          <a:solidFill>
            <a:schemeClr val="bg1"/>
          </a:solidFill>
          <a:ln w="28575">
            <a:solidFill>
              <a:srgbClr val="00B050"/>
            </a:solidFill>
          </a:ln>
        </p:spPr>
        <p:txBody>
          <a:bodyPr wrap="square" rtlCol="0">
            <a:spAutoFit/>
          </a:bodyPr>
          <a:lstStyle/>
          <a:p>
            <a:r>
              <a:rPr lang="en-GB" sz="900" dirty="0" smtClean="0"/>
              <a:t>Whole school summer monitoring cycle</a:t>
            </a:r>
            <a:endParaRPr lang="en-GB" sz="900" dirty="0"/>
          </a:p>
        </p:txBody>
      </p:sp>
      <p:sp>
        <p:nvSpPr>
          <p:cNvPr id="25" name="TextBox 24"/>
          <p:cNvSpPr txBox="1"/>
          <p:nvPr/>
        </p:nvSpPr>
        <p:spPr>
          <a:xfrm>
            <a:off x="2466036" y="2900000"/>
            <a:ext cx="1689680" cy="230832"/>
          </a:xfrm>
          <a:prstGeom prst="rect">
            <a:avLst/>
          </a:prstGeom>
          <a:solidFill>
            <a:schemeClr val="bg1"/>
          </a:solidFill>
          <a:ln w="28575">
            <a:solidFill>
              <a:srgbClr val="00B050"/>
            </a:solidFill>
          </a:ln>
        </p:spPr>
        <p:txBody>
          <a:bodyPr wrap="square" rtlCol="0">
            <a:spAutoFit/>
          </a:bodyPr>
          <a:lstStyle/>
          <a:p>
            <a:r>
              <a:rPr lang="en-GB" sz="900" dirty="0" smtClean="0"/>
              <a:t>Lesson observation feedback</a:t>
            </a:r>
            <a:endParaRPr lang="en-GB" sz="900" dirty="0"/>
          </a:p>
        </p:txBody>
      </p:sp>
      <p:sp>
        <p:nvSpPr>
          <p:cNvPr id="26" name="TextBox 25"/>
          <p:cNvSpPr txBox="1"/>
          <p:nvPr/>
        </p:nvSpPr>
        <p:spPr>
          <a:xfrm>
            <a:off x="7236296" y="2181353"/>
            <a:ext cx="1811230" cy="230832"/>
          </a:xfrm>
          <a:prstGeom prst="rect">
            <a:avLst/>
          </a:prstGeom>
          <a:solidFill>
            <a:schemeClr val="bg1"/>
          </a:solidFill>
          <a:ln w="28575">
            <a:solidFill>
              <a:srgbClr val="00B050"/>
            </a:solidFill>
          </a:ln>
        </p:spPr>
        <p:txBody>
          <a:bodyPr wrap="square" rtlCol="0">
            <a:spAutoFit/>
          </a:bodyPr>
          <a:lstStyle/>
          <a:p>
            <a:r>
              <a:rPr lang="en-GB" sz="900" dirty="0" smtClean="0"/>
              <a:t>Catch up planning completed by SL</a:t>
            </a:r>
            <a:endParaRPr lang="en-GB" sz="900"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4175449" y="0"/>
            <a:ext cx="4968551" cy="461665"/>
          </a:xfrm>
          <a:prstGeom prst="rect">
            <a:avLst/>
          </a:prstGeom>
          <a:solidFill>
            <a:schemeClr val="bg1"/>
          </a:solidFill>
          <a:ln w="57150">
            <a:solidFill>
              <a:srgbClr val="FFC000"/>
            </a:solidFill>
          </a:ln>
        </p:spPr>
        <p:txBody>
          <a:bodyPr wrap="square" rtlCol="0">
            <a:spAutoFit/>
          </a:bodyPr>
          <a:lstStyle/>
          <a:p>
            <a:r>
              <a:rPr lang="en-GB" sz="1200" dirty="0" smtClean="0"/>
              <a:t>T A: Science teaching is strengthened and developed through </a:t>
            </a:r>
            <a:r>
              <a:rPr lang="en-GB" sz="1200" b="1" dirty="0" smtClean="0"/>
              <a:t>engagement with professional development.</a:t>
            </a:r>
            <a:endParaRPr lang="en-GB" sz="1200" b="1" dirty="0"/>
          </a:p>
        </p:txBody>
      </p:sp>
      <p:pic>
        <p:nvPicPr>
          <p:cNvPr id="2" name="Picture 1"/>
          <p:cNvPicPr>
            <a:picLocks noChangeAspect="1"/>
          </p:cNvPicPr>
          <p:nvPr/>
        </p:nvPicPr>
        <p:blipFill>
          <a:blip r:embed="rId2"/>
          <a:stretch>
            <a:fillRect/>
          </a:stretch>
        </p:blipFill>
        <p:spPr>
          <a:xfrm>
            <a:off x="7282044" y="1802851"/>
            <a:ext cx="1731764" cy="1913533"/>
          </a:xfrm>
          <a:prstGeom prst="rect">
            <a:avLst/>
          </a:prstGeom>
        </p:spPr>
      </p:pic>
      <p:pic>
        <p:nvPicPr>
          <p:cNvPr id="5" name="Picture 4"/>
          <p:cNvPicPr>
            <a:picLocks noChangeAspect="1"/>
          </p:cNvPicPr>
          <p:nvPr/>
        </p:nvPicPr>
        <p:blipFill>
          <a:blip r:embed="rId3"/>
          <a:stretch>
            <a:fillRect/>
          </a:stretch>
        </p:blipFill>
        <p:spPr>
          <a:xfrm>
            <a:off x="1834283" y="3892920"/>
            <a:ext cx="1865991" cy="1562632"/>
          </a:xfrm>
          <a:prstGeom prst="rect">
            <a:avLst/>
          </a:prstGeom>
        </p:spPr>
      </p:pic>
      <p:pic>
        <p:nvPicPr>
          <p:cNvPr id="6" name="Picture 5"/>
          <p:cNvPicPr>
            <a:picLocks noChangeAspect="1"/>
          </p:cNvPicPr>
          <p:nvPr/>
        </p:nvPicPr>
        <p:blipFill>
          <a:blip r:embed="rId4"/>
          <a:stretch>
            <a:fillRect/>
          </a:stretch>
        </p:blipFill>
        <p:spPr>
          <a:xfrm>
            <a:off x="3717691" y="4215759"/>
            <a:ext cx="2038961" cy="1236747"/>
          </a:xfrm>
          <a:prstGeom prst="rect">
            <a:avLst/>
          </a:prstGeom>
        </p:spPr>
      </p:pic>
      <p:pic>
        <p:nvPicPr>
          <p:cNvPr id="4" name="Picture 3"/>
          <p:cNvPicPr>
            <a:picLocks noChangeAspect="1"/>
          </p:cNvPicPr>
          <p:nvPr/>
        </p:nvPicPr>
        <p:blipFill>
          <a:blip r:embed="rId5"/>
          <a:stretch>
            <a:fillRect/>
          </a:stretch>
        </p:blipFill>
        <p:spPr>
          <a:xfrm>
            <a:off x="2551479" y="5473006"/>
            <a:ext cx="1623970" cy="1384244"/>
          </a:xfrm>
          <a:prstGeom prst="rect">
            <a:avLst/>
          </a:prstGeom>
        </p:spPr>
      </p:pic>
      <p:sp>
        <p:nvSpPr>
          <p:cNvPr id="12" name="TextBox 11"/>
          <p:cNvSpPr txBox="1"/>
          <p:nvPr/>
        </p:nvSpPr>
        <p:spPr>
          <a:xfrm>
            <a:off x="9894" y="-13648"/>
            <a:ext cx="4165555" cy="830997"/>
          </a:xfrm>
          <a:prstGeom prst="rect">
            <a:avLst/>
          </a:prstGeom>
          <a:solidFill>
            <a:srgbClr val="FF0000"/>
          </a:solidFill>
          <a:ln w="57150">
            <a:solidFill>
              <a:schemeClr val="tx1"/>
            </a:solidFill>
            <a:prstDash val="solid"/>
          </a:ln>
        </p:spPr>
        <p:txBody>
          <a:bodyPr wrap="square" rtlCol="0">
            <a:spAutoFit/>
          </a:bodyPr>
          <a:lstStyle/>
          <a:p>
            <a:r>
              <a:rPr lang="en-GB" sz="1200" b="1" dirty="0" smtClean="0"/>
              <a:t>Before PSQM science CPD for staff had been limited. Staff asked for: </a:t>
            </a:r>
          </a:p>
          <a:p>
            <a:pPr>
              <a:buFont typeface="Arial" pitchFamily="34" charset="0"/>
              <a:buChar char="•"/>
            </a:pPr>
            <a:r>
              <a:rPr lang="en-GB" sz="1200" dirty="0"/>
              <a:t>Better subject knowledge</a:t>
            </a:r>
          </a:p>
          <a:p>
            <a:pPr>
              <a:buFont typeface="Arial" pitchFamily="34" charset="0"/>
              <a:buChar char="•"/>
            </a:pPr>
            <a:r>
              <a:rPr lang="en-GB" sz="1200" dirty="0"/>
              <a:t> A greater understanding of scientific enquiry</a:t>
            </a:r>
            <a:r>
              <a:rPr lang="en-GB" sz="1200" dirty="0" smtClean="0"/>
              <a:t>.</a:t>
            </a:r>
            <a:r>
              <a:rPr lang="en-GB" sz="1200" b="1" dirty="0" smtClean="0"/>
              <a:t> </a:t>
            </a:r>
            <a:endParaRPr lang="en-GB" sz="1200" dirty="0" smtClean="0"/>
          </a:p>
        </p:txBody>
      </p:sp>
      <p:pic>
        <p:nvPicPr>
          <p:cNvPr id="8" name="Picture 7"/>
          <p:cNvPicPr>
            <a:picLocks noChangeAspect="1"/>
          </p:cNvPicPr>
          <p:nvPr/>
        </p:nvPicPr>
        <p:blipFill>
          <a:blip r:embed="rId6"/>
          <a:stretch>
            <a:fillRect/>
          </a:stretch>
        </p:blipFill>
        <p:spPr>
          <a:xfrm>
            <a:off x="4155290" y="5472257"/>
            <a:ext cx="1708814" cy="1365242"/>
          </a:xfrm>
          <a:prstGeom prst="rect">
            <a:avLst/>
          </a:prstGeom>
        </p:spPr>
      </p:pic>
      <p:pic>
        <p:nvPicPr>
          <p:cNvPr id="10" name="Picture 9"/>
          <p:cNvPicPr>
            <a:picLocks noChangeAspect="1"/>
          </p:cNvPicPr>
          <p:nvPr/>
        </p:nvPicPr>
        <p:blipFill>
          <a:blip r:embed="rId7"/>
          <a:stretch>
            <a:fillRect/>
          </a:stretch>
        </p:blipFill>
        <p:spPr>
          <a:xfrm>
            <a:off x="12351" y="3892920"/>
            <a:ext cx="1827895" cy="1569460"/>
          </a:xfrm>
          <a:prstGeom prst="rect">
            <a:avLst/>
          </a:prstGeom>
        </p:spPr>
      </p:pic>
      <p:pic>
        <p:nvPicPr>
          <p:cNvPr id="2050" name="Picture 2" descr="https://lh4.googleusercontent.com/7CTj1oPyYa7PZ7e4kCJIrbGEn1q8LkBIZivj05NvP4e4TATTd43XZgdwssDhpFPFRZRhqtIDwYJB36DAeT9oGBtP3bFLiMPM53jt2iOZVcs9cuRA8-OobRBOUPiemNFQ7qh-GF_JzDM"/>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204377" y="3892920"/>
            <a:ext cx="1935584" cy="1715881"/>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p:cNvSpPr txBox="1"/>
          <p:nvPr/>
        </p:nvSpPr>
        <p:spPr>
          <a:xfrm>
            <a:off x="5864104" y="5637169"/>
            <a:ext cx="3275857" cy="1200329"/>
          </a:xfrm>
          <a:prstGeom prst="rect">
            <a:avLst/>
          </a:prstGeom>
          <a:solidFill>
            <a:srgbClr val="FFFF00"/>
          </a:solidFill>
        </p:spPr>
        <p:txBody>
          <a:bodyPr wrap="square" rtlCol="0">
            <a:spAutoFit/>
          </a:bodyPr>
          <a:lstStyle/>
          <a:p>
            <a:r>
              <a:rPr lang="en-GB" sz="1200" b="1" u="sng" dirty="0" smtClean="0">
                <a:solidFill>
                  <a:srgbClr val="FF0000"/>
                </a:solidFill>
              </a:rPr>
              <a:t>Impact: </a:t>
            </a:r>
            <a:r>
              <a:rPr lang="en-GB" sz="1200" dirty="0" smtClean="0"/>
              <a:t>Staff’s confidence and subject knowledge to teaching science has improved. Staff now have a website (Reach Out CPD) that they can refer back to and complete CPD for any subject they teach in the future to improve their subject knowledge at their own pace.</a:t>
            </a:r>
            <a:endParaRPr lang="en-GB" sz="1200" dirty="0"/>
          </a:p>
        </p:txBody>
      </p:sp>
      <p:sp>
        <p:nvSpPr>
          <p:cNvPr id="17" name="TextBox 16"/>
          <p:cNvSpPr txBox="1"/>
          <p:nvPr/>
        </p:nvSpPr>
        <p:spPr>
          <a:xfrm>
            <a:off x="-4722" y="5462380"/>
            <a:ext cx="2541585" cy="1384995"/>
          </a:xfrm>
          <a:prstGeom prst="rect">
            <a:avLst/>
          </a:prstGeom>
          <a:solidFill>
            <a:srgbClr val="92D050"/>
          </a:solidFill>
          <a:ln>
            <a:solidFill>
              <a:schemeClr val="tx1"/>
            </a:solidFill>
          </a:ln>
        </p:spPr>
        <p:txBody>
          <a:bodyPr wrap="square" rtlCol="0">
            <a:spAutoFit/>
          </a:bodyPr>
          <a:lstStyle/>
          <a:p>
            <a:r>
              <a:rPr lang="en-GB" sz="1200" dirty="0" smtClean="0"/>
              <a:t>Scientific Enquiry CPD purchased from PLAN to deliver in future, a scaled down version delivered this year over Zoom. Explorify CPD session delivered during staff meeting (assessment slide has examples of it being used).</a:t>
            </a:r>
            <a:endParaRPr lang="en-GB" sz="1200" dirty="0"/>
          </a:p>
        </p:txBody>
      </p:sp>
      <p:sp>
        <p:nvSpPr>
          <p:cNvPr id="19" name="Rectangular Callout 18"/>
          <p:cNvSpPr/>
          <p:nvPr/>
        </p:nvSpPr>
        <p:spPr>
          <a:xfrm>
            <a:off x="5774069" y="4404069"/>
            <a:ext cx="1691681" cy="941547"/>
          </a:xfrm>
          <a:prstGeom prst="wedgeRectCallout">
            <a:avLst>
              <a:gd name="adj1" fmla="val 66006"/>
              <a:gd name="adj2" fmla="val -25208"/>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000" dirty="0">
                <a:solidFill>
                  <a:schemeClr val="tx1"/>
                </a:solidFill>
              </a:rPr>
              <a:t>The CPD topic I chose to do was our current topic Plants. </a:t>
            </a:r>
            <a:r>
              <a:rPr lang="en-GB" sz="1000" dirty="0" smtClean="0">
                <a:solidFill>
                  <a:schemeClr val="tx1"/>
                </a:solidFill>
              </a:rPr>
              <a:t>I </a:t>
            </a:r>
            <a:r>
              <a:rPr lang="en-GB" sz="1000" dirty="0">
                <a:solidFill>
                  <a:schemeClr val="tx1"/>
                </a:solidFill>
              </a:rPr>
              <a:t>was interested in how to make more of our lessons practical and fun</a:t>
            </a:r>
            <a:r>
              <a:rPr lang="en-GB" sz="1000" dirty="0" smtClean="0">
                <a:solidFill>
                  <a:schemeClr val="tx1"/>
                </a:solidFill>
              </a:rPr>
              <a:t>.</a:t>
            </a:r>
            <a:endParaRPr lang="en-GB" sz="1000" dirty="0">
              <a:solidFill>
                <a:schemeClr val="tx1"/>
              </a:solidFill>
            </a:endParaRPr>
          </a:p>
        </p:txBody>
      </p:sp>
      <p:sp>
        <p:nvSpPr>
          <p:cNvPr id="20" name="Rectangular Callout 19"/>
          <p:cNvSpPr/>
          <p:nvPr/>
        </p:nvSpPr>
        <p:spPr>
          <a:xfrm>
            <a:off x="5141034" y="504508"/>
            <a:ext cx="1983235" cy="2091826"/>
          </a:xfrm>
          <a:prstGeom prst="wedgeRectCallout">
            <a:avLst>
              <a:gd name="adj1" fmla="val 60193"/>
              <a:gd name="adj2" fmla="val 69299"/>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000" dirty="0">
                <a:solidFill>
                  <a:schemeClr val="tx1"/>
                </a:solidFill>
              </a:rPr>
              <a:t>For our CPD in Year 2 we chose to look at Habitats as this was the topic we were currently teaching</a:t>
            </a:r>
            <a:r>
              <a:rPr lang="en-GB" sz="1000" dirty="0" smtClean="0">
                <a:solidFill>
                  <a:schemeClr val="tx1"/>
                </a:solidFill>
              </a:rPr>
              <a:t>.</a:t>
            </a:r>
            <a:r>
              <a:rPr lang="en-GB" sz="1000" dirty="0">
                <a:solidFill>
                  <a:schemeClr val="tx1"/>
                </a:solidFill>
              </a:rPr>
              <a:t/>
            </a:r>
            <a:br>
              <a:rPr lang="en-GB" sz="1000" dirty="0">
                <a:solidFill>
                  <a:schemeClr val="tx1"/>
                </a:solidFill>
              </a:rPr>
            </a:br>
            <a:r>
              <a:rPr lang="en-GB" sz="1000" dirty="0">
                <a:solidFill>
                  <a:schemeClr val="tx1"/>
                </a:solidFill>
              </a:rPr>
              <a:t>We were both interested in the common misconceptions for this topic and the training highlighted the importance of teaching the difference between ‘habitats and homes’. </a:t>
            </a:r>
          </a:p>
          <a:p>
            <a:r>
              <a:rPr lang="en-GB" sz="1000" dirty="0">
                <a:solidFill>
                  <a:schemeClr val="tx1"/>
                </a:solidFill>
              </a:rPr>
              <a:t>A home is more of a shelter where a habitat provides the essentials for survival</a:t>
            </a:r>
            <a:r>
              <a:rPr lang="en-GB" sz="1000" dirty="0" smtClean="0">
                <a:solidFill>
                  <a:schemeClr val="tx1"/>
                </a:solidFill>
              </a:rPr>
              <a:t>.</a:t>
            </a:r>
            <a:endParaRPr lang="en-GB" sz="1000" dirty="0">
              <a:solidFill>
                <a:schemeClr val="tx1"/>
              </a:solidFill>
            </a:endParaRPr>
          </a:p>
        </p:txBody>
      </p:sp>
      <p:pic>
        <p:nvPicPr>
          <p:cNvPr id="18" name="Picture 17"/>
          <p:cNvPicPr>
            <a:picLocks noChangeAspect="1"/>
          </p:cNvPicPr>
          <p:nvPr/>
        </p:nvPicPr>
        <p:blipFill>
          <a:blip r:embed="rId9"/>
          <a:stretch>
            <a:fillRect/>
          </a:stretch>
        </p:blipFill>
        <p:spPr>
          <a:xfrm>
            <a:off x="2065969" y="2241238"/>
            <a:ext cx="1693478" cy="1651682"/>
          </a:xfrm>
          <a:prstGeom prst="rect">
            <a:avLst/>
          </a:prstGeom>
        </p:spPr>
      </p:pic>
      <p:sp>
        <p:nvSpPr>
          <p:cNvPr id="22" name="Rectangular Callout 21"/>
          <p:cNvSpPr/>
          <p:nvPr/>
        </p:nvSpPr>
        <p:spPr>
          <a:xfrm>
            <a:off x="7052852" y="408430"/>
            <a:ext cx="2079302" cy="1604144"/>
          </a:xfrm>
          <a:prstGeom prst="wedgeRectCallout">
            <a:avLst>
              <a:gd name="adj1" fmla="val 8582"/>
              <a:gd name="adj2" fmla="val 71909"/>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000" dirty="0">
                <a:solidFill>
                  <a:schemeClr val="tx1"/>
                </a:solidFill>
              </a:rPr>
              <a:t>Implications for </a:t>
            </a:r>
            <a:r>
              <a:rPr lang="en-GB" sz="1000" dirty="0" smtClean="0">
                <a:solidFill>
                  <a:schemeClr val="tx1"/>
                </a:solidFill>
              </a:rPr>
              <a:t>teaching</a:t>
            </a:r>
            <a:r>
              <a:rPr lang="en-GB" sz="1000" dirty="0">
                <a:solidFill>
                  <a:schemeClr val="tx1"/>
                </a:solidFill>
              </a:rPr>
              <a:t/>
            </a:r>
            <a:br>
              <a:rPr lang="en-GB" sz="1000" dirty="0">
                <a:solidFill>
                  <a:schemeClr val="tx1"/>
                </a:solidFill>
              </a:rPr>
            </a:br>
            <a:r>
              <a:rPr lang="en-GB" sz="1000" dirty="0">
                <a:solidFill>
                  <a:schemeClr val="tx1"/>
                </a:solidFill>
              </a:rPr>
              <a:t>Teach the difference between habitat and a </a:t>
            </a:r>
            <a:r>
              <a:rPr lang="en-GB" sz="1000" dirty="0" smtClean="0">
                <a:solidFill>
                  <a:schemeClr val="tx1"/>
                </a:solidFill>
              </a:rPr>
              <a:t>home. Teach </a:t>
            </a:r>
            <a:r>
              <a:rPr lang="en-GB" sz="1000" dirty="0">
                <a:solidFill>
                  <a:schemeClr val="tx1"/>
                </a:solidFill>
              </a:rPr>
              <a:t>children about habitats and </a:t>
            </a:r>
            <a:r>
              <a:rPr lang="en-GB" sz="1000" dirty="0" smtClean="0">
                <a:solidFill>
                  <a:schemeClr val="tx1"/>
                </a:solidFill>
              </a:rPr>
              <a:t>microhabitats. When </a:t>
            </a:r>
            <a:r>
              <a:rPr lang="en-GB" sz="1000" dirty="0">
                <a:solidFill>
                  <a:schemeClr val="tx1"/>
                </a:solidFill>
              </a:rPr>
              <a:t>teaching food chains avoid teaching children that the arrow means ‘</a:t>
            </a:r>
            <a:r>
              <a:rPr lang="en-GB" sz="1000" dirty="0" smtClean="0">
                <a:solidFill>
                  <a:schemeClr val="tx1"/>
                </a:solidFill>
              </a:rPr>
              <a:t>eats’. Give </a:t>
            </a:r>
            <a:r>
              <a:rPr lang="en-GB" sz="1000" dirty="0">
                <a:solidFill>
                  <a:schemeClr val="tx1"/>
                </a:solidFill>
              </a:rPr>
              <a:t>children experience of investigating habitats (microhabitats</a:t>
            </a:r>
            <a:r>
              <a:rPr lang="en-GB" sz="1000" dirty="0" smtClean="0">
                <a:solidFill>
                  <a:schemeClr val="tx1"/>
                </a:solidFill>
              </a:rPr>
              <a:t>).</a:t>
            </a:r>
            <a:endParaRPr lang="en-GB" sz="1000" dirty="0">
              <a:solidFill>
                <a:schemeClr val="tx1"/>
              </a:solidFill>
            </a:endParaRPr>
          </a:p>
        </p:txBody>
      </p:sp>
      <p:pic>
        <p:nvPicPr>
          <p:cNvPr id="3" name="Picture 2"/>
          <p:cNvPicPr>
            <a:picLocks noChangeAspect="1"/>
          </p:cNvPicPr>
          <p:nvPr/>
        </p:nvPicPr>
        <p:blipFill>
          <a:blip r:embed="rId10"/>
          <a:stretch>
            <a:fillRect/>
          </a:stretch>
        </p:blipFill>
        <p:spPr>
          <a:xfrm>
            <a:off x="5393339" y="2686081"/>
            <a:ext cx="1624870" cy="1468188"/>
          </a:xfrm>
          <a:prstGeom prst="rect">
            <a:avLst/>
          </a:prstGeom>
        </p:spPr>
      </p:pic>
      <p:pic>
        <p:nvPicPr>
          <p:cNvPr id="7" name="Picture 6"/>
          <p:cNvPicPr>
            <a:picLocks noChangeAspect="1"/>
          </p:cNvPicPr>
          <p:nvPr/>
        </p:nvPicPr>
        <p:blipFill>
          <a:blip r:embed="rId11"/>
          <a:stretch>
            <a:fillRect/>
          </a:stretch>
        </p:blipFill>
        <p:spPr>
          <a:xfrm>
            <a:off x="3464489" y="514091"/>
            <a:ext cx="1664699" cy="1820894"/>
          </a:xfrm>
          <a:prstGeom prst="rect">
            <a:avLst/>
          </a:prstGeom>
        </p:spPr>
      </p:pic>
      <p:sp>
        <p:nvSpPr>
          <p:cNvPr id="23" name="TextBox 22"/>
          <p:cNvSpPr txBox="1"/>
          <p:nvPr/>
        </p:nvSpPr>
        <p:spPr>
          <a:xfrm>
            <a:off x="1487" y="815847"/>
            <a:ext cx="3463002" cy="830997"/>
          </a:xfrm>
          <a:prstGeom prst="rect">
            <a:avLst/>
          </a:prstGeom>
          <a:solidFill>
            <a:srgbClr val="92D050"/>
          </a:solidFill>
          <a:ln>
            <a:solidFill>
              <a:schemeClr val="tx1"/>
            </a:solidFill>
          </a:ln>
        </p:spPr>
        <p:txBody>
          <a:bodyPr wrap="square" rtlCol="0">
            <a:spAutoFit/>
          </a:bodyPr>
          <a:lstStyle/>
          <a:p>
            <a:r>
              <a:rPr lang="en-GB" sz="1200" dirty="0" smtClean="0"/>
              <a:t>During the pandemic, we’ve used Reach Out CPD to allow for staff to develop their subject knowledge at their own leisure and based on their own preference.</a:t>
            </a:r>
            <a:endParaRPr lang="en-GB" sz="1200" dirty="0"/>
          </a:p>
        </p:txBody>
      </p:sp>
      <p:sp>
        <p:nvSpPr>
          <p:cNvPr id="24" name="Right Arrow 23"/>
          <p:cNvSpPr/>
          <p:nvPr/>
        </p:nvSpPr>
        <p:spPr>
          <a:xfrm>
            <a:off x="2406400" y="6526303"/>
            <a:ext cx="397466" cy="235201"/>
          </a:xfrm>
          <a:prstGeom prst="rightArrow">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5" name="Right Arrow 24"/>
          <p:cNvSpPr/>
          <p:nvPr/>
        </p:nvSpPr>
        <p:spPr>
          <a:xfrm>
            <a:off x="3420171" y="4549664"/>
            <a:ext cx="397466" cy="235201"/>
          </a:xfrm>
          <a:prstGeom prst="rightArrow">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21" name="Picture 20"/>
          <p:cNvPicPr>
            <a:picLocks noChangeAspect="1"/>
          </p:cNvPicPr>
          <p:nvPr/>
        </p:nvPicPr>
        <p:blipFill>
          <a:blip r:embed="rId12"/>
          <a:stretch>
            <a:fillRect/>
          </a:stretch>
        </p:blipFill>
        <p:spPr>
          <a:xfrm>
            <a:off x="9893" y="2397975"/>
            <a:ext cx="1985215" cy="1494945"/>
          </a:xfrm>
          <a:prstGeom prst="rect">
            <a:avLst/>
          </a:prstGeom>
        </p:spPr>
      </p:pic>
      <p:sp>
        <p:nvSpPr>
          <p:cNvPr id="28" name="Rectangular Callout 27"/>
          <p:cNvSpPr/>
          <p:nvPr/>
        </p:nvSpPr>
        <p:spPr>
          <a:xfrm>
            <a:off x="9893" y="1615162"/>
            <a:ext cx="3418351" cy="941547"/>
          </a:xfrm>
          <a:prstGeom prst="wedgeRectCallout">
            <a:avLst>
              <a:gd name="adj1" fmla="val -37712"/>
              <a:gd name="adj2" fmla="val 66111"/>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000" dirty="0">
                <a:solidFill>
                  <a:schemeClr val="tx1"/>
                </a:solidFill>
              </a:rPr>
              <a:t>I found the Reach out CPD really useful. Each unit had lots of information that was easy to access and I enjoyed the videos and quizzes attached. The course has improved my subject knowledge and provided me with ideas for practical activities for teaching this </a:t>
            </a:r>
            <a:r>
              <a:rPr lang="en-GB" sz="1000" dirty="0" smtClean="0">
                <a:solidFill>
                  <a:schemeClr val="tx1"/>
                </a:solidFill>
              </a:rPr>
              <a:t>topic.</a:t>
            </a:r>
            <a:endParaRPr lang="en-GB" sz="1000" dirty="0">
              <a:solidFill>
                <a:schemeClr val="tx1"/>
              </a:solidFill>
            </a:endParaRPr>
          </a:p>
        </p:txBody>
      </p:sp>
      <p:sp>
        <p:nvSpPr>
          <p:cNvPr id="29" name="Rectangular Callout 28"/>
          <p:cNvSpPr/>
          <p:nvPr/>
        </p:nvSpPr>
        <p:spPr>
          <a:xfrm>
            <a:off x="3596283" y="2382282"/>
            <a:ext cx="1610889" cy="1771987"/>
          </a:xfrm>
          <a:prstGeom prst="wedgeRectCallout">
            <a:avLst>
              <a:gd name="adj1" fmla="val -67365"/>
              <a:gd name="adj2" fmla="val -14759"/>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000" dirty="0" smtClean="0">
                <a:solidFill>
                  <a:schemeClr val="tx1"/>
                </a:solidFill>
              </a:rPr>
              <a:t>Having taught Earth and Space for last five years, I hoping to gain some new insights and resources to use and Reach Out reporter didn’t disappoint. I’ve got new videos to use in class and two new practical lessons that I will explore next year.</a:t>
            </a:r>
            <a:endParaRPr lang="en-GB" sz="1000" dirty="0">
              <a:solidFill>
                <a:schemeClr val="tx1"/>
              </a:solidFill>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s://lh3.googleusercontent.com/mw1BRGWeMBY9j5Wjm7Tt7cg4sBv28CBdAKbmC4waufxCYOEzbqyTH9bPT0lXnUhrtb8dUNL1VQ4yLH9GfxTWsNoL2JVpT3tB_vcw5-xctNPTbDNY0Dsq2d5iTMfwKici1-9FF4yIfio"/>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8897" r="16922"/>
          <a:stretch/>
        </p:blipFill>
        <p:spPr bwMode="auto">
          <a:xfrm>
            <a:off x="4621084" y="5504496"/>
            <a:ext cx="1507950" cy="1343485"/>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4175449" y="0"/>
            <a:ext cx="4968551" cy="461665"/>
          </a:xfrm>
          <a:prstGeom prst="rect">
            <a:avLst/>
          </a:prstGeom>
          <a:solidFill>
            <a:schemeClr val="bg1"/>
          </a:solidFill>
          <a:ln w="57150">
            <a:solidFill>
              <a:srgbClr val="FFC000"/>
            </a:solidFill>
          </a:ln>
        </p:spPr>
        <p:txBody>
          <a:bodyPr wrap="square" rtlCol="0">
            <a:spAutoFit/>
          </a:bodyPr>
          <a:lstStyle/>
          <a:p>
            <a:r>
              <a:rPr lang="en-GB" sz="1200" dirty="0" smtClean="0"/>
              <a:t>T B: Science teaching is strengthened and developed through </a:t>
            </a:r>
            <a:r>
              <a:rPr lang="en-GB" sz="1200" b="1" dirty="0" smtClean="0"/>
              <a:t>use </a:t>
            </a:r>
            <a:r>
              <a:rPr lang="en-GB" sz="1200" b="1" dirty="0"/>
              <a:t>of a range of effective teaching and learning strategies</a:t>
            </a:r>
          </a:p>
        </p:txBody>
      </p:sp>
      <p:sp>
        <p:nvSpPr>
          <p:cNvPr id="12" name="TextBox 11"/>
          <p:cNvSpPr txBox="1"/>
          <p:nvPr/>
        </p:nvSpPr>
        <p:spPr>
          <a:xfrm>
            <a:off x="9894" y="-13648"/>
            <a:ext cx="4165555" cy="461665"/>
          </a:xfrm>
          <a:prstGeom prst="rect">
            <a:avLst/>
          </a:prstGeom>
          <a:solidFill>
            <a:srgbClr val="FF0000"/>
          </a:solidFill>
          <a:ln w="57150">
            <a:solidFill>
              <a:schemeClr val="tx1"/>
            </a:solidFill>
            <a:prstDash val="solid"/>
          </a:ln>
        </p:spPr>
        <p:txBody>
          <a:bodyPr wrap="square" rtlCol="0">
            <a:spAutoFit/>
          </a:bodyPr>
          <a:lstStyle/>
          <a:p>
            <a:r>
              <a:rPr lang="en-GB" sz="1200" b="1" dirty="0" smtClean="0"/>
              <a:t>Before PSQM, staff asked for resources, especially in KS1, to engage children in scientific literacy.</a:t>
            </a:r>
          </a:p>
        </p:txBody>
      </p:sp>
      <p:sp>
        <p:nvSpPr>
          <p:cNvPr id="16" name="TextBox 15"/>
          <p:cNvSpPr txBox="1"/>
          <p:nvPr/>
        </p:nvSpPr>
        <p:spPr>
          <a:xfrm>
            <a:off x="6012161" y="6108289"/>
            <a:ext cx="3131840" cy="738664"/>
          </a:xfrm>
          <a:prstGeom prst="rect">
            <a:avLst/>
          </a:prstGeom>
          <a:solidFill>
            <a:srgbClr val="FFFF00"/>
          </a:solidFill>
        </p:spPr>
        <p:txBody>
          <a:bodyPr wrap="square" rtlCol="0">
            <a:spAutoFit/>
          </a:bodyPr>
          <a:lstStyle/>
          <a:p>
            <a:r>
              <a:rPr lang="en-GB" sz="1200" b="1" u="sng" dirty="0" smtClean="0">
                <a:solidFill>
                  <a:srgbClr val="FF0000"/>
                </a:solidFill>
              </a:rPr>
              <a:t>Impact: </a:t>
            </a:r>
            <a:r>
              <a:rPr lang="en-GB" sz="1000" dirty="0" smtClean="0"/>
              <a:t>children of all abilities are more engaged with their learning. By using a range of strategies, children’s understanding of technical vocabulary and tricky scientific concepts is being taught more effectively.</a:t>
            </a:r>
            <a:endParaRPr lang="en-GB" sz="1000" dirty="0"/>
          </a:p>
        </p:txBody>
      </p:sp>
      <p:pic>
        <p:nvPicPr>
          <p:cNvPr id="26" name="Picture 25"/>
          <p:cNvPicPr>
            <a:picLocks noChangeAspect="1"/>
          </p:cNvPicPr>
          <p:nvPr/>
        </p:nvPicPr>
        <p:blipFill>
          <a:blip r:embed="rId3"/>
          <a:stretch>
            <a:fillRect/>
          </a:stretch>
        </p:blipFill>
        <p:spPr>
          <a:xfrm>
            <a:off x="70239" y="3402941"/>
            <a:ext cx="2688569" cy="1385994"/>
          </a:xfrm>
          <a:prstGeom prst="rect">
            <a:avLst/>
          </a:prstGeom>
        </p:spPr>
      </p:pic>
      <p:pic>
        <p:nvPicPr>
          <p:cNvPr id="27" name="Picture 26"/>
          <p:cNvPicPr>
            <a:picLocks noChangeAspect="1"/>
          </p:cNvPicPr>
          <p:nvPr/>
        </p:nvPicPr>
        <p:blipFill>
          <a:blip r:embed="rId4"/>
          <a:stretch>
            <a:fillRect/>
          </a:stretch>
        </p:blipFill>
        <p:spPr>
          <a:xfrm>
            <a:off x="2261135" y="1696803"/>
            <a:ext cx="1878436" cy="1410836"/>
          </a:xfrm>
          <a:prstGeom prst="rect">
            <a:avLst/>
          </a:prstGeom>
        </p:spPr>
      </p:pic>
      <p:sp>
        <p:nvSpPr>
          <p:cNvPr id="31" name="TextBox 30"/>
          <p:cNvSpPr txBox="1"/>
          <p:nvPr/>
        </p:nvSpPr>
        <p:spPr>
          <a:xfrm>
            <a:off x="13896" y="461665"/>
            <a:ext cx="3982040" cy="1169551"/>
          </a:xfrm>
          <a:prstGeom prst="rect">
            <a:avLst/>
          </a:prstGeom>
          <a:solidFill>
            <a:srgbClr val="92D050"/>
          </a:solidFill>
          <a:ln>
            <a:solidFill>
              <a:schemeClr val="tx1"/>
            </a:solidFill>
          </a:ln>
        </p:spPr>
        <p:txBody>
          <a:bodyPr wrap="square" rtlCol="0">
            <a:spAutoFit/>
          </a:bodyPr>
          <a:lstStyle/>
          <a:p>
            <a:r>
              <a:rPr lang="en-GB" sz="1000" dirty="0" smtClean="0"/>
              <a:t>‘I Can Explain’ resource purchased from PSTT to improve children’s science literacy. This resource is able to use from EYF – KS2. This year we have focused on using it with our KS1 children based on staff questionnaire from beginning of the year. Two activities children have are sorting activities one focusing on temperature (hottest to coldest) the other on sound (loudest to quietest). They then have to discuss and give reasons for their ideas.</a:t>
            </a:r>
            <a:endParaRPr lang="en-GB" sz="1000" dirty="0"/>
          </a:p>
        </p:txBody>
      </p:sp>
      <p:sp>
        <p:nvSpPr>
          <p:cNvPr id="34" name="Cloud Callout 33"/>
          <p:cNvSpPr/>
          <p:nvPr/>
        </p:nvSpPr>
        <p:spPr>
          <a:xfrm>
            <a:off x="2758808" y="3104685"/>
            <a:ext cx="2226380" cy="2124515"/>
          </a:xfrm>
          <a:prstGeom prst="cloudCallout">
            <a:avLst>
              <a:gd name="adj1" fmla="val -59880"/>
              <a:gd name="adj2" fmla="val -58798"/>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smtClean="0">
                <a:solidFill>
                  <a:schemeClr val="tx1"/>
                </a:solidFill>
              </a:rPr>
              <a:t>I think fireworks are the loudest because you can hear them bang from far away. Dogs barking are loudest because dogs are inside and close to us. Aeroplane is the loudest because it’s the biggest. – Yr 1 children</a:t>
            </a:r>
            <a:endParaRPr lang="en-GB" sz="1000" dirty="0">
              <a:solidFill>
                <a:schemeClr val="tx1"/>
              </a:solidFill>
            </a:endParaRPr>
          </a:p>
        </p:txBody>
      </p:sp>
      <p:sp>
        <p:nvSpPr>
          <p:cNvPr id="38" name="Cloud Callout 37"/>
          <p:cNvSpPr/>
          <p:nvPr/>
        </p:nvSpPr>
        <p:spPr>
          <a:xfrm>
            <a:off x="34755" y="1533273"/>
            <a:ext cx="2234527" cy="1804081"/>
          </a:xfrm>
          <a:prstGeom prst="cloudCallout">
            <a:avLst>
              <a:gd name="adj1" fmla="val 40047"/>
              <a:gd name="adj2" fmla="val 63583"/>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smtClean="0">
                <a:solidFill>
                  <a:schemeClr val="tx1"/>
                </a:solidFill>
              </a:rPr>
              <a:t>Sun melts ice, that’s why it’s the hottest.</a:t>
            </a:r>
          </a:p>
          <a:p>
            <a:pPr algn="ctr"/>
            <a:r>
              <a:rPr lang="en-GB" sz="1000" dirty="0" smtClean="0">
                <a:solidFill>
                  <a:schemeClr val="tx1"/>
                </a:solidFill>
              </a:rPr>
              <a:t>The North pole has so much ice it can freeze water that’s why it is the coldest. A </a:t>
            </a:r>
            <a:r>
              <a:rPr lang="en-GB" sz="1000" dirty="0">
                <a:solidFill>
                  <a:schemeClr val="tx1"/>
                </a:solidFill>
              </a:rPr>
              <a:t>candle would burn you but it’s not as hot as the Sun! – Yr 1 </a:t>
            </a:r>
            <a:r>
              <a:rPr lang="en-GB" sz="1000" dirty="0" smtClean="0">
                <a:solidFill>
                  <a:schemeClr val="tx1"/>
                </a:solidFill>
              </a:rPr>
              <a:t>children</a:t>
            </a:r>
            <a:endParaRPr lang="en-GB" sz="1000" dirty="0">
              <a:solidFill>
                <a:schemeClr val="tx1"/>
              </a:solidFill>
            </a:endParaRPr>
          </a:p>
        </p:txBody>
      </p:sp>
      <p:sp>
        <p:nvSpPr>
          <p:cNvPr id="30" name="TextBox 29"/>
          <p:cNvSpPr txBox="1"/>
          <p:nvPr/>
        </p:nvSpPr>
        <p:spPr>
          <a:xfrm>
            <a:off x="14236" y="4816616"/>
            <a:ext cx="3463002" cy="707886"/>
          </a:xfrm>
          <a:prstGeom prst="rect">
            <a:avLst/>
          </a:prstGeom>
          <a:solidFill>
            <a:srgbClr val="92D050"/>
          </a:solidFill>
          <a:ln>
            <a:solidFill>
              <a:schemeClr val="tx1"/>
            </a:solidFill>
          </a:ln>
        </p:spPr>
        <p:txBody>
          <a:bodyPr wrap="square" rtlCol="0">
            <a:spAutoFit/>
          </a:bodyPr>
          <a:lstStyle/>
          <a:p>
            <a:r>
              <a:rPr lang="en-GB" sz="1000" dirty="0" smtClean="0"/>
              <a:t>Convince me cards, purchased from TTS, have been used as an assessment tool and to also challenge misconceptions. We have also displayed them on our science display for children to interact with.</a:t>
            </a:r>
            <a:endParaRPr lang="en-GB" sz="1000" dirty="0"/>
          </a:p>
        </p:txBody>
      </p:sp>
      <p:sp>
        <p:nvSpPr>
          <p:cNvPr id="39" name="Rectangular Callout 38"/>
          <p:cNvSpPr/>
          <p:nvPr/>
        </p:nvSpPr>
        <p:spPr>
          <a:xfrm>
            <a:off x="-1068" y="5701460"/>
            <a:ext cx="3252912" cy="1099252"/>
          </a:xfrm>
          <a:prstGeom prst="wedgeRectCallout">
            <a:avLst>
              <a:gd name="adj1" fmla="val -5465"/>
              <a:gd name="adj2" fmla="val -83771"/>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smtClean="0">
                <a:solidFill>
                  <a:schemeClr val="tx1"/>
                </a:solidFill>
              </a:rPr>
              <a:t>Convince me cards are an excellent way to deepen learning and to get children thinking about scientific concepts. An example we used was </a:t>
            </a:r>
            <a:r>
              <a:rPr lang="en-GB" sz="1000" b="1" dirty="0" smtClean="0">
                <a:solidFill>
                  <a:schemeClr val="tx1"/>
                </a:solidFill>
              </a:rPr>
              <a:t>‘Convince me, </a:t>
            </a:r>
            <a:r>
              <a:rPr lang="en-GB" sz="1000" b="1" dirty="0">
                <a:solidFill>
                  <a:schemeClr val="tx1"/>
                </a:solidFill>
              </a:rPr>
              <a:t>Seeds need water to start </a:t>
            </a:r>
            <a:r>
              <a:rPr lang="en-GB" sz="1000" b="1" dirty="0" smtClean="0">
                <a:solidFill>
                  <a:schemeClr val="tx1"/>
                </a:solidFill>
              </a:rPr>
              <a:t>growing’</a:t>
            </a:r>
            <a:r>
              <a:rPr lang="en-GB" sz="1000" dirty="0" smtClean="0">
                <a:solidFill>
                  <a:schemeClr val="tx1"/>
                </a:solidFill>
              </a:rPr>
              <a:t>. We </a:t>
            </a:r>
            <a:r>
              <a:rPr lang="en-GB" sz="1000" dirty="0">
                <a:solidFill>
                  <a:schemeClr val="tx1"/>
                </a:solidFill>
              </a:rPr>
              <a:t>talked about our knowledge of growing plants. </a:t>
            </a:r>
            <a:r>
              <a:rPr lang="en-GB" sz="1000" dirty="0" smtClean="0">
                <a:solidFill>
                  <a:schemeClr val="tx1"/>
                </a:solidFill>
              </a:rPr>
              <a:t>Our children remembered </a:t>
            </a:r>
            <a:r>
              <a:rPr lang="en-GB" sz="1000" dirty="0">
                <a:solidFill>
                  <a:schemeClr val="tx1"/>
                </a:solidFill>
              </a:rPr>
              <a:t>that we had grown plants under different conditions. </a:t>
            </a:r>
            <a:r>
              <a:rPr lang="en-GB" sz="1000" dirty="0" smtClean="0">
                <a:solidFill>
                  <a:schemeClr val="tx1"/>
                </a:solidFill>
              </a:rPr>
              <a:t>Yr 2 teacher</a:t>
            </a:r>
            <a:endParaRPr lang="en-GB" sz="1000" dirty="0">
              <a:solidFill>
                <a:schemeClr val="tx1"/>
              </a:solidFill>
            </a:endParaRPr>
          </a:p>
        </p:txBody>
      </p:sp>
      <p:sp>
        <p:nvSpPr>
          <p:cNvPr id="40" name="TextBox 39"/>
          <p:cNvSpPr txBox="1"/>
          <p:nvPr/>
        </p:nvSpPr>
        <p:spPr>
          <a:xfrm>
            <a:off x="5788161" y="5533166"/>
            <a:ext cx="360040" cy="230832"/>
          </a:xfrm>
          <a:prstGeom prst="rect">
            <a:avLst/>
          </a:prstGeom>
          <a:solidFill>
            <a:schemeClr val="bg1"/>
          </a:solidFill>
          <a:ln w="28575">
            <a:solidFill>
              <a:srgbClr val="00B050"/>
            </a:solidFill>
          </a:ln>
        </p:spPr>
        <p:txBody>
          <a:bodyPr wrap="square" rtlCol="0">
            <a:spAutoFit/>
          </a:bodyPr>
          <a:lstStyle/>
          <a:p>
            <a:r>
              <a:rPr lang="en-GB" sz="900" dirty="0" smtClean="0"/>
              <a:t>Y2</a:t>
            </a:r>
            <a:endParaRPr lang="en-GB" sz="900" dirty="0"/>
          </a:p>
        </p:txBody>
      </p:sp>
      <p:sp>
        <p:nvSpPr>
          <p:cNvPr id="41" name="Cloud Callout 40"/>
          <p:cNvSpPr/>
          <p:nvPr/>
        </p:nvSpPr>
        <p:spPr>
          <a:xfrm>
            <a:off x="3284086" y="5406984"/>
            <a:ext cx="1473230" cy="1403663"/>
          </a:xfrm>
          <a:prstGeom prst="cloudCallout">
            <a:avLst>
              <a:gd name="adj1" fmla="val 72135"/>
              <a:gd name="adj2" fmla="val -908"/>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smtClean="0">
                <a:solidFill>
                  <a:schemeClr val="tx1"/>
                </a:solidFill>
              </a:rPr>
              <a:t>That’s not true because we grew seeds without water. Yr 2 child</a:t>
            </a:r>
            <a:endParaRPr lang="en-GB" sz="1000" dirty="0">
              <a:solidFill>
                <a:schemeClr val="tx1"/>
              </a:solidFill>
            </a:endParaRPr>
          </a:p>
        </p:txBody>
      </p:sp>
      <p:pic>
        <p:nvPicPr>
          <p:cNvPr id="5124" name="Picture 4" descr="Image preview"/>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64411" y="2649069"/>
            <a:ext cx="1613995" cy="2507337"/>
          </a:xfrm>
          <a:prstGeom prst="rect">
            <a:avLst/>
          </a:prstGeom>
          <a:noFill/>
          <a:extLst>
            <a:ext uri="{909E8E84-426E-40DD-AFC4-6F175D3DCCD1}">
              <a14:hiddenFill xmlns:a14="http://schemas.microsoft.com/office/drawing/2010/main">
                <a:solidFill>
                  <a:srgbClr val="FFFFFF"/>
                </a:solidFill>
              </a14:hiddenFill>
            </a:ext>
          </a:extLst>
        </p:spPr>
      </p:pic>
      <p:sp>
        <p:nvSpPr>
          <p:cNvPr id="43" name="TextBox 42"/>
          <p:cNvSpPr txBox="1"/>
          <p:nvPr/>
        </p:nvSpPr>
        <p:spPr>
          <a:xfrm>
            <a:off x="3995936" y="492201"/>
            <a:ext cx="5115877" cy="553998"/>
          </a:xfrm>
          <a:prstGeom prst="rect">
            <a:avLst/>
          </a:prstGeom>
          <a:solidFill>
            <a:srgbClr val="92D050"/>
          </a:solidFill>
          <a:ln>
            <a:solidFill>
              <a:schemeClr val="tx1"/>
            </a:solidFill>
          </a:ln>
        </p:spPr>
        <p:txBody>
          <a:bodyPr wrap="square" rtlCol="0">
            <a:spAutoFit/>
          </a:bodyPr>
          <a:lstStyle/>
          <a:p>
            <a:r>
              <a:rPr lang="en-GB" sz="1000" dirty="0" smtClean="0"/>
              <a:t>Practical enquiry is a strategy that children wanted more of from their pupil voice ‘more experiments’ so this year it has been a clean focus for us to ensure that children are engaged and active learners within science lessons.</a:t>
            </a:r>
            <a:endParaRPr lang="en-GB" sz="1000" dirty="0"/>
          </a:p>
        </p:txBody>
      </p:sp>
      <p:pic>
        <p:nvPicPr>
          <p:cNvPr id="46" name="Picture 2" descr="Image preview"/>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0041" t="3150" b="20475"/>
          <a:stretch/>
        </p:blipFill>
        <p:spPr bwMode="auto">
          <a:xfrm>
            <a:off x="5579884" y="1006488"/>
            <a:ext cx="1654032" cy="1270501"/>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https://lh3.googleusercontent.com/DXWfyplQh2FholkYVh8Dx5BBk5t4q0Q_VPjh4_iF3y6b8AuDnOqaJw6YD-oZkAH9x5c1rho67EZ46IVGb7e15_l5Z-FJNUaUXM4-Yb7g87XztWTsPifiQFJBYOkBaJGvp2yHlfoOZys"/>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422129" y="3932381"/>
            <a:ext cx="1106213" cy="1224025"/>
          </a:xfrm>
          <a:prstGeom prst="rect">
            <a:avLst/>
          </a:prstGeom>
          <a:noFill/>
          <a:extLst>
            <a:ext uri="{909E8E84-426E-40DD-AFC4-6F175D3DCCD1}">
              <a14:hiddenFill xmlns:a14="http://schemas.microsoft.com/office/drawing/2010/main">
                <a:solidFill>
                  <a:srgbClr val="FFFFFF"/>
                </a:solidFill>
              </a14:hiddenFill>
            </a:ext>
          </a:extLst>
        </p:spPr>
      </p:pic>
      <p:sp>
        <p:nvSpPr>
          <p:cNvPr id="48" name="TextBox 47"/>
          <p:cNvSpPr txBox="1"/>
          <p:nvPr/>
        </p:nvSpPr>
        <p:spPr>
          <a:xfrm>
            <a:off x="6365950" y="2289077"/>
            <a:ext cx="2745863" cy="1631216"/>
          </a:xfrm>
          <a:prstGeom prst="rect">
            <a:avLst/>
          </a:prstGeom>
          <a:solidFill>
            <a:srgbClr val="92D050"/>
          </a:solidFill>
          <a:ln>
            <a:solidFill>
              <a:schemeClr val="tx1"/>
            </a:solidFill>
          </a:ln>
        </p:spPr>
        <p:txBody>
          <a:bodyPr wrap="square" rtlCol="0">
            <a:spAutoFit/>
          </a:bodyPr>
          <a:lstStyle/>
          <a:p>
            <a:r>
              <a:rPr lang="en-GB" sz="1000" dirty="0" smtClean="0"/>
              <a:t>A strategy implemented by Year 1 to get children engaged with scientific vocabulary was to  use on of their new science based texts ‘ The Keeper of Wild Words’ to go on a plant vocabulary word hunt around our school grounds. </a:t>
            </a:r>
            <a:r>
              <a:rPr lang="en-GB" sz="1000" dirty="0"/>
              <a:t>Once </a:t>
            </a:r>
            <a:r>
              <a:rPr lang="en-GB" sz="1000" dirty="0" smtClean="0"/>
              <a:t>they </a:t>
            </a:r>
            <a:r>
              <a:rPr lang="en-GB" sz="1000" dirty="0"/>
              <a:t>found </a:t>
            </a:r>
            <a:r>
              <a:rPr lang="en-GB" sz="1000" dirty="0" smtClean="0"/>
              <a:t>their </a:t>
            </a:r>
            <a:r>
              <a:rPr lang="en-GB" sz="1000" dirty="0"/>
              <a:t>envelope with </a:t>
            </a:r>
            <a:r>
              <a:rPr lang="en-GB" sz="1000" dirty="0" smtClean="0"/>
              <a:t>their </a:t>
            </a:r>
            <a:r>
              <a:rPr lang="en-GB" sz="1000" dirty="0"/>
              <a:t>name on, </a:t>
            </a:r>
            <a:r>
              <a:rPr lang="en-GB" sz="1000" dirty="0" smtClean="0"/>
              <a:t>they </a:t>
            </a:r>
            <a:r>
              <a:rPr lang="en-GB" sz="1000" dirty="0"/>
              <a:t>read the word </a:t>
            </a:r>
            <a:r>
              <a:rPr lang="en-GB" sz="1000" dirty="0" smtClean="0"/>
              <a:t>inside</a:t>
            </a:r>
            <a:r>
              <a:rPr lang="en-GB" sz="1000" dirty="0"/>
              <a:t> </a:t>
            </a:r>
            <a:r>
              <a:rPr lang="en-GB" sz="1000" dirty="0" smtClean="0"/>
              <a:t>along with the word, information and picture. </a:t>
            </a:r>
            <a:r>
              <a:rPr lang="en-GB" sz="1000" dirty="0"/>
              <a:t>Finally, in groups, </a:t>
            </a:r>
            <a:r>
              <a:rPr lang="en-GB" sz="1000" dirty="0" smtClean="0"/>
              <a:t>they </a:t>
            </a:r>
            <a:r>
              <a:rPr lang="en-GB" sz="1000" dirty="0"/>
              <a:t>presented </a:t>
            </a:r>
            <a:r>
              <a:rPr lang="en-GB" sz="1000" dirty="0" smtClean="0"/>
              <a:t>their </a:t>
            </a:r>
            <a:r>
              <a:rPr lang="en-GB" sz="1000" dirty="0"/>
              <a:t>words to the class and answered some challenge questions.</a:t>
            </a:r>
          </a:p>
        </p:txBody>
      </p:sp>
      <p:pic>
        <p:nvPicPr>
          <p:cNvPr id="14" name="Picture 13"/>
          <p:cNvPicPr>
            <a:picLocks noChangeAspect="1"/>
          </p:cNvPicPr>
          <p:nvPr/>
        </p:nvPicPr>
        <p:blipFill>
          <a:blip r:embed="rId8"/>
          <a:stretch>
            <a:fillRect/>
          </a:stretch>
        </p:blipFill>
        <p:spPr>
          <a:xfrm>
            <a:off x="7306538" y="1006488"/>
            <a:ext cx="1732652" cy="1270501"/>
          </a:xfrm>
          <a:prstGeom prst="rect">
            <a:avLst/>
          </a:prstGeom>
        </p:spPr>
      </p:pic>
      <p:sp>
        <p:nvSpPr>
          <p:cNvPr id="50" name="TextBox 49"/>
          <p:cNvSpPr txBox="1"/>
          <p:nvPr/>
        </p:nvSpPr>
        <p:spPr>
          <a:xfrm>
            <a:off x="4327989" y="4796611"/>
            <a:ext cx="2094140" cy="707886"/>
          </a:xfrm>
          <a:prstGeom prst="rect">
            <a:avLst/>
          </a:prstGeom>
          <a:solidFill>
            <a:srgbClr val="92D050"/>
          </a:solidFill>
          <a:ln>
            <a:solidFill>
              <a:schemeClr val="tx1"/>
            </a:solidFill>
          </a:ln>
        </p:spPr>
        <p:txBody>
          <a:bodyPr wrap="square" rtlCol="0">
            <a:spAutoFit/>
          </a:bodyPr>
          <a:lstStyle/>
          <a:p>
            <a:r>
              <a:rPr lang="en-GB" sz="1000" dirty="0" smtClean="0"/>
              <a:t>Convince me cards are used </a:t>
            </a:r>
            <a:r>
              <a:rPr lang="en-GB" sz="1000" dirty="0"/>
              <a:t>on our science display on the main corridor for children to read and think about at their leisure.</a:t>
            </a:r>
          </a:p>
        </p:txBody>
      </p:sp>
      <p:pic>
        <p:nvPicPr>
          <p:cNvPr id="5128" name="Picture 8" descr="https://lh3.googleusercontent.com/pV2rSpX3oRj6rMv52jXW5ZOz-TQ-vKcvgP7sr4vZB5HkXlKdxXhuulp-4RX9Xf9yFN9lZBACOmZvt0nBUD09gNipU1EZVdNcq7YMtivVV6nr7SbvhwPy4UdWKAT2CZR7fC5WShF7EtQ"/>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24017" r="14559" b="7213"/>
          <a:stretch/>
        </p:blipFill>
        <p:spPr bwMode="auto">
          <a:xfrm>
            <a:off x="7528341" y="3932381"/>
            <a:ext cx="1583471" cy="1224025"/>
          </a:xfrm>
          <a:prstGeom prst="rect">
            <a:avLst/>
          </a:prstGeom>
          <a:noFill/>
          <a:extLst>
            <a:ext uri="{909E8E84-426E-40DD-AFC4-6F175D3DCCD1}">
              <a14:hiddenFill xmlns:a14="http://schemas.microsoft.com/office/drawing/2010/main">
                <a:solidFill>
                  <a:srgbClr val="FFFFFF"/>
                </a:solidFill>
              </a14:hiddenFill>
            </a:ext>
          </a:extLst>
        </p:spPr>
      </p:pic>
      <p:pic>
        <p:nvPicPr>
          <p:cNvPr id="5130" name="Picture 10" descr="https://lh6.googleusercontent.com/JZWF3YDxQkLvxw98U4cw76lYMbf_J2V7qzBYp3D1adWs0_xAwmql6P0XOS3y6z47kTMvA2FXTxK764uKXv3HWmV7b8VJPLgsqBDwRKp-Xp69QzZbKuDAXW12QxmDMKNF7SPUA3ySodE"/>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12205" t="7738" r="7471" b="10363"/>
          <a:stretch/>
        </p:blipFill>
        <p:spPr bwMode="auto">
          <a:xfrm>
            <a:off x="6422128" y="5170559"/>
            <a:ext cx="1184157" cy="905531"/>
          </a:xfrm>
          <a:prstGeom prst="rect">
            <a:avLst/>
          </a:prstGeom>
          <a:noFill/>
          <a:extLst>
            <a:ext uri="{909E8E84-426E-40DD-AFC4-6F175D3DCCD1}">
              <a14:hiddenFill xmlns:a14="http://schemas.microsoft.com/office/drawing/2010/main">
                <a:solidFill>
                  <a:srgbClr val="FFFFFF"/>
                </a:solidFill>
              </a14:hiddenFill>
            </a:ext>
          </a:extLst>
        </p:spPr>
      </p:pic>
      <p:pic>
        <p:nvPicPr>
          <p:cNvPr id="5132" name="Picture 12" descr="https://lh3.googleusercontent.com/2eiZ9S4pK0uSKvrUuxqL70S2NCMVjOAy5LLP9avzOahsF7R0W0juAJJyOYPnjbbE4TKKCS16M3G4Qem9HQtxA9JC7U11pXyBweFgw6OymfXE9RxkgwWiacJ2yMxJt-r1-gM5nWFQKvg"/>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t="10888" b="19813"/>
          <a:stretch/>
        </p:blipFill>
        <p:spPr bwMode="auto">
          <a:xfrm>
            <a:off x="7606285" y="5163170"/>
            <a:ext cx="1537715" cy="912919"/>
          </a:xfrm>
          <a:prstGeom prst="rect">
            <a:avLst/>
          </a:prstGeom>
          <a:noFill/>
          <a:extLst>
            <a:ext uri="{909E8E84-426E-40DD-AFC4-6F175D3DCCD1}">
              <a14:hiddenFill xmlns:a14="http://schemas.microsoft.com/office/drawing/2010/main">
                <a:solidFill>
                  <a:srgbClr val="FFFFFF"/>
                </a:solidFill>
              </a14:hiddenFill>
            </a:ext>
          </a:extLst>
        </p:spPr>
      </p:pic>
      <p:sp>
        <p:nvSpPr>
          <p:cNvPr id="54" name="Right Arrow 53"/>
          <p:cNvSpPr/>
          <p:nvPr/>
        </p:nvSpPr>
        <p:spPr>
          <a:xfrm rot="5400000">
            <a:off x="8795479" y="3850610"/>
            <a:ext cx="397466" cy="235201"/>
          </a:xfrm>
          <a:prstGeom prst="rightArrow">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5" name="Right Arrow 54"/>
          <p:cNvSpPr/>
          <p:nvPr/>
        </p:nvSpPr>
        <p:spPr>
          <a:xfrm rot="5400000">
            <a:off x="8698430" y="959460"/>
            <a:ext cx="397466" cy="235201"/>
          </a:xfrm>
          <a:prstGeom prst="rightArrow">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6" name="Right Arrow 55"/>
          <p:cNvSpPr/>
          <p:nvPr/>
        </p:nvSpPr>
        <p:spPr>
          <a:xfrm rot="5400000">
            <a:off x="3665406" y="1628474"/>
            <a:ext cx="397466" cy="235201"/>
          </a:xfrm>
          <a:prstGeom prst="rightArrow">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7" name="Right Arrow 56"/>
          <p:cNvSpPr/>
          <p:nvPr/>
        </p:nvSpPr>
        <p:spPr>
          <a:xfrm rot="5400000">
            <a:off x="5957382" y="4516339"/>
            <a:ext cx="397466" cy="235201"/>
          </a:xfrm>
          <a:prstGeom prst="rightArrow">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8" name="TextBox 57"/>
          <p:cNvSpPr txBox="1"/>
          <p:nvPr/>
        </p:nvSpPr>
        <p:spPr>
          <a:xfrm>
            <a:off x="7326026" y="2039872"/>
            <a:ext cx="617960" cy="235052"/>
          </a:xfrm>
          <a:prstGeom prst="rect">
            <a:avLst/>
          </a:prstGeom>
          <a:solidFill>
            <a:schemeClr val="bg1"/>
          </a:solidFill>
          <a:ln w="28575">
            <a:solidFill>
              <a:srgbClr val="00B050"/>
            </a:solidFill>
          </a:ln>
        </p:spPr>
        <p:txBody>
          <a:bodyPr wrap="square" rtlCol="0">
            <a:spAutoFit/>
          </a:bodyPr>
          <a:lstStyle/>
          <a:p>
            <a:r>
              <a:rPr lang="en-GB" sz="900" dirty="0" smtClean="0"/>
              <a:t>Y3 forces</a:t>
            </a:r>
            <a:endParaRPr lang="en-GB" sz="900" dirty="0"/>
          </a:p>
        </p:txBody>
      </p:sp>
      <p:sp>
        <p:nvSpPr>
          <p:cNvPr id="59" name="TextBox 58"/>
          <p:cNvSpPr txBox="1"/>
          <p:nvPr/>
        </p:nvSpPr>
        <p:spPr>
          <a:xfrm>
            <a:off x="6615955" y="2033265"/>
            <a:ext cx="617960" cy="235052"/>
          </a:xfrm>
          <a:prstGeom prst="rect">
            <a:avLst/>
          </a:prstGeom>
          <a:solidFill>
            <a:schemeClr val="bg1"/>
          </a:solidFill>
          <a:ln w="28575">
            <a:solidFill>
              <a:srgbClr val="00B050"/>
            </a:solidFill>
          </a:ln>
        </p:spPr>
        <p:txBody>
          <a:bodyPr wrap="square" rtlCol="0">
            <a:spAutoFit/>
          </a:bodyPr>
          <a:lstStyle/>
          <a:p>
            <a:r>
              <a:rPr lang="en-GB" sz="900" dirty="0" smtClean="0"/>
              <a:t>Y5 forces</a:t>
            </a:r>
            <a:endParaRPr lang="en-GB" sz="900" dirty="0"/>
          </a:p>
        </p:txBody>
      </p:sp>
      <p:sp>
        <p:nvSpPr>
          <p:cNvPr id="60" name="Right Arrow 59"/>
          <p:cNvSpPr/>
          <p:nvPr/>
        </p:nvSpPr>
        <p:spPr>
          <a:xfrm rot="9595388">
            <a:off x="3140646" y="5958488"/>
            <a:ext cx="397466" cy="235201"/>
          </a:xfrm>
          <a:prstGeom prst="rightArrow">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5" name="Picture 14"/>
          <p:cNvPicPr>
            <a:picLocks noChangeAspect="1"/>
          </p:cNvPicPr>
          <p:nvPr/>
        </p:nvPicPr>
        <p:blipFill rotWithShape="1">
          <a:blip r:embed="rId12">
            <a:extLst>
              <a:ext uri="{28A0092B-C50C-407E-A947-70E740481C1C}">
                <a14:useLocalDpi xmlns:a14="http://schemas.microsoft.com/office/drawing/2010/main" val="0"/>
              </a:ext>
            </a:extLst>
          </a:blip>
          <a:srcRect l="6694" t="5136" r="8662" b="17787"/>
          <a:stretch/>
        </p:blipFill>
        <p:spPr>
          <a:xfrm>
            <a:off x="4119810" y="1037788"/>
            <a:ext cx="1460074" cy="1611279"/>
          </a:xfrm>
          <a:prstGeom prst="rect">
            <a:avLst/>
          </a:prstGeom>
        </p:spPr>
      </p:pic>
      <p:sp>
        <p:nvSpPr>
          <p:cNvPr id="62" name="TextBox 61"/>
          <p:cNvSpPr txBox="1"/>
          <p:nvPr/>
        </p:nvSpPr>
        <p:spPr>
          <a:xfrm>
            <a:off x="4902373" y="2374155"/>
            <a:ext cx="617960" cy="235052"/>
          </a:xfrm>
          <a:prstGeom prst="rect">
            <a:avLst/>
          </a:prstGeom>
          <a:solidFill>
            <a:schemeClr val="bg1"/>
          </a:solidFill>
          <a:ln w="28575">
            <a:solidFill>
              <a:srgbClr val="00B050"/>
            </a:solidFill>
          </a:ln>
        </p:spPr>
        <p:txBody>
          <a:bodyPr wrap="square" rtlCol="0">
            <a:spAutoFit/>
          </a:bodyPr>
          <a:lstStyle/>
          <a:p>
            <a:r>
              <a:rPr lang="en-GB" sz="900" dirty="0" smtClean="0"/>
              <a:t>Y6 light</a:t>
            </a:r>
            <a:endParaRPr lang="en-GB" sz="900" dirty="0"/>
          </a:p>
        </p:txBody>
      </p:sp>
    </p:spTree>
    <p:extLst>
      <p:ext uri="{BB962C8B-B14F-4D97-AF65-F5344CB8AC3E}">
        <p14:creationId xmlns:p14="http://schemas.microsoft.com/office/powerpoint/2010/main" val="258479705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4175449" y="0"/>
            <a:ext cx="4968551" cy="461665"/>
          </a:xfrm>
          <a:prstGeom prst="rect">
            <a:avLst/>
          </a:prstGeom>
          <a:solidFill>
            <a:schemeClr val="bg1"/>
          </a:solidFill>
          <a:ln w="57150">
            <a:solidFill>
              <a:srgbClr val="FFC000"/>
            </a:solidFill>
          </a:ln>
        </p:spPr>
        <p:txBody>
          <a:bodyPr wrap="square" rtlCol="0">
            <a:spAutoFit/>
          </a:bodyPr>
          <a:lstStyle/>
          <a:p>
            <a:r>
              <a:rPr lang="en-GB" sz="1200" dirty="0" smtClean="0"/>
              <a:t>T C: Science teaching is strengthened and developed through </a:t>
            </a:r>
            <a:r>
              <a:rPr lang="en-GB" sz="1200" b="1" dirty="0" smtClean="0"/>
              <a:t>regular and safe use of up-to – date quality resources.</a:t>
            </a:r>
            <a:endParaRPr lang="en-GB" sz="1200" b="1" dirty="0"/>
          </a:p>
        </p:txBody>
      </p:sp>
      <p:pic>
        <p:nvPicPr>
          <p:cNvPr id="17410" name="Picture 2"/>
          <p:cNvPicPr>
            <a:picLocks noChangeAspect="1" noChangeArrowheads="1"/>
          </p:cNvPicPr>
          <p:nvPr/>
        </p:nvPicPr>
        <p:blipFill>
          <a:blip r:embed="rId2" cstate="print"/>
          <a:srcRect/>
          <a:stretch>
            <a:fillRect/>
          </a:stretch>
        </p:blipFill>
        <p:spPr bwMode="auto">
          <a:xfrm>
            <a:off x="5524116" y="2433873"/>
            <a:ext cx="1928204" cy="1531372"/>
          </a:xfrm>
          <a:prstGeom prst="rect">
            <a:avLst/>
          </a:prstGeom>
          <a:noFill/>
          <a:ln w="9525">
            <a:noFill/>
            <a:miter lim="800000"/>
            <a:headEnd/>
            <a:tailEnd/>
          </a:ln>
        </p:spPr>
      </p:pic>
      <p:sp>
        <p:nvSpPr>
          <p:cNvPr id="14" name="TextBox 13"/>
          <p:cNvSpPr txBox="1"/>
          <p:nvPr/>
        </p:nvSpPr>
        <p:spPr>
          <a:xfrm>
            <a:off x="5709046" y="464577"/>
            <a:ext cx="3434954" cy="861774"/>
          </a:xfrm>
          <a:prstGeom prst="rect">
            <a:avLst/>
          </a:prstGeom>
          <a:solidFill>
            <a:srgbClr val="92D050"/>
          </a:solidFill>
          <a:ln>
            <a:solidFill>
              <a:schemeClr val="tx1"/>
            </a:solidFill>
          </a:ln>
        </p:spPr>
        <p:txBody>
          <a:bodyPr wrap="square" rtlCol="0">
            <a:spAutoFit/>
          </a:bodyPr>
          <a:lstStyle/>
          <a:p>
            <a:r>
              <a:rPr lang="en-GB" sz="1000" dirty="0" smtClean="0"/>
              <a:t>Across the school, we have used PSTT’s ‘Standing </a:t>
            </a:r>
            <a:r>
              <a:rPr lang="en-GB" sz="1000" dirty="0"/>
              <a:t>on the Shoulders of </a:t>
            </a:r>
            <a:r>
              <a:rPr lang="en-GB" sz="1000" dirty="0" smtClean="0"/>
              <a:t>Giants’ to learn about scientific discoveries through engaging and practical </a:t>
            </a:r>
            <a:r>
              <a:rPr lang="en-GB" sz="1000" dirty="0"/>
              <a:t>investigations based on the scientific work of a historic </a:t>
            </a:r>
            <a:r>
              <a:rPr lang="en-GB" sz="1000" dirty="0" smtClean="0"/>
              <a:t>figure below you can see Year 3’s work on Mary Anning</a:t>
            </a:r>
            <a:r>
              <a:rPr lang="en-GB" sz="1000" dirty="0"/>
              <a:t>.</a:t>
            </a:r>
          </a:p>
        </p:txBody>
      </p:sp>
      <p:pic>
        <p:nvPicPr>
          <p:cNvPr id="5122" name="Picture 2" descr="https://lh5.googleusercontent.com/EFqbOUFRhC6Y1W-feBm7L5RfVAQDomK3BUWKVg66PDY4dLCUTH6SSwSd0oSIMaQfeygle-oo7BFvRWaA_V14prZfDUhCQPRb_Dkt68ODWoYBJvyWfFAolu75aPVI1iF-1Sa5vFUYkyQ"/>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137" y="4967499"/>
            <a:ext cx="2061596" cy="1890502"/>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29671" y="0"/>
            <a:ext cx="4145778" cy="646331"/>
          </a:xfrm>
          <a:prstGeom prst="rect">
            <a:avLst/>
          </a:prstGeom>
          <a:solidFill>
            <a:srgbClr val="FF0000"/>
          </a:solidFill>
          <a:ln w="57150">
            <a:solidFill>
              <a:schemeClr val="tx1"/>
            </a:solidFill>
            <a:prstDash val="solid"/>
          </a:ln>
        </p:spPr>
        <p:txBody>
          <a:bodyPr wrap="square" rtlCol="0">
            <a:spAutoFit/>
          </a:bodyPr>
          <a:lstStyle/>
          <a:p>
            <a:r>
              <a:rPr lang="en-GB" sz="1200" b="1" dirty="0" smtClean="0"/>
              <a:t>Before PSQM, teachers aware of health and safety but not CLEAPPS website and </a:t>
            </a:r>
            <a:r>
              <a:rPr lang="en-GB" sz="1200" b="1" dirty="0" smtClean="0"/>
              <a:t>resources. Resources were reviewed and staff asked for newer more </a:t>
            </a:r>
            <a:r>
              <a:rPr lang="en-GB" sz="1200" b="1" dirty="0" err="1" smtClean="0"/>
              <a:t>upto</a:t>
            </a:r>
            <a:r>
              <a:rPr lang="en-GB" sz="1200" b="1" dirty="0" smtClean="0"/>
              <a:t> date resources.</a:t>
            </a:r>
            <a:endParaRPr lang="en-GB" sz="1200" dirty="0" smtClean="0"/>
          </a:p>
        </p:txBody>
      </p:sp>
      <p:pic>
        <p:nvPicPr>
          <p:cNvPr id="5124" name="Picture 4" descr="https://lh4.googleusercontent.com/sV1EtGFUkb-lAzfx3L_4pQzSToNYnU5J9_0srQUd_x-SXKmCsCA_M_bzetMiZyer_DuisDoytpauh4LHuHBmXRfHOl85gYrHgMSBiyrrHvVo0IrloM2hZBr2T6SoOFn31fEnwNzpvNQ"/>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3001" t="13692" b="25140"/>
          <a:stretch/>
        </p:blipFill>
        <p:spPr bwMode="auto">
          <a:xfrm>
            <a:off x="0" y="666729"/>
            <a:ext cx="1521964" cy="1990248"/>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p:cNvSpPr txBox="1"/>
          <p:nvPr/>
        </p:nvSpPr>
        <p:spPr>
          <a:xfrm>
            <a:off x="3129310" y="2015153"/>
            <a:ext cx="2579736" cy="400110"/>
          </a:xfrm>
          <a:prstGeom prst="rect">
            <a:avLst/>
          </a:prstGeom>
          <a:solidFill>
            <a:srgbClr val="92D050"/>
          </a:solidFill>
          <a:ln>
            <a:solidFill>
              <a:schemeClr val="tx1"/>
            </a:solidFill>
          </a:ln>
        </p:spPr>
        <p:txBody>
          <a:bodyPr wrap="square" rtlCol="0">
            <a:spAutoFit/>
          </a:bodyPr>
          <a:lstStyle/>
          <a:p>
            <a:r>
              <a:rPr lang="en-GB" sz="1000" dirty="0" smtClean="0"/>
              <a:t>New light and colour resources purchased for nursery.</a:t>
            </a:r>
            <a:endParaRPr lang="en-GB" sz="1000" dirty="0"/>
          </a:p>
        </p:txBody>
      </p:sp>
      <p:pic>
        <p:nvPicPr>
          <p:cNvPr id="5126" name="Picture 6" descr="https://lh3.googleusercontent.com/THYQp6RMmKwKKw5vJQAdjseSFETwzkyLOHKYUwVRtp3GvqYkMYSn7qdwpoiL-BLHIpb7Dt8_cG5-K6DHHS_OydYMkgqEkb5-40HciiOJcVDxlfAzcnk2OL6B8lqSm1dezMbmpNZJXvc"/>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49118" y="651928"/>
            <a:ext cx="1584965" cy="1993532"/>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https://lh5.googleusercontent.com/jJA3vjIzHDqAySN6lLx5KPsl0dMC7m9OAHDPihe5wfiSmbwWM8u-yQBWEDDeHaEwKmoOxhbi6_IEGpp43BDl9ELA5XOPCiiRk8npSnLZbgOeZGz2N6ee1WxN5Uzs_GJLRccU86sd1Ac"/>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21539" t="23717" r="23180"/>
          <a:stretch/>
        </p:blipFill>
        <p:spPr bwMode="auto">
          <a:xfrm>
            <a:off x="2039459" y="4967498"/>
            <a:ext cx="1639321" cy="1890502"/>
          </a:xfrm>
          <a:prstGeom prst="rect">
            <a:avLst/>
          </a:prstGeom>
          <a:noFill/>
          <a:extLst>
            <a:ext uri="{909E8E84-426E-40DD-AFC4-6F175D3DCCD1}">
              <a14:hiddenFill xmlns:a14="http://schemas.microsoft.com/office/drawing/2010/main">
                <a:solidFill>
                  <a:srgbClr val="FFFFFF"/>
                </a:solidFill>
              </a14:hiddenFill>
            </a:ext>
          </a:extLst>
        </p:spPr>
      </p:pic>
      <p:sp>
        <p:nvSpPr>
          <p:cNvPr id="21" name="Cloud Callout 20"/>
          <p:cNvSpPr/>
          <p:nvPr/>
        </p:nvSpPr>
        <p:spPr>
          <a:xfrm>
            <a:off x="3228441" y="2533801"/>
            <a:ext cx="1673080" cy="1530193"/>
          </a:xfrm>
          <a:prstGeom prst="cloudCallout">
            <a:avLst>
              <a:gd name="adj1" fmla="val -59880"/>
              <a:gd name="adj2" fmla="val -58798"/>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solidFill>
                  <a:schemeClr val="tx1"/>
                </a:solidFill>
              </a:rPr>
              <a:t>I love watching the videos of the animals and learning about them, it makes English fun</a:t>
            </a:r>
            <a:r>
              <a:rPr lang="en-GB" sz="1000" dirty="0" smtClean="0">
                <a:solidFill>
                  <a:schemeClr val="tx1"/>
                </a:solidFill>
              </a:rPr>
              <a:t>. Yr 5 child</a:t>
            </a:r>
            <a:endParaRPr lang="en-GB" sz="1000" dirty="0">
              <a:solidFill>
                <a:schemeClr val="tx1"/>
              </a:solidFill>
            </a:endParaRPr>
          </a:p>
        </p:txBody>
      </p:sp>
      <p:sp>
        <p:nvSpPr>
          <p:cNvPr id="22" name="Cloud Callout 21"/>
          <p:cNvSpPr/>
          <p:nvPr/>
        </p:nvSpPr>
        <p:spPr>
          <a:xfrm>
            <a:off x="2642507" y="3978737"/>
            <a:ext cx="1570841" cy="1457820"/>
          </a:xfrm>
          <a:prstGeom prst="cloudCallout">
            <a:avLst>
              <a:gd name="adj1" fmla="val -69560"/>
              <a:gd name="adj2" fmla="val 34851"/>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solidFill>
                  <a:schemeClr val="tx1"/>
                </a:solidFill>
              </a:rPr>
              <a:t>My favourite bit was watching the different videos because I learnt new </a:t>
            </a:r>
            <a:r>
              <a:rPr lang="en-GB" sz="1000" dirty="0" smtClean="0">
                <a:solidFill>
                  <a:schemeClr val="tx1"/>
                </a:solidFill>
              </a:rPr>
              <a:t>things. Yr 6 child</a:t>
            </a:r>
            <a:endParaRPr lang="en-GB" sz="1000" dirty="0">
              <a:solidFill>
                <a:schemeClr val="tx1"/>
              </a:solidFill>
            </a:endParaRPr>
          </a:p>
        </p:txBody>
      </p:sp>
      <p:pic>
        <p:nvPicPr>
          <p:cNvPr id="13" name="Picture 12"/>
          <p:cNvPicPr>
            <a:picLocks noChangeAspect="1"/>
          </p:cNvPicPr>
          <p:nvPr/>
        </p:nvPicPr>
        <p:blipFill>
          <a:blip r:embed="rId7"/>
          <a:stretch>
            <a:fillRect/>
          </a:stretch>
        </p:blipFill>
        <p:spPr>
          <a:xfrm>
            <a:off x="3143342" y="623063"/>
            <a:ext cx="2565704" cy="1399785"/>
          </a:xfrm>
          <a:prstGeom prst="rect">
            <a:avLst/>
          </a:prstGeom>
        </p:spPr>
      </p:pic>
      <p:sp>
        <p:nvSpPr>
          <p:cNvPr id="23" name="TextBox 22"/>
          <p:cNvSpPr txBox="1"/>
          <p:nvPr/>
        </p:nvSpPr>
        <p:spPr>
          <a:xfrm>
            <a:off x="29671" y="2716447"/>
            <a:ext cx="1679323" cy="861774"/>
          </a:xfrm>
          <a:prstGeom prst="rect">
            <a:avLst/>
          </a:prstGeom>
          <a:solidFill>
            <a:srgbClr val="92D050"/>
          </a:solidFill>
          <a:ln>
            <a:solidFill>
              <a:schemeClr val="tx1"/>
            </a:solidFill>
          </a:ln>
        </p:spPr>
        <p:txBody>
          <a:bodyPr wrap="square" rtlCol="0">
            <a:spAutoFit/>
          </a:bodyPr>
          <a:lstStyle/>
          <a:p>
            <a:r>
              <a:rPr lang="en-GB" sz="1000" dirty="0" smtClean="0"/>
              <a:t>Natural curriculum used in KS2 for the first time this year to develop links between science and literacy.</a:t>
            </a:r>
            <a:endParaRPr lang="en-GB" sz="1000" dirty="0"/>
          </a:p>
        </p:txBody>
      </p:sp>
      <p:pic>
        <p:nvPicPr>
          <p:cNvPr id="17412" name="Picture 4"/>
          <p:cNvPicPr>
            <a:picLocks noChangeAspect="1" noChangeArrowheads="1"/>
          </p:cNvPicPr>
          <p:nvPr/>
        </p:nvPicPr>
        <p:blipFill>
          <a:blip r:embed="rId8" cstate="print"/>
          <a:srcRect/>
          <a:stretch>
            <a:fillRect/>
          </a:stretch>
        </p:blipFill>
        <p:spPr bwMode="auto">
          <a:xfrm>
            <a:off x="7704754" y="1121408"/>
            <a:ext cx="1417418" cy="1766240"/>
          </a:xfrm>
          <a:prstGeom prst="rect">
            <a:avLst/>
          </a:prstGeom>
          <a:noFill/>
          <a:ln w="9525">
            <a:noFill/>
            <a:miter lim="800000"/>
            <a:headEnd/>
            <a:tailEnd/>
          </a:ln>
        </p:spPr>
      </p:pic>
      <p:sp>
        <p:nvSpPr>
          <p:cNvPr id="24" name="Rectangular Callout 23"/>
          <p:cNvSpPr/>
          <p:nvPr/>
        </p:nvSpPr>
        <p:spPr>
          <a:xfrm>
            <a:off x="1708993" y="2659108"/>
            <a:ext cx="1519448" cy="1376733"/>
          </a:xfrm>
          <a:prstGeom prst="wedgeRectCallout">
            <a:avLst>
              <a:gd name="adj1" fmla="val -56224"/>
              <a:gd name="adj2" fmla="val -16383"/>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solidFill>
                  <a:schemeClr val="tx1"/>
                </a:solidFill>
              </a:rPr>
              <a:t>As a teacher, I love using the Natural Curriculum website to develop cross-curricular links between literacy and science. Every lesson is well structured and engages the students</a:t>
            </a:r>
            <a:r>
              <a:rPr lang="en-GB" sz="1000" dirty="0" smtClean="0">
                <a:solidFill>
                  <a:schemeClr val="tx1"/>
                </a:solidFill>
              </a:rPr>
              <a:t>. Yr 5 teacher.</a:t>
            </a:r>
            <a:endParaRPr lang="en-GB" sz="1000" dirty="0">
              <a:solidFill>
                <a:schemeClr val="tx1"/>
              </a:solidFill>
            </a:endParaRPr>
          </a:p>
        </p:txBody>
      </p:sp>
      <p:sp>
        <p:nvSpPr>
          <p:cNvPr id="25" name="Rectangular Callout 24"/>
          <p:cNvSpPr/>
          <p:nvPr/>
        </p:nvSpPr>
        <p:spPr>
          <a:xfrm>
            <a:off x="10947" y="3868246"/>
            <a:ext cx="2035090" cy="1099252"/>
          </a:xfrm>
          <a:prstGeom prst="wedgeRectCallout">
            <a:avLst>
              <a:gd name="adj1" fmla="val -5465"/>
              <a:gd name="adj2" fmla="val -83771"/>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a:solidFill>
                  <a:sysClr val="windowText" lastClr="000000"/>
                </a:solidFill>
              </a:rPr>
              <a:t>In year 4, we have been using the natural curriculum grammar lessons weekly. This is a great resource for teachers as it is extremely user friendly and links perfectly to the N</a:t>
            </a:r>
            <a:r>
              <a:rPr lang="en-GB" sz="1000" dirty="0" smtClean="0">
                <a:solidFill>
                  <a:sysClr val="windowText" lastClr="000000"/>
                </a:solidFill>
              </a:rPr>
              <a:t>ational </a:t>
            </a:r>
            <a:r>
              <a:rPr lang="en-GB" sz="1000" dirty="0">
                <a:solidFill>
                  <a:sysClr val="windowText" lastClr="000000"/>
                </a:solidFill>
              </a:rPr>
              <a:t>C</a:t>
            </a:r>
            <a:r>
              <a:rPr lang="en-GB" sz="1000" dirty="0" smtClean="0">
                <a:solidFill>
                  <a:sysClr val="windowText" lastClr="000000"/>
                </a:solidFill>
              </a:rPr>
              <a:t>urriculum </a:t>
            </a:r>
            <a:r>
              <a:rPr lang="en-GB" sz="1000" dirty="0">
                <a:solidFill>
                  <a:sysClr val="windowText" lastClr="000000"/>
                </a:solidFill>
              </a:rPr>
              <a:t>objectives</a:t>
            </a:r>
            <a:r>
              <a:rPr lang="en-GB" sz="1000" dirty="0" smtClean="0">
                <a:solidFill>
                  <a:sysClr val="windowText" lastClr="000000"/>
                </a:solidFill>
              </a:rPr>
              <a:t>. Yr 4 teacher</a:t>
            </a:r>
            <a:endParaRPr lang="en-GB" sz="1000" dirty="0">
              <a:solidFill>
                <a:sysClr val="windowText" lastClr="000000"/>
              </a:solidFill>
            </a:endParaRPr>
          </a:p>
        </p:txBody>
      </p:sp>
      <p:sp>
        <p:nvSpPr>
          <p:cNvPr id="26" name="TextBox 25"/>
          <p:cNvSpPr txBox="1"/>
          <p:nvPr/>
        </p:nvSpPr>
        <p:spPr>
          <a:xfrm>
            <a:off x="6970092" y="5072767"/>
            <a:ext cx="2173908" cy="1785104"/>
          </a:xfrm>
          <a:prstGeom prst="rect">
            <a:avLst/>
          </a:prstGeom>
          <a:solidFill>
            <a:srgbClr val="FFFF00"/>
          </a:solidFill>
        </p:spPr>
        <p:txBody>
          <a:bodyPr wrap="square" rtlCol="0">
            <a:spAutoFit/>
          </a:bodyPr>
          <a:lstStyle/>
          <a:p>
            <a:r>
              <a:rPr lang="en-GB" sz="1000" b="1" u="sng" dirty="0" smtClean="0">
                <a:solidFill>
                  <a:srgbClr val="FF0000"/>
                </a:solidFill>
              </a:rPr>
              <a:t>Impact: </a:t>
            </a:r>
            <a:r>
              <a:rPr lang="en-GB" sz="1000" dirty="0" smtClean="0"/>
              <a:t>the teaching and learning of science has been improved through the addition and use of new resources that have allowed children and teachers to engage with science in a variety of ways. The cross-curricular nature of the new resources purchased have allowed children to develop links between science and other subjects to deepen their scientific learning further.</a:t>
            </a:r>
            <a:endParaRPr lang="en-GB" sz="1000" dirty="0"/>
          </a:p>
        </p:txBody>
      </p:sp>
      <p:pic>
        <p:nvPicPr>
          <p:cNvPr id="4" name="Picture 3"/>
          <p:cNvPicPr>
            <a:picLocks noChangeAspect="1"/>
          </p:cNvPicPr>
          <p:nvPr/>
        </p:nvPicPr>
        <p:blipFill>
          <a:blip r:embed="rId9"/>
          <a:stretch>
            <a:fillRect/>
          </a:stretch>
        </p:blipFill>
        <p:spPr>
          <a:xfrm>
            <a:off x="4126377" y="3846731"/>
            <a:ext cx="1450942" cy="1393702"/>
          </a:xfrm>
          <a:prstGeom prst="rect">
            <a:avLst/>
          </a:prstGeom>
        </p:spPr>
      </p:pic>
      <p:pic>
        <p:nvPicPr>
          <p:cNvPr id="5" name="Picture 4"/>
          <p:cNvPicPr>
            <a:picLocks noChangeAspect="1"/>
          </p:cNvPicPr>
          <p:nvPr/>
        </p:nvPicPr>
        <p:blipFill>
          <a:blip r:embed="rId10"/>
          <a:stretch>
            <a:fillRect/>
          </a:stretch>
        </p:blipFill>
        <p:spPr>
          <a:xfrm>
            <a:off x="3689138" y="5241264"/>
            <a:ext cx="3280954" cy="1616736"/>
          </a:xfrm>
          <a:prstGeom prst="rect">
            <a:avLst/>
          </a:prstGeom>
        </p:spPr>
      </p:pic>
      <p:sp>
        <p:nvSpPr>
          <p:cNvPr id="27" name="Rectangular Callout 26"/>
          <p:cNvSpPr/>
          <p:nvPr/>
        </p:nvSpPr>
        <p:spPr>
          <a:xfrm>
            <a:off x="7452320" y="2919643"/>
            <a:ext cx="1660616" cy="2057287"/>
          </a:xfrm>
          <a:prstGeom prst="wedgeRectCallout">
            <a:avLst>
              <a:gd name="adj1" fmla="val -12212"/>
              <a:gd name="adj2" fmla="val -64957"/>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smtClean="0">
                <a:solidFill>
                  <a:schemeClr val="tx1"/>
                </a:solidFill>
              </a:rPr>
              <a:t>Standing on the Shoulders of Giants is an excellent resource, with well thought out and engaging activities that challenge and develop questioning skills in our children. Our class have really enjoyed learning about Mary Anning  and Alice Roberts, who is continuing her legacy today. Yr 3 teacher.</a:t>
            </a:r>
            <a:endParaRPr lang="en-GB" sz="1000" dirty="0">
              <a:solidFill>
                <a:schemeClr val="tx1"/>
              </a:solidFill>
            </a:endParaRPr>
          </a:p>
        </p:txBody>
      </p:sp>
      <p:pic>
        <p:nvPicPr>
          <p:cNvPr id="17411" name="Picture 3"/>
          <p:cNvPicPr>
            <a:picLocks noChangeAspect="1" noChangeArrowheads="1"/>
          </p:cNvPicPr>
          <p:nvPr/>
        </p:nvPicPr>
        <p:blipFill>
          <a:blip r:embed="rId11" cstate="print"/>
          <a:srcRect/>
          <a:stretch>
            <a:fillRect/>
          </a:stretch>
        </p:blipFill>
        <p:spPr bwMode="auto">
          <a:xfrm>
            <a:off x="5490869" y="3946635"/>
            <a:ext cx="2017083" cy="1151589"/>
          </a:xfrm>
          <a:prstGeom prst="rect">
            <a:avLst/>
          </a:prstGeom>
          <a:noFill/>
          <a:ln w="9525">
            <a:noFill/>
            <a:miter lim="800000"/>
            <a:headEnd/>
            <a:tailEnd/>
          </a:ln>
        </p:spPr>
      </p:pic>
      <p:sp>
        <p:nvSpPr>
          <p:cNvPr id="28" name="Cloud Callout 27"/>
          <p:cNvSpPr/>
          <p:nvPr/>
        </p:nvSpPr>
        <p:spPr>
          <a:xfrm>
            <a:off x="5718305" y="1349148"/>
            <a:ext cx="2283288" cy="1066115"/>
          </a:xfrm>
          <a:prstGeom prst="cloudCallout">
            <a:avLst>
              <a:gd name="adj1" fmla="val 19617"/>
              <a:gd name="adj2" fmla="val 57695"/>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000" dirty="0" smtClean="0">
                <a:solidFill>
                  <a:schemeClr val="tx1"/>
                </a:solidFill>
              </a:rPr>
              <a:t>I liked matching up the fossils with their names and having to draw the rest of the dinosaur skeleton. Yr 3 child</a:t>
            </a:r>
            <a:endParaRPr lang="en-GB" sz="1000" dirty="0">
              <a:solidFill>
                <a:schemeClr val="tx1"/>
              </a:solidFill>
            </a:endParaRPr>
          </a:p>
        </p:txBody>
      </p:sp>
      <p:sp>
        <p:nvSpPr>
          <p:cNvPr id="29" name="TextBox 28"/>
          <p:cNvSpPr txBox="1"/>
          <p:nvPr/>
        </p:nvSpPr>
        <p:spPr>
          <a:xfrm>
            <a:off x="4501955" y="3615068"/>
            <a:ext cx="985500" cy="230832"/>
          </a:xfrm>
          <a:prstGeom prst="rect">
            <a:avLst/>
          </a:prstGeom>
          <a:solidFill>
            <a:schemeClr val="bg1"/>
          </a:solidFill>
          <a:ln w="28575">
            <a:solidFill>
              <a:srgbClr val="00B050"/>
            </a:solidFill>
          </a:ln>
        </p:spPr>
        <p:txBody>
          <a:bodyPr wrap="square" rtlCol="0">
            <a:spAutoFit/>
          </a:bodyPr>
          <a:lstStyle/>
          <a:p>
            <a:r>
              <a:rPr lang="en-GB" sz="900" dirty="0" smtClean="0"/>
              <a:t>Examining fossils</a:t>
            </a:r>
            <a:endParaRPr lang="en-GB" sz="900" dirty="0"/>
          </a:p>
        </p:txBody>
      </p:sp>
      <p:sp>
        <p:nvSpPr>
          <p:cNvPr id="30" name="TextBox 29"/>
          <p:cNvSpPr txBox="1"/>
          <p:nvPr/>
        </p:nvSpPr>
        <p:spPr>
          <a:xfrm>
            <a:off x="5501227" y="4928726"/>
            <a:ext cx="1482637" cy="507831"/>
          </a:xfrm>
          <a:prstGeom prst="rect">
            <a:avLst/>
          </a:prstGeom>
          <a:solidFill>
            <a:schemeClr val="bg1"/>
          </a:solidFill>
          <a:ln w="28575">
            <a:solidFill>
              <a:srgbClr val="00B050"/>
            </a:solidFill>
          </a:ln>
        </p:spPr>
        <p:txBody>
          <a:bodyPr wrap="square" rtlCol="0">
            <a:spAutoFit/>
          </a:bodyPr>
          <a:lstStyle/>
          <a:p>
            <a:r>
              <a:rPr lang="en-GB" sz="900" dirty="0" smtClean="0"/>
              <a:t>Drawing the rest of a skeleton and predicting what animal it may be</a:t>
            </a:r>
            <a:endParaRPr lang="en-GB" sz="900"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4175449" y="0"/>
            <a:ext cx="4968551" cy="461665"/>
          </a:xfrm>
          <a:prstGeom prst="rect">
            <a:avLst/>
          </a:prstGeom>
          <a:solidFill>
            <a:schemeClr val="bg1"/>
          </a:solidFill>
          <a:ln w="57150">
            <a:solidFill>
              <a:srgbClr val="92D050"/>
            </a:solidFill>
          </a:ln>
        </p:spPr>
        <p:txBody>
          <a:bodyPr wrap="square" rtlCol="0">
            <a:spAutoFit/>
          </a:bodyPr>
          <a:lstStyle/>
          <a:p>
            <a:r>
              <a:rPr lang="en-GB" sz="1200" dirty="0" smtClean="0"/>
              <a:t>L A: Science learning is strengthened and developed through a shared understanding of </a:t>
            </a:r>
            <a:r>
              <a:rPr lang="en-GB" sz="1200" b="1" dirty="0" smtClean="0"/>
              <a:t>the purposes and process of science enquiry.</a:t>
            </a:r>
            <a:endParaRPr lang="en-GB" sz="1200" b="1" dirty="0"/>
          </a:p>
        </p:txBody>
      </p:sp>
      <p:sp>
        <p:nvSpPr>
          <p:cNvPr id="5" name="TextBox 4"/>
          <p:cNvSpPr txBox="1"/>
          <p:nvPr/>
        </p:nvSpPr>
        <p:spPr>
          <a:xfrm>
            <a:off x="5521014" y="6188745"/>
            <a:ext cx="3622986" cy="707886"/>
          </a:xfrm>
          <a:prstGeom prst="rect">
            <a:avLst/>
          </a:prstGeom>
          <a:solidFill>
            <a:srgbClr val="FFFF00"/>
          </a:solidFill>
        </p:spPr>
        <p:txBody>
          <a:bodyPr wrap="square" rtlCol="0">
            <a:spAutoFit/>
          </a:bodyPr>
          <a:lstStyle/>
          <a:p>
            <a:r>
              <a:rPr lang="en-GB" sz="1000" b="1" u="sng" dirty="0" smtClean="0">
                <a:solidFill>
                  <a:srgbClr val="FF0000"/>
                </a:solidFill>
              </a:rPr>
              <a:t>Impact: </a:t>
            </a:r>
            <a:r>
              <a:rPr lang="en-GB" sz="1000" dirty="0" smtClean="0"/>
              <a:t>Through support, CPD and monitoring, books now show that children are using a full range of enquiry types and are growing in confidence at asking scientific questions and planning how to investigate them.</a:t>
            </a:r>
            <a:endParaRPr lang="en-GB" sz="1000" dirty="0"/>
          </a:p>
        </p:txBody>
      </p:sp>
      <p:sp>
        <p:nvSpPr>
          <p:cNvPr id="6" name="TextBox 5"/>
          <p:cNvSpPr txBox="1"/>
          <p:nvPr/>
        </p:nvSpPr>
        <p:spPr>
          <a:xfrm>
            <a:off x="29671" y="0"/>
            <a:ext cx="4145778" cy="461665"/>
          </a:xfrm>
          <a:prstGeom prst="rect">
            <a:avLst/>
          </a:prstGeom>
          <a:solidFill>
            <a:srgbClr val="FF0000"/>
          </a:solidFill>
          <a:ln w="57150">
            <a:solidFill>
              <a:schemeClr val="tx1"/>
            </a:solidFill>
            <a:prstDash val="solid"/>
          </a:ln>
        </p:spPr>
        <p:txBody>
          <a:bodyPr wrap="square" rtlCol="0">
            <a:spAutoFit/>
          </a:bodyPr>
          <a:lstStyle/>
          <a:p>
            <a:r>
              <a:rPr lang="en-GB" sz="1200" b="1" dirty="0" smtClean="0"/>
              <a:t>Before PSQM, teachers wanted support to better understand scientific enquiry.</a:t>
            </a:r>
            <a:endParaRPr lang="en-GB" sz="1200" dirty="0" smtClean="0"/>
          </a:p>
        </p:txBody>
      </p:sp>
      <p:pic>
        <p:nvPicPr>
          <p:cNvPr id="4" name="Picture 3"/>
          <p:cNvPicPr>
            <a:picLocks noChangeAspect="1"/>
          </p:cNvPicPr>
          <p:nvPr/>
        </p:nvPicPr>
        <p:blipFill rotWithShape="1">
          <a:blip r:embed="rId2"/>
          <a:srcRect l="4385" t="4259" r="2071"/>
          <a:stretch/>
        </p:blipFill>
        <p:spPr>
          <a:xfrm>
            <a:off x="46325" y="3520882"/>
            <a:ext cx="876262" cy="680712"/>
          </a:xfrm>
          <a:prstGeom prst="rect">
            <a:avLst/>
          </a:prstGeom>
        </p:spPr>
      </p:pic>
      <p:pic>
        <p:nvPicPr>
          <p:cNvPr id="11" name="Picture 10"/>
          <p:cNvPicPr>
            <a:picLocks noChangeAspect="1"/>
          </p:cNvPicPr>
          <p:nvPr/>
        </p:nvPicPr>
        <p:blipFill>
          <a:blip r:embed="rId3"/>
          <a:stretch>
            <a:fillRect/>
          </a:stretch>
        </p:blipFill>
        <p:spPr>
          <a:xfrm>
            <a:off x="6590377" y="492268"/>
            <a:ext cx="938164" cy="915648"/>
          </a:xfrm>
          <a:prstGeom prst="rect">
            <a:avLst/>
          </a:prstGeom>
        </p:spPr>
      </p:pic>
      <p:pic>
        <p:nvPicPr>
          <p:cNvPr id="6158" name="Picture 14" descr="Image preview"/>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1024" r="8651"/>
          <a:stretch/>
        </p:blipFill>
        <p:spPr bwMode="auto">
          <a:xfrm>
            <a:off x="7234194" y="3926257"/>
            <a:ext cx="1858206" cy="226248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p:cNvPicPr>
            <a:picLocks noChangeAspect="1"/>
          </p:cNvPicPr>
          <p:nvPr/>
        </p:nvPicPr>
        <p:blipFill rotWithShape="1">
          <a:blip r:embed="rId5"/>
          <a:srcRect l="3853" t="5692"/>
          <a:stretch/>
        </p:blipFill>
        <p:spPr>
          <a:xfrm>
            <a:off x="6608699" y="2707461"/>
            <a:ext cx="935267" cy="826338"/>
          </a:xfrm>
          <a:prstGeom prst="rect">
            <a:avLst/>
          </a:prstGeom>
        </p:spPr>
      </p:pic>
      <p:pic>
        <p:nvPicPr>
          <p:cNvPr id="13" name="Picture 12"/>
          <p:cNvPicPr>
            <a:picLocks noChangeAspect="1"/>
          </p:cNvPicPr>
          <p:nvPr/>
        </p:nvPicPr>
        <p:blipFill>
          <a:blip r:embed="rId6"/>
          <a:stretch>
            <a:fillRect/>
          </a:stretch>
        </p:blipFill>
        <p:spPr>
          <a:xfrm>
            <a:off x="7543967" y="515313"/>
            <a:ext cx="1568316" cy="1205319"/>
          </a:xfrm>
          <a:prstGeom prst="rect">
            <a:avLst/>
          </a:prstGeom>
        </p:spPr>
      </p:pic>
      <p:pic>
        <p:nvPicPr>
          <p:cNvPr id="14" name="Picture 13"/>
          <p:cNvPicPr>
            <a:picLocks noChangeAspect="1"/>
          </p:cNvPicPr>
          <p:nvPr/>
        </p:nvPicPr>
        <p:blipFill>
          <a:blip r:embed="rId7"/>
          <a:stretch>
            <a:fillRect/>
          </a:stretch>
        </p:blipFill>
        <p:spPr>
          <a:xfrm>
            <a:off x="4208233" y="522453"/>
            <a:ext cx="2366718" cy="845012"/>
          </a:xfrm>
          <a:prstGeom prst="rect">
            <a:avLst/>
          </a:prstGeom>
        </p:spPr>
      </p:pic>
      <p:pic>
        <p:nvPicPr>
          <p:cNvPr id="15" name="Picture 14"/>
          <p:cNvPicPr>
            <a:picLocks noChangeAspect="1"/>
          </p:cNvPicPr>
          <p:nvPr/>
        </p:nvPicPr>
        <p:blipFill>
          <a:blip r:embed="rId8"/>
          <a:stretch>
            <a:fillRect/>
          </a:stretch>
        </p:blipFill>
        <p:spPr>
          <a:xfrm>
            <a:off x="5520554" y="3480476"/>
            <a:ext cx="1737657" cy="1255107"/>
          </a:xfrm>
          <a:prstGeom prst="rect">
            <a:avLst/>
          </a:prstGeom>
        </p:spPr>
      </p:pic>
      <p:sp>
        <p:nvSpPr>
          <p:cNvPr id="27" name="TextBox 26"/>
          <p:cNvSpPr txBox="1"/>
          <p:nvPr/>
        </p:nvSpPr>
        <p:spPr>
          <a:xfrm>
            <a:off x="6166600" y="492312"/>
            <a:ext cx="360040" cy="230832"/>
          </a:xfrm>
          <a:prstGeom prst="rect">
            <a:avLst/>
          </a:prstGeom>
          <a:solidFill>
            <a:schemeClr val="bg1"/>
          </a:solidFill>
          <a:ln w="28575">
            <a:solidFill>
              <a:srgbClr val="00B050"/>
            </a:solidFill>
          </a:ln>
        </p:spPr>
        <p:txBody>
          <a:bodyPr wrap="square" rtlCol="0">
            <a:spAutoFit/>
          </a:bodyPr>
          <a:lstStyle/>
          <a:p>
            <a:r>
              <a:rPr lang="en-GB" sz="900" dirty="0" smtClean="0"/>
              <a:t>Y3</a:t>
            </a:r>
            <a:endParaRPr lang="en-GB" sz="900" dirty="0"/>
          </a:p>
        </p:txBody>
      </p:sp>
      <p:sp>
        <p:nvSpPr>
          <p:cNvPr id="28" name="TextBox 27"/>
          <p:cNvSpPr txBox="1"/>
          <p:nvPr/>
        </p:nvSpPr>
        <p:spPr>
          <a:xfrm>
            <a:off x="8724133" y="5908529"/>
            <a:ext cx="360040" cy="230832"/>
          </a:xfrm>
          <a:prstGeom prst="rect">
            <a:avLst/>
          </a:prstGeom>
          <a:solidFill>
            <a:schemeClr val="bg1"/>
          </a:solidFill>
          <a:ln w="28575">
            <a:solidFill>
              <a:srgbClr val="00B050"/>
            </a:solidFill>
          </a:ln>
        </p:spPr>
        <p:txBody>
          <a:bodyPr wrap="square" rtlCol="0">
            <a:spAutoFit/>
          </a:bodyPr>
          <a:lstStyle/>
          <a:p>
            <a:r>
              <a:rPr lang="en-GB" sz="900" dirty="0" smtClean="0"/>
              <a:t>Y3</a:t>
            </a:r>
            <a:endParaRPr lang="en-GB" sz="900" dirty="0"/>
          </a:p>
        </p:txBody>
      </p:sp>
      <p:sp>
        <p:nvSpPr>
          <p:cNvPr id="29" name="TextBox 28"/>
          <p:cNvSpPr txBox="1"/>
          <p:nvPr/>
        </p:nvSpPr>
        <p:spPr>
          <a:xfrm>
            <a:off x="6258063" y="3493153"/>
            <a:ext cx="360040" cy="230832"/>
          </a:xfrm>
          <a:prstGeom prst="rect">
            <a:avLst/>
          </a:prstGeom>
          <a:solidFill>
            <a:schemeClr val="bg1"/>
          </a:solidFill>
          <a:ln w="28575">
            <a:solidFill>
              <a:srgbClr val="00B050"/>
            </a:solidFill>
          </a:ln>
        </p:spPr>
        <p:txBody>
          <a:bodyPr wrap="square" rtlCol="0">
            <a:spAutoFit/>
          </a:bodyPr>
          <a:lstStyle/>
          <a:p>
            <a:r>
              <a:rPr lang="en-GB" sz="900" dirty="0" smtClean="0"/>
              <a:t>Y2</a:t>
            </a:r>
            <a:endParaRPr lang="en-GB" sz="900" dirty="0"/>
          </a:p>
        </p:txBody>
      </p:sp>
      <p:sp>
        <p:nvSpPr>
          <p:cNvPr id="30" name="TextBox 29"/>
          <p:cNvSpPr txBox="1"/>
          <p:nvPr/>
        </p:nvSpPr>
        <p:spPr>
          <a:xfrm>
            <a:off x="8752242" y="565769"/>
            <a:ext cx="360040" cy="230832"/>
          </a:xfrm>
          <a:prstGeom prst="rect">
            <a:avLst/>
          </a:prstGeom>
          <a:solidFill>
            <a:schemeClr val="bg1"/>
          </a:solidFill>
          <a:ln w="28575">
            <a:solidFill>
              <a:srgbClr val="00B050"/>
            </a:solidFill>
          </a:ln>
        </p:spPr>
        <p:txBody>
          <a:bodyPr wrap="square" rtlCol="0">
            <a:spAutoFit/>
          </a:bodyPr>
          <a:lstStyle/>
          <a:p>
            <a:r>
              <a:rPr lang="en-GB" sz="900" dirty="0" smtClean="0"/>
              <a:t>Y4</a:t>
            </a:r>
            <a:endParaRPr lang="en-GB" sz="900" dirty="0"/>
          </a:p>
        </p:txBody>
      </p:sp>
      <p:pic>
        <p:nvPicPr>
          <p:cNvPr id="16" name="Picture 15"/>
          <p:cNvPicPr>
            <a:picLocks noChangeAspect="1"/>
          </p:cNvPicPr>
          <p:nvPr/>
        </p:nvPicPr>
        <p:blipFill>
          <a:blip r:embed="rId9"/>
          <a:stretch>
            <a:fillRect/>
          </a:stretch>
        </p:blipFill>
        <p:spPr>
          <a:xfrm>
            <a:off x="7528541" y="1670499"/>
            <a:ext cx="1583741" cy="1707323"/>
          </a:xfrm>
          <a:prstGeom prst="rect">
            <a:avLst/>
          </a:prstGeom>
        </p:spPr>
      </p:pic>
      <p:sp>
        <p:nvSpPr>
          <p:cNvPr id="32" name="TextBox 31"/>
          <p:cNvSpPr txBox="1"/>
          <p:nvPr/>
        </p:nvSpPr>
        <p:spPr>
          <a:xfrm>
            <a:off x="6092411" y="1399225"/>
            <a:ext cx="1443843" cy="1323439"/>
          </a:xfrm>
          <a:prstGeom prst="rect">
            <a:avLst/>
          </a:prstGeom>
          <a:solidFill>
            <a:srgbClr val="92D050"/>
          </a:solidFill>
          <a:ln>
            <a:solidFill>
              <a:schemeClr val="tx1"/>
            </a:solidFill>
          </a:ln>
        </p:spPr>
        <p:txBody>
          <a:bodyPr wrap="square" rtlCol="0">
            <a:spAutoFit/>
          </a:bodyPr>
          <a:lstStyle/>
          <a:p>
            <a:r>
              <a:rPr lang="en-GB" sz="1000" dirty="0" smtClean="0"/>
              <a:t>Year 4 making observations overtime during their plants catch up topic, to observe how water is transported in plants and to observe what plants need to survive.</a:t>
            </a:r>
            <a:endParaRPr lang="en-GB" sz="1000" dirty="0"/>
          </a:p>
        </p:txBody>
      </p:sp>
      <p:pic>
        <p:nvPicPr>
          <p:cNvPr id="17" name="Picture 16"/>
          <p:cNvPicPr>
            <a:picLocks noChangeAspect="1"/>
          </p:cNvPicPr>
          <p:nvPr/>
        </p:nvPicPr>
        <p:blipFill>
          <a:blip r:embed="rId10"/>
          <a:stretch>
            <a:fillRect/>
          </a:stretch>
        </p:blipFill>
        <p:spPr>
          <a:xfrm>
            <a:off x="4175449" y="1367465"/>
            <a:ext cx="1912764" cy="2125688"/>
          </a:xfrm>
          <a:prstGeom prst="rect">
            <a:avLst/>
          </a:prstGeom>
        </p:spPr>
      </p:pic>
      <p:sp>
        <p:nvSpPr>
          <p:cNvPr id="34" name="Right Arrow 33"/>
          <p:cNvSpPr/>
          <p:nvPr/>
        </p:nvSpPr>
        <p:spPr>
          <a:xfrm rot="10800000">
            <a:off x="5751312" y="2544920"/>
            <a:ext cx="397466" cy="235201"/>
          </a:xfrm>
          <a:prstGeom prst="rightArrow">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6" name="Right Arrow 35"/>
          <p:cNvSpPr/>
          <p:nvPr/>
        </p:nvSpPr>
        <p:spPr>
          <a:xfrm rot="19913157">
            <a:off x="7401258" y="1347905"/>
            <a:ext cx="397466" cy="235201"/>
          </a:xfrm>
          <a:prstGeom prst="rightArrow">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7" name="Right Arrow 36"/>
          <p:cNvSpPr/>
          <p:nvPr/>
        </p:nvSpPr>
        <p:spPr>
          <a:xfrm>
            <a:off x="7187256" y="2030170"/>
            <a:ext cx="397466" cy="235201"/>
          </a:xfrm>
          <a:prstGeom prst="rightArrow">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19" name="Picture 18"/>
          <p:cNvPicPr>
            <a:picLocks noChangeAspect="1"/>
          </p:cNvPicPr>
          <p:nvPr/>
        </p:nvPicPr>
        <p:blipFill>
          <a:blip r:embed="rId11"/>
          <a:stretch>
            <a:fillRect/>
          </a:stretch>
        </p:blipFill>
        <p:spPr>
          <a:xfrm>
            <a:off x="14508" y="466526"/>
            <a:ext cx="1788284" cy="2471214"/>
          </a:xfrm>
          <a:prstGeom prst="rect">
            <a:avLst/>
          </a:prstGeom>
        </p:spPr>
      </p:pic>
      <p:pic>
        <p:nvPicPr>
          <p:cNvPr id="20" name="Picture 19"/>
          <p:cNvPicPr>
            <a:picLocks noChangeAspect="1"/>
          </p:cNvPicPr>
          <p:nvPr/>
        </p:nvPicPr>
        <p:blipFill>
          <a:blip r:embed="rId12"/>
          <a:stretch>
            <a:fillRect/>
          </a:stretch>
        </p:blipFill>
        <p:spPr>
          <a:xfrm>
            <a:off x="1802792" y="466368"/>
            <a:ext cx="2392599" cy="2471372"/>
          </a:xfrm>
          <a:prstGeom prst="rect">
            <a:avLst/>
          </a:prstGeom>
        </p:spPr>
      </p:pic>
      <p:sp>
        <p:nvSpPr>
          <p:cNvPr id="41" name="TextBox 40"/>
          <p:cNvSpPr txBox="1"/>
          <p:nvPr/>
        </p:nvSpPr>
        <p:spPr>
          <a:xfrm>
            <a:off x="-25862" y="2918013"/>
            <a:ext cx="4152529" cy="553998"/>
          </a:xfrm>
          <a:prstGeom prst="rect">
            <a:avLst/>
          </a:prstGeom>
          <a:solidFill>
            <a:srgbClr val="92D050"/>
          </a:solidFill>
          <a:ln>
            <a:solidFill>
              <a:schemeClr val="tx1"/>
            </a:solidFill>
          </a:ln>
        </p:spPr>
        <p:txBody>
          <a:bodyPr wrap="square" rtlCol="0">
            <a:spAutoFit/>
          </a:bodyPr>
          <a:lstStyle/>
          <a:p>
            <a:r>
              <a:rPr lang="en-GB" sz="1000" dirty="0" smtClean="0"/>
              <a:t>Year 5 pattern seeking. Children researched gestation periods for different mammals and the number of offspring the produce using Ipads. They then completed a table and a bar chart and used this information to spot patterns </a:t>
            </a:r>
            <a:endParaRPr lang="en-GB" sz="1000" dirty="0"/>
          </a:p>
        </p:txBody>
      </p:sp>
      <p:sp>
        <p:nvSpPr>
          <p:cNvPr id="42" name="Right Arrow 41"/>
          <p:cNvSpPr/>
          <p:nvPr/>
        </p:nvSpPr>
        <p:spPr>
          <a:xfrm rot="16200000">
            <a:off x="3858286" y="2861015"/>
            <a:ext cx="397466" cy="235201"/>
          </a:xfrm>
          <a:prstGeom prst="rightArrow">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5" name="TextBox 24"/>
          <p:cNvSpPr txBox="1"/>
          <p:nvPr/>
        </p:nvSpPr>
        <p:spPr>
          <a:xfrm>
            <a:off x="1605839" y="434133"/>
            <a:ext cx="360040" cy="230832"/>
          </a:xfrm>
          <a:prstGeom prst="rect">
            <a:avLst/>
          </a:prstGeom>
          <a:solidFill>
            <a:schemeClr val="bg1"/>
          </a:solidFill>
          <a:ln w="28575">
            <a:solidFill>
              <a:srgbClr val="00B050"/>
            </a:solidFill>
          </a:ln>
        </p:spPr>
        <p:txBody>
          <a:bodyPr wrap="square" rtlCol="0">
            <a:spAutoFit/>
          </a:bodyPr>
          <a:lstStyle/>
          <a:p>
            <a:r>
              <a:rPr lang="en-GB" sz="900" dirty="0" smtClean="0"/>
              <a:t>Y5</a:t>
            </a:r>
            <a:endParaRPr lang="en-GB" sz="900" dirty="0"/>
          </a:p>
        </p:txBody>
      </p:sp>
      <p:pic>
        <p:nvPicPr>
          <p:cNvPr id="2" name="Picture 1"/>
          <p:cNvPicPr>
            <a:picLocks noChangeAspect="1"/>
          </p:cNvPicPr>
          <p:nvPr/>
        </p:nvPicPr>
        <p:blipFill rotWithShape="1">
          <a:blip r:embed="rId13"/>
          <a:srcRect l="12074" t="1051" b="1051"/>
          <a:stretch/>
        </p:blipFill>
        <p:spPr>
          <a:xfrm>
            <a:off x="908650" y="522453"/>
            <a:ext cx="595080" cy="616036"/>
          </a:xfrm>
          <a:prstGeom prst="rect">
            <a:avLst/>
          </a:prstGeom>
        </p:spPr>
      </p:pic>
      <p:pic>
        <p:nvPicPr>
          <p:cNvPr id="21" name="Picture 20"/>
          <p:cNvPicPr>
            <a:picLocks noChangeAspect="1"/>
          </p:cNvPicPr>
          <p:nvPr/>
        </p:nvPicPr>
        <p:blipFill>
          <a:blip r:embed="rId14"/>
          <a:stretch>
            <a:fillRect/>
          </a:stretch>
        </p:blipFill>
        <p:spPr>
          <a:xfrm>
            <a:off x="3570094" y="4220789"/>
            <a:ext cx="1946881" cy="2637211"/>
          </a:xfrm>
          <a:prstGeom prst="rect">
            <a:avLst/>
          </a:prstGeom>
        </p:spPr>
      </p:pic>
      <p:pic>
        <p:nvPicPr>
          <p:cNvPr id="7" name="Picture 6"/>
          <p:cNvPicPr>
            <a:picLocks noChangeAspect="1"/>
          </p:cNvPicPr>
          <p:nvPr/>
        </p:nvPicPr>
        <p:blipFill rotWithShape="1">
          <a:blip r:embed="rId15"/>
          <a:srcRect l="4587" t="8179" r="1915"/>
          <a:stretch/>
        </p:blipFill>
        <p:spPr>
          <a:xfrm>
            <a:off x="4702994" y="3493153"/>
            <a:ext cx="809309" cy="708441"/>
          </a:xfrm>
          <a:prstGeom prst="rect">
            <a:avLst/>
          </a:prstGeom>
        </p:spPr>
      </p:pic>
      <p:sp>
        <p:nvSpPr>
          <p:cNvPr id="26" name="TextBox 25"/>
          <p:cNvSpPr txBox="1"/>
          <p:nvPr/>
        </p:nvSpPr>
        <p:spPr>
          <a:xfrm>
            <a:off x="5103738" y="4480518"/>
            <a:ext cx="360040" cy="230832"/>
          </a:xfrm>
          <a:prstGeom prst="rect">
            <a:avLst/>
          </a:prstGeom>
          <a:solidFill>
            <a:schemeClr val="bg1"/>
          </a:solidFill>
          <a:ln w="28575">
            <a:solidFill>
              <a:srgbClr val="00B050"/>
            </a:solidFill>
          </a:ln>
        </p:spPr>
        <p:txBody>
          <a:bodyPr wrap="square" rtlCol="0">
            <a:spAutoFit/>
          </a:bodyPr>
          <a:lstStyle/>
          <a:p>
            <a:r>
              <a:rPr lang="en-GB" sz="900" dirty="0" smtClean="0"/>
              <a:t>Y6</a:t>
            </a:r>
            <a:endParaRPr lang="en-GB" sz="900" dirty="0"/>
          </a:p>
        </p:txBody>
      </p:sp>
      <p:sp>
        <p:nvSpPr>
          <p:cNvPr id="44" name="TextBox 43"/>
          <p:cNvSpPr txBox="1"/>
          <p:nvPr/>
        </p:nvSpPr>
        <p:spPr>
          <a:xfrm>
            <a:off x="5516975" y="4734583"/>
            <a:ext cx="1741235" cy="400110"/>
          </a:xfrm>
          <a:prstGeom prst="rect">
            <a:avLst/>
          </a:prstGeom>
          <a:solidFill>
            <a:srgbClr val="92D050"/>
          </a:solidFill>
          <a:ln>
            <a:solidFill>
              <a:schemeClr val="tx1"/>
            </a:solidFill>
          </a:ln>
        </p:spPr>
        <p:txBody>
          <a:bodyPr wrap="square" rtlCol="0">
            <a:spAutoFit/>
          </a:bodyPr>
          <a:lstStyle/>
          <a:p>
            <a:r>
              <a:rPr lang="en-GB" sz="1000" dirty="0" smtClean="0"/>
              <a:t>Children in Y2 classifying living and non living things.</a:t>
            </a:r>
            <a:endParaRPr lang="en-GB" sz="1000" dirty="0"/>
          </a:p>
        </p:txBody>
      </p:sp>
      <p:sp>
        <p:nvSpPr>
          <p:cNvPr id="45" name="TextBox 44"/>
          <p:cNvSpPr txBox="1"/>
          <p:nvPr/>
        </p:nvSpPr>
        <p:spPr>
          <a:xfrm>
            <a:off x="7258210" y="3372259"/>
            <a:ext cx="1843013" cy="553998"/>
          </a:xfrm>
          <a:prstGeom prst="rect">
            <a:avLst/>
          </a:prstGeom>
          <a:solidFill>
            <a:srgbClr val="92D050"/>
          </a:solidFill>
          <a:ln>
            <a:solidFill>
              <a:schemeClr val="tx1"/>
            </a:solidFill>
          </a:ln>
        </p:spPr>
        <p:txBody>
          <a:bodyPr wrap="square" rtlCol="0">
            <a:spAutoFit/>
          </a:bodyPr>
          <a:lstStyle/>
          <a:p>
            <a:r>
              <a:rPr lang="en-GB" sz="1000" dirty="0" smtClean="0"/>
              <a:t>Children in Y3 classifying reflective and non-reflective surfaces.</a:t>
            </a:r>
            <a:endParaRPr lang="en-GB" sz="1000" dirty="0"/>
          </a:p>
        </p:txBody>
      </p:sp>
      <p:sp>
        <p:nvSpPr>
          <p:cNvPr id="46" name="Right Arrow 45"/>
          <p:cNvSpPr/>
          <p:nvPr/>
        </p:nvSpPr>
        <p:spPr>
          <a:xfrm rot="16200000">
            <a:off x="6902819" y="4643964"/>
            <a:ext cx="397466" cy="235201"/>
          </a:xfrm>
          <a:prstGeom prst="rightArrow">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5" name="Right Arrow 34"/>
          <p:cNvSpPr/>
          <p:nvPr/>
        </p:nvSpPr>
        <p:spPr>
          <a:xfrm rot="5400000">
            <a:off x="8772658" y="3773002"/>
            <a:ext cx="397466" cy="235201"/>
          </a:xfrm>
          <a:prstGeom prst="rightArrow">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7" name="TextBox 46"/>
          <p:cNvSpPr txBox="1"/>
          <p:nvPr/>
        </p:nvSpPr>
        <p:spPr>
          <a:xfrm>
            <a:off x="5532016" y="5153887"/>
            <a:ext cx="1741235" cy="1015663"/>
          </a:xfrm>
          <a:prstGeom prst="rect">
            <a:avLst/>
          </a:prstGeom>
          <a:solidFill>
            <a:srgbClr val="92D050"/>
          </a:solidFill>
          <a:ln>
            <a:solidFill>
              <a:schemeClr val="tx1"/>
            </a:solidFill>
          </a:ln>
        </p:spPr>
        <p:txBody>
          <a:bodyPr wrap="square" rtlCol="0">
            <a:spAutoFit/>
          </a:bodyPr>
          <a:lstStyle/>
          <a:p>
            <a:r>
              <a:rPr lang="en-GB" sz="1000" dirty="0" smtClean="0"/>
              <a:t>Year 6 children research the life and work of Carl Linnaeus. They then applied this research and Carl Linnaeus’ method to a creature of their choice.</a:t>
            </a:r>
            <a:endParaRPr lang="en-GB" sz="1000" dirty="0"/>
          </a:p>
        </p:txBody>
      </p:sp>
      <p:sp>
        <p:nvSpPr>
          <p:cNvPr id="51" name="Right Arrow 50"/>
          <p:cNvSpPr/>
          <p:nvPr/>
        </p:nvSpPr>
        <p:spPr>
          <a:xfrm rot="10800000">
            <a:off x="5269542" y="5508781"/>
            <a:ext cx="295991" cy="189934"/>
          </a:xfrm>
          <a:prstGeom prst="rightArrow">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22" name="Picture 21"/>
          <p:cNvPicPr>
            <a:picLocks noChangeAspect="1"/>
          </p:cNvPicPr>
          <p:nvPr/>
        </p:nvPicPr>
        <p:blipFill>
          <a:blip r:embed="rId16"/>
          <a:stretch>
            <a:fillRect/>
          </a:stretch>
        </p:blipFill>
        <p:spPr>
          <a:xfrm>
            <a:off x="1810145" y="4201594"/>
            <a:ext cx="1756370" cy="2635895"/>
          </a:xfrm>
          <a:prstGeom prst="rect">
            <a:avLst/>
          </a:prstGeom>
        </p:spPr>
      </p:pic>
      <p:pic>
        <p:nvPicPr>
          <p:cNvPr id="23" name="Picture 22"/>
          <p:cNvPicPr>
            <a:picLocks noChangeAspect="1"/>
          </p:cNvPicPr>
          <p:nvPr/>
        </p:nvPicPr>
        <p:blipFill>
          <a:blip r:embed="rId17"/>
          <a:stretch>
            <a:fillRect/>
          </a:stretch>
        </p:blipFill>
        <p:spPr>
          <a:xfrm>
            <a:off x="-13416" y="4250465"/>
            <a:ext cx="1815951" cy="2599355"/>
          </a:xfrm>
          <a:prstGeom prst="rect">
            <a:avLst/>
          </a:prstGeom>
        </p:spPr>
      </p:pic>
      <p:sp>
        <p:nvSpPr>
          <p:cNvPr id="24" name="TextBox 23"/>
          <p:cNvSpPr txBox="1"/>
          <p:nvPr/>
        </p:nvSpPr>
        <p:spPr>
          <a:xfrm>
            <a:off x="1430894" y="4280369"/>
            <a:ext cx="360040" cy="230832"/>
          </a:xfrm>
          <a:prstGeom prst="rect">
            <a:avLst/>
          </a:prstGeom>
          <a:solidFill>
            <a:schemeClr val="bg1"/>
          </a:solidFill>
          <a:ln w="28575">
            <a:solidFill>
              <a:srgbClr val="00B050"/>
            </a:solidFill>
          </a:ln>
        </p:spPr>
        <p:txBody>
          <a:bodyPr wrap="square" rtlCol="0">
            <a:spAutoFit/>
          </a:bodyPr>
          <a:lstStyle/>
          <a:p>
            <a:r>
              <a:rPr lang="en-GB" sz="900" dirty="0" smtClean="0"/>
              <a:t>Y1</a:t>
            </a:r>
            <a:endParaRPr lang="en-GB" sz="900" dirty="0"/>
          </a:p>
        </p:txBody>
      </p:sp>
      <p:sp>
        <p:nvSpPr>
          <p:cNvPr id="55" name="Right Arrow 54"/>
          <p:cNvSpPr/>
          <p:nvPr/>
        </p:nvSpPr>
        <p:spPr>
          <a:xfrm>
            <a:off x="1503730" y="5101486"/>
            <a:ext cx="397466" cy="235201"/>
          </a:xfrm>
          <a:prstGeom prst="rightArrow">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6" name="TextBox 55"/>
          <p:cNvSpPr txBox="1"/>
          <p:nvPr/>
        </p:nvSpPr>
        <p:spPr>
          <a:xfrm>
            <a:off x="939351" y="3493708"/>
            <a:ext cx="3730114" cy="707886"/>
          </a:xfrm>
          <a:prstGeom prst="rect">
            <a:avLst/>
          </a:prstGeom>
          <a:solidFill>
            <a:srgbClr val="92D050"/>
          </a:solidFill>
          <a:ln>
            <a:solidFill>
              <a:schemeClr val="tx1"/>
            </a:solidFill>
          </a:ln>
        </p:spPr>
        <p:txBody>
          <a:bodyPr wrap="square" rtlCol="0">
            <a:spAutoFit/>
          </a:bodyPr>
          <a:lstStyle/>
          <a:p>
            <a:r>
              <a:rPr lang="en-GB" sz="1000" dirty="0" smtClean="0"/>
              <a:t>Year 1 carrying out a comparative test into sound. To show progression to the right we have a Year 2 investigation into sound where the children investigate the best materials to make Mr Bear’s house sound proof.</a:t>
            </a:r>
            <a:endParaRPr lang="en-GB" sz="1000" dirty="0"/>
          </a:p>
        </p:txBody>
      </p:sp>
      <p:sp>
        <p:nvSpPr>
          <p:cNvPr id="50" name="TextBox 49"/>
          <p:cNvSpPr txBox="1"/>
          <p:nvPr/>
        </p:nvSpPr>
        <p:spPr>
          <a:xfrm>
            <a:off x="3185915" y="4395785"/>
            <a:ext cx="360040" cy="230832"/>
          </a:xfrm>
          <a:prstGeom prst="rect">
            <a:avLst/>
          </a:prstGeom>
          <a:solidFill>
            <a:schemeClr val="bg1"/>
          </a:solidFill>
          <a:ln w="28575">
            <a:solidFill>
              <a:srgbClr val="00B050"/>
            </a:solidFill>
          </a:ln>
        </p:spPr>
        <p:txBody>
          <a:bodyPr wrap="square" rtlCol="0">
            <a:spAutoFit/>
          </a:bodyPr>
          <a:lstStyle/>
          <a:p>
            <a:r>
              <a:rPr lang="en-GB" sz="900" dirty="0" smtClean="0"/>
              <a:t>Y2</a:t>
            </a:r>
            <a:endParaRPr lang="en-GB" sz="900" dirty="0"/>
          </a:p>
        </p:txBody>
      </p:sp>
      <p:sp>
        <p:nvSpPr>
          <p:cNvPr id="57" name="Right Arrow 56"/>
          <p:cNvSpPr/>
          <p:nvPr/>
        </p:nvSpPr>
        <p:spPr>
          <a:xfrm rot="5400000">
            <a:off x="2728679" y="4079452"/>
            <a:ext cx="397466" cy="235201"/>
          </a:xfrm>
          <a:prstGeom prst="rightArrow">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6870</TotalTime>
  <Words>4825</Words>
  <Application>Microsoft Office PowerPoint</Application>
  <PresentationFormat>On-screen Show (4:3)</PresentationFormat>
  <Paragraphs>218</Paragraphs>
  <Slides>15</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15</vt:i4>
      </vt:variant>
    </vt:vector>
  </HeadingPairs>
  <TitlesOfParts>
    <vt:vector size="18" baseType="lpstr">
      <vt:lpstr>Arial</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 Laurence’s Catholic Primary School PSQM portfolio</dc:title>
  <dc:creator>Dorrity</dc:creator>
  <cp:lastModifiedBy>Authorised User</cp:lastModifiedBy>
  <cp:revision>177</cp:revision>
  <dcterms:created xsi:type="dcterms:W3CDTF">2020-11-23T09:51:30Z</dcterms:created>
  <dcterms:modified xsi:type="dcterms:W3CDTF">2022-11-03T20:56:31Z</dcterms:modified>
</cp:coreProperties>
</file>