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8" r:id="rId3"/>
    <p:sldId id="258" r:id="rId4"/>
    <p:sldId id="272" r:id="rId5"/>
    <p:sldId id="273" r:id="rId6"/>
    <p:sldId id="257" r:id="rId7"/>
    <p:sldId id="277" r:id="rId8"/>
    <p:sldId id="278" r:id="rId9"/>
    <p:sldId id="275" r:id="rId10"/>
    <p:sldId id="261" r:id="rId11"/>
    <p:sldId id="282" r:id="rId12"/>
    <p:sldId id="269" r:id="rId13"/>
    <p:sldId id="271" r:id="rId14"/>
    <p:sldId id="279" r:id="rId15"/>
    <p:sldId id="280" r:id="rId16"/>
    <p:sldId id="281" r:id="rId17"/>
    <p:sldId id="284"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95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960765-CAF8-40AF-8EDC-B1F5B330C407}" v="3" dt="2024-09-17T19:15:41.3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80"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roll, Sarah Jane" userId="e0efb936-d132-48cb-b422-235dc7d71a5a" providerId="ADAL" clId="{AC960765-CAF8-40AF-8EDC-B1F5B330C407}"/>
    <pc:docChg chg="custSel addSld modSld">
      <pc:chgData name="Carroll, Sarah Jane" userId="e0efb936-d132-48cb-b422-235dc7d71a5a" providerId="ADAL" clId="{AC960765-CAF8-40AF-8EDC-B1F5B330C407}" dt="2024-09-17T19:17:04.758" v="351" actId="207"/>
      <pc:docMkLst>
        <pc:docMk/>
      </pc:docMkLst>
      <pc:sldChg chg="addSp delSp modSp new mod">
        <pc:chgData name="Carroll, Sarah Jane" userId="e0efb936-d132-48cb-b422-235dc7d71a5a" providerId="ADAL" clId="{AC960765-CAF8-40AF-8EDC-B1F5B330C407}" dt="2024-09-17T19:16:21.931" v="159" actId="20577"/>
        <pc:sldMkLst>
          <pc:docMk/>
          <pc:sldMk cId="1546160881" sldId="283"/>
        </pc:sldMkLst>
        <pc:spChg chg="del">
          <ac:chgData name="Carroll, Sarah Jane" userId="e0efb936-d132-48cb-b422-235dc7d71a5a" providerId="ADAL" clId="{AC960765-CAF8-40AF-8EDC-B1F5B330C407}" dt="2024-09-17T19:14:43.591" v="25" actId="478"/>
          <ac:spMkLst>
            <pc:docMk/>
            <pc:sldMk cId="1546160881" sldId="283"/>
            <ac:spMk id="2" creationId="{506C9051-012D-4B35-2CEE-1B401639B12B}"/>
          </ac:spMkLst>
        </pc:spChg>
        <pc:spChg chg="mod">
          <ac:chgData name="Carroll, Sarah Jane" userId="e0efb936-d132-48cb-b422-235dc7d71a5a" providerId="ADAL" clId="{AC960765-CAF8-40AF-8EDC-B1F5B330C407}" dt="2024-09-17T19:16:21.931" v="159" actId="20577"/>
          <ac:spMkLst>
            <pc:docMk/>
            <pc:sldMk cId="1546160881" sldId="283"/>
            <ac:spMk id="3" creationId="{6B2180AF-04BC-0D75-F30F-12312444A0BA}"/>
          </ac:spMkLst>
        </pc:spChg>
        <pc:picChg chg="add mod">
          <ac:chgData name="Carroll, Sarah Jane" userId="e0efb936-d132-48cb-b422-235dc7d71a5a" providerId="ADAL" clId="{AC960765-CAF8-40AF-8EDC-B1F5B330C407}" dt="2024-09-17T19:14:46.083" v="27" actId="1076"/>
          <ac:picMkLst>
            <pc:docMk/>
            <pc:sldMk cId="1546160881" sldId="283"/>
            <ac:picMk id="8194" creationId="{99921F24-AD1E-7566-07A8-0E89E3304B27}"/>
          </ac:picMkLst>
        </pc:picChg>
      </pc:sldChg>
      <pc:sldChg chg="addSp delSp modSp new mod">
        <pc:chgData name="Carroll, Sarah Jane" userId="e0efb936-d132-48cb-b422-235dc7d71a5a" providerId="ADAL" clId="{AC960765-CAF8-40AF-8EDC-B1F5B330C407}" dt="2024-09-17T19:17:04.758" v="351" actId="207"/>
        <pc:sldMkLst>
          <pc:docMk/>
          <pc:sldMk cId="307809294" sldId="284"/>
        </pc:sldMkLst>
        <pc:spChg chg="del">
          <ac:chgData name="Carroll, Sarah Jane" userId="e0efb936-d132-48cb-b422-235dc7d71a5a" providerId="ADAL" clId="{AC960765-CAF8-40AF-8EDC-B1F5B330C407}" dt="2024-09-17T19:15:40.421" v="122" actId="478"/>
          <ac:spMkLst>
            <pc:docMk/>
            <pc:sldMk cId="307809294" sldId="284"/>
            <ac:spMk id="2" creationId="{03E58D6A-AA09-7E7E-500C-E5A997300289}"/>
          </ac:spMkLst>
        </pc:spChg>
        <pc:spChg chg="mod">
          <ac:chgData name="Carroll, Sarah Jane" userId="e0efb936-d132-48cb-b422-235dc7d71a5a" providerId="ADAL" clId="{AC960765-CAF8-40AF-8EDC-B1F5B330C407}" dt="2024-09-17T19:17:04.758" v="351" actId="207"/>
          <ac:spMkLst>
            <pc:docMk/>
            <pc:sldMk cId="307809294" sldId="284"/>
            <ac:spMk id="3" creationId="{30AA4802-306A-7A84-9F4F-05037B43BF2D}"/>
          </ac:spMkLst>
        </pc:spChg>
        <pc:picChg chg="add mod">
          <ac:chgData name="Carroll, Sarah Jane" userId="e0efb936-d132-48cb-b422-235dc7d71a5a" providerId="ADAL" clId="{AC960765-CAF8-40AF-8EDC-B1F5B330C407}" dt="2024-09-17T19:15:46.177" v="125" actId="1076"/>
          <ac:picMkLst>
            <pc:docMk/>
            <pc:sldMk cId="307809294" sldId="284"/>
            <ac:picMk id="4" creationId="{DE1B57D2-D336-DDB2-478F-9CCBF81F339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948C9D-A4B1-488F-AF36-75F4D8EF5C10}" type="datetimeFigureOut">
              <a:rPr lang="en-GB" smtClean="0"/>
              <a:t>17/09/2024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9FAD9-D7EE-4C4C-AC4B-A72DA01D57F5}" type="slidenum">
              <a:rPr lang="en-GB" smtClean="0"/>
              <a:t>‹#›</a:t>
            </a:fld>
            <a:endParaRPr lang="en-GB"/>
          </a:p>
        </p:txBody>
      </p:sp>
    </p:spTree>
    <p:extLst>
      <p:ext uri="{BB962C8B-B14F-4D97-AF65-F5344CB8AC3E}">
        <p14:creationId xmlns:p14="http://schemas.microsoft.com/office/powerpoint/2010/main" val="655382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1573d15d46d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1573d15d46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07353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4285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137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0018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6421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E61379-9AC4-4434-ABCB-4A9770436EDA}" type="datetimeFigureOut">
              <a:rPr lang="en-GB" smtClean="0"/>
              <a:pPr/>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9447-A0EC-4EBC-BB75-3EADA440387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B952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61379-9AC4-4434-ABCB-4A9770436EDA}" type="datetimeFigureOut">
              <a:rPr lang="en-GB" smtClean="0"/>
              <a:pPr/>
              <a:t>17/09/2024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89447-A0EC-4EBC-BB75-3EADA440387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rse-parent-presentation-.pdf"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000" dirty="0">
                <a:solidFill>
                  <a:schemeClr val="bg1"/>
                </a:solidFill>
                <a:latin typeface="Comic Sans MS" panose="030F0702030302020204" pitchFamily="66" charset="0"/>
              </a:rPr>
              <a:t>Welcome</a:t>
            </a:r>
          </a:p>
        </p:txBody>
      </p:sp>
      <p:sp>
        <p:nvSpPr>
          <p:cNvPr id="3" name="Subtitle 2"/>
          <p:cNvSpPr>
            <a:spLocks noGrp="1"/>
          </p:cNvSpPr>
          <p:nvPr>
            <p:ph type="subTitle" idx="1"/>
          </p:nvPr>
        </p:nvSpPr>
        <p:spPr/>
        <p:txBody>
          <a:bodyPr/>
          <a:lstStyle/>
          <a:p>
            <a:r>
              <a:rPr lang="en-GB" b="1" dirty="0">
                <a:solidFill>
                  <a:schemeClr val="bg1"/>
                </a:solidFill>
                <a:latin typeface="Comic Sans MS" panose="030F0702030302020204" pitchFamily="66" charset="0"/>
              </a:rPr>
              <a:t>Year 3 Parents</a:t>
            </a:r>
          </a:p>
        </p:txBody>
      </p:sp>
      <p:pic>
        <p:nvPicPr>
          <p:cNvPr id="4" name="Picture 2" descr="C:\Users\CarrollSJ\Desktop\School badge.jpg"/>
          <p:cNvPicPr>
            <a:picLocks noChangeAspect="1" noChangeArrowheads="1"/>
          </p:cNvPicPr>
          <p:nvPr/>
        </p:nvPicPr>
        <p:blipFill>
          <a:blip r:embed="rId2" cstate="print"/>
          <a:srcRect/>
          <a:stretch>
            <a:fillRect/>
          </a:stretch>
        </p:blipFill>
        <p:spPr bwMode="auto">
          <a:xfrm>
            <a:off x="3851920" y="260648"/>
            <a:ext cx="1512887" cy="147161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4525963"/>
          </a:xfrm>
        </p:spPr>
        <p:txBody>
          <a:bodyPr/>
          <a:lstStyle/>
          <a:p>
            <a:pPr algn="ctr">
              <a:buNone/>
            </a:pPr>
            <a:r>
              <a:rPr lang="en-GB" dirty="0">
                <a:solidFill>
                  <a:schemeClr val="bg1"/>
                </a:solidFill>
                <a:latin typeface="Comic Sans MS" panose="030F0702030302020204" pitchFamily="66" charset="0"/>
              </a:rPr>
              <a:t>Behaviour and Gospel Values</a:t>
            </a:r>
          </a:p>
          <a:p>
            <a:pPr algn="ctr">
              <a:buNone/>
            </a:pPr>
            <a:endParaRPr lang="en-GB" dirty="0">
              <a:solidFill>
                <a:schemeClr val="bg1"/>
              </a:solidFill>
              <a:latin typeface="Comic Sans MS" panose="030F0702030302020204" pitchFamily="66" charset="0"/>
            </a:endParaRPr>
          </a:p>
          <a:p>
            <a:pPr algn="ctr">
              <a:buNone/>
            </a:pPr>
            <a:r>
              <a:rPr lang="en-GB" dirty="0">
                <a:solidFill>
                  <a:schemeClr val="bg1"/>
                </a:solidFill>
                <a:latin typeface="Comic Sans MS" panose="030F0702030302020204" pitchFamily="66" charset="0"/>
              </a:rPr>
              <a:t>Standards of behaviour are based around the Gospel values.</a:t>
            </a:r>
          </a:p>
          <a:p>
            <a:pPr algn="ctr">
              <a:buNone/>
            </a:pPr>
            <a:endParaRPr lang="en-GB" dirty="0">
              <a:solidFill>
                <a:schemeClr val="bg1"/>
              </a:solidFill>
              <a:latin typeface="Comic Sans MS" panose="030F0702030302020204" pitchFamily="66" charset="0"/>
            </a:endParaRPr>
          </a:p>
          <a:p>
            <a:pPr algn="ctr">
              <a:buNone/>
            </a:pPr>
            <a:r>
              <a:rPr lang="en-GB" dirty="0">
                <a:solidFill>
                  <a:schemeClr val="bg1"/>
                </a:solidFill>
                <a:latin typeface="Comic Sans MS" panose="030F0702030302020204" pitchFamily="66" charset="0"/>
              </a:rPr>
              <a:t>Love, respect and justice</a:t>
            </a:r>
          </a:p>
        </p:txBody>
      </p:sp>
      <p:pic>
        <p:nvPicPr>
          <p:cNvPr id="5122" name="Picture 2" descr="Mission Values and Gospel Values – St ...">
            <a:extLst>
              <a:ext uri="{FF2B5EF4-FFF2-40B4-BE49-F238E27FC236}">
                <a16:creationId xmlns:a16="http://schemas.microsoft.com/office/drawing/2014/main" id="{DEDDB0B4-7032-8FE4-E712-15722AECFC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4581128"/>
            <a:ext cx="2238375"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8DF2B-E933-D193-A274-2500539A40E8}"/>
              </a:ext>
            </a:extLst>
          </p:cNvPr>
          <p:cNvSpPr>
            <a:spLocks noGrp="1"/>
          </p:cNvSpPr>
          <p:nvPr>
            <p:ph type="title"/>
          </p:nvPr>
        </p:nvSpPr>
        <p:spPr/>
        <p:txBody>
          <a:bodyPr/>
          <a:lstStyle/>
          <a:p>
            <a:pPr algn="l"/>
            <a:r>
              <a:rPr lang="en-GB" dirty="0">
                <a:solidFill>
                  <a:schemeClr val="bg1"/>
                </a:solidFill>
                <a:latin typeface="Comic Sans MS" panose="030F0702030302020204" pitchFamily="66" charset="0"/>
              </a:rPr>
              <a:t>           Behaviour</a:t>
            </a:r>
            <a:endParaRPr lang="en-GB" dirty="0"/>
          </a:p>
        </p:txBody>
      </p:sp>
      <p:sp>
        <p:nvSpPr>
          <p:cNvPr id="3" name="Content Placeholder 2">
            <a:extLst>
              <a:ext uri="{FF2B5EF4-FFF2-40B4-BE49-F238E27FC236}">
                <a16:creationId xmlns:a16="http://schemas.microsoft.com/office/drawing/2014/main" id="{D20DDDB7-F55E-09AA-3921-07E4935768EB}"/>
              </a:ext>
            </a:extLst>
          </p:cNvPr>
          <p:cNvSpPr>
            <a:spLocks noGrp="1"/>
          </p:cNvSpPr>
          <p:nvPr>
            <p:ph idx="1"/>
          </p:nvPr>
        </p:nvSpPr>
        <p:spPr/>
        <p:txBody>
          <a:bodyPr>
            <a:normAutofit lnSpcReduction="10000"/>
          </a:bodyPr>
          <a:lstStyle/>
          <a:p>
            <a:r>
              <a:rPr lang="en-GB" dirty="0">
                <a:solidFill>
                  <a:schemeClr val="bg1"/>
                </a:solidFill>
              </a:rPr>
              <a:t>Expectations are high of the children in every lesson</a:t>
            </a:r>
          </a:p>
          <a:p>
            <a:r>
              <a:rPr lang="en-GB" dirty="0">
                <a:solidFill>
                  <a:schemeClr val="bg1"/>
                </a:solidFill>
              </a:rPr>
              <a:t>Children will follow the school rules in and around the school</a:t>
            </a:r>
          </a:p>
          <a:p>
            <a:r>
              <a:rPr lang="en-GB" dirty="0">
                <a:solidFill>
                  <a:schemeClr val="bg1"/>
                </a:solidFill>
              </a:rPr>
              <a:t>Children will be rewarded for good behaviour and will face consequences for any negative behaviours</a:t>
            </a:r>
          </a:p>
          <a:p>
            <a:r>
              <a:rPr lang="en-GB" dirty="0">
                <a:solidFill>
                  <a:schemeClr val="bg1"/>
                </a:solidFill>
              </a:rPr>
              <a:t>Do Jos are awarded for good work, politeness and showing good behaviours around school</a:t>
            </a:r>
          </a:p>
        </p:txBody>
      </p:sp>
      <p:pic>
        <p:nvPicPr>
          <p:cNvPr id="6146" name="Picture 2" descr="Understanding and supporting children's ...">
            <a:extLst>
              <a:ext uri="{FF2B5EF4-FFF2-40B4-BE49-F238E27FC236}">
                <a16:creationId xmlns:a16="http://schemas.microsoft.com/office/drawing/2014/main" id="{0DD632C7-33CB-87DE-6D12-E3D4F7EB0A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203994"/>
            <a:ext cx="3495675" cy="1304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8268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lumMod val="95000"/>
                  </a:schemeClr>
                </a:solidFill>
                <a:latin typeface="Comic Sans MS" panose="030F0702030302020204" pitchFamily="66" charset="0"/>
              </a:rPr>
              <a:t>RSHE</a:t>
            </a:r>
          </a:p>
        </p:txBody>
      </p:sp>
      <p:sp>
        <p:nvSpPr>
          <p:cNvPr id="4" name="TextBox 3"/>
          <p:cNvSpPr txBox="1"/>
          <p:nvPr/>
        </p:nvSpPr>
        <p:spPr>
          <a:xfrm>
            <a:off x="971600" y="1412776"/>
            <a:ext cx="7704856" cy="1569660"/>
          </a:xfrm>
          <a:prstGeom prst="rect">
            <a:avLst/>
          </a:prstGeom>
          <a:noFill/>
        </p:spPr>
        <p:txBody>
          <a:bodyPr wrap="square" rtlCol="0">
            <a:spAutoFit/>
          </a:bodyPr>
          <a:lstStyle/>
          <a:p>
            <a:pPr algn="ctr"/>
            <a:r>
              <a:rPr lang="en-GB" sz="3200" dirty="0">
                <a:solidFill>
                  <a:schemeClr val="bg1">
                    <a:lumMod val="95000"/>
                  </a:schemeClr>
                </a:solidFill>
                <a:latin typeface="Comic Sans MS" panose="030F0702030302020204" pitchFamily="66" charset="0"/>
              </a:rPr>
              <a:t>This is a statutory requirement, </a:t>
            </a:r>
          </a:p>
          <a:p>
            <a:pPr algn="ctr"/>
            <a:r>
              <a:rPr lang="en-GB" sz="3200" dirty="0">
                <a:solidFill>
                  <a:schemeClr val="bg1">
                    <a:lumMod val="95000"/>
                  </a:schemeClr>
                </a:solidFill>
                <a:latin typeface="Comic Sans MS" panose="030F0702030302020204" pitchFamily="66" charset="0"/>
              </a:rPr>
              <a:t>We use a scheme called </a:t>
            </a:r>
          </a:p>
          <a:p>
            <a:pPr algn="ctr"/>
            <a:r>
              <a:rPr lang="en-GB" sz="3200" dirty="0">
                <a:solidFill>
                  <a:schemeClr val="bg1">
                    <a:lumMod val="95000"/>
                  </a:schemeClr>
                </a:solidFill>
                <a:latin typeface="Comic Sans MS" panose="030F0702030302020204" pitchFamily="66" charset="0"/>
              </a:rPr>
              <a:t>A Journey in Love.</a:t>
            </a:r>
            <a:r>
              <a:rPr lang="en-GB" sz="3200" dirty="0">
                <a:latin typeface="Comic Sans MS" panose="030F0702030302020204" pitchFamily="66" charset="0"/>
              </a:rPr>
              <a:t> </a:t>
            </a:r>
          </a:p>
        </p:txBody>
      </p:sp>
      <p:pic>
        <p:nvPicPr>
          <p:cNvPr id="1026" name="Picture 2">
            <a:hlinkClick r:id="rId2" action="ppaction://hlinkfile"/>
          </p:cNvPr>
          <p:cNvPicPr>
            <a:picLocks noChangeAspect="1" noChangeArrowheads="1"/>
          </p:cNvPicPr>
          <p:nvPr/>
        </p:nvPicPr>
        <p:blipFill>
          <a:blip r:embed="rId3" cstate="print"/>
          <a:srcRect/>
          <a:stretch>
            <a:fillRect/>
          </a:stretch>
        </p:blipFill>
        <p:spPr bwMode="auto">
          <a:xfrm>
            <a:off x="3923928" y="3933056"/>
            <a:ext cx="1572766" cy="206556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404664"/>
            <a:ext cx="7776864" cy="5539978"/>
          </a:xfrm>
          <a:prstGeom prst="rect">
            <a:avLst/>
          </a:prstGeom>
        </p:spPr>
        <p:txBody>
          <a:bodyPr wrap="square">
            <a:spAutoFit/>
          </a:bodyPr>
          <a:lstStyle/>
          <a:p>
            <a:endParaRPr lang="en-GB" dirty="0"/>
          </a:p>
          <a:p>
            <a:r>
              <a:rPr lang="en-GB" sz="2800" dirty="0">
                <a:solidFill>
                  <a:schemeClr val="bg1">
                    <a:lumMod val="95000"/>
                  </a:schemeClr>
                </a:solidFill>
                <a:latin typeface="Letter-join 1" pitchFamily="50" charset="0"/>
              </a:rPr>
              <a:t>• </a:t>
            </a:r>
            <a:r>
              <a:rPr lang="en-GB" sz="2800" dirty="0">
                <a:solidFill>
                  <a:schemeClr val="bg1">
                    <a:lumMod val="95000"/>
                  </a:schemeClr>
                </a:solidFill>
                <a:latin typeface="Comic Sans MS" panose="030F0702030302020204" pitchFamily="66" charset="0"/>
              </a:rPr>
              <a:t>RSHE is the life long learning about physical, moral and emotional development. </a:t>
            </a:r>
          </a:p>
          <a:p>
            <a:endParaRPr lang="en-GB" sz="2800" dirty="0">
              <a:solidFill>
                <a:schemeClr val="bg1">
                  <a:lumMod val="95000"/>
                </a:schemeClr>
              </a:solidFill>
              <a:latin typeface="Comic Sans MS" panose="030F0702030302020204" pitchFamily="66" charset="0"/>
            </a:endParaRPr>
          </a:p>
          <a:p>
            <a:r>
              <a:rPr lang="en-GB" sz="2800" dirty="0">
                <a:solidFill>
                  <a:schemeClr val="bg1">
                    <a:lumMod val="95000"/>
                  </a:schemeClr>
                </a:solidFill>
                <a:latin typeface="Comic Sans MS" panose="030F0702030302020204" pitchFamily="66" charset="0"/>
              </a:rPr>
              <a:t>•It is the understanding of the importance of marriage for family life, stable and loving relationships, respect, love and care. </a:t>
            </a:r>
          </a:p>
          <a:p>
            <a:endParaRPr lang="en-GB" sz="2800" dirty="0">
              <a:solidFill>
                <a:schemeClr val="bg1">
                  <a:lumMod val="95000"/>
                </a:schemeClr>
              </a:solidFill>
              <a:latin typeface="Comic Sans MS" panose="030F0702030302020204" pitchFamily="66" charset="0"/>
            </a:endParaRPr>
          </a:p>
          <a:p>
            <a:r>
              <a:rPr lang="en-GB" sz="2800" dirty="0">
                <a:solidFill>
                  <a:schemeClr val="bg1">
                    <a:lumMod val="95000"/>
                  </a:schemeClr>
                </a:solidFill>
                <a:latin typeface="Comic Sans MS" panose="030F0702030302020204" pitchFamily="66" charset="0"/>
              </a:rPr>
              <a:t>•It is also about the teaching of sex, sexuality and sexual health</a:t>
            </a:r>
          </a:p>
          <a:p>
            <a:endParaRPr lang="en-GB" sz="2800" dirty="0">
              <a:solidFill>
                <a:schemeClr val="bg1">
                  <a:lumMod val="95000"/>
                </a:schemeClr>
              </a:solidFill>
              <a:latin typeface="Comic Sans MS" panose="030F0702030302020204" pitchFamily="66" charset="0"/>
            </a:endParaRPr>
          </a:p>
          <a:p>
            <a:pPr marL="457200" indent="-457200">
              <a:buFont typeface="Arial" panose="020B0604020202020204" pitchFamily="34" charset="0"/>
              <a:buChar char="•"/>
            </a:pPr>
            <a:r>
              <a:rPr lang="en-GB" sz="2800" dirty="0">
                <a:solidFill>
                  <a:schemeClr val="bg1">
                    <a:lumMod val="95000"/>
                  </a:schemeClr>
                </a:solidFill>
                <a:latin typeface="Comic Sans MS" panose="030F0702030302020204" pitchFamily="66" charset="0"/>
              </a:rPr>
              <a:t>Everything is taught through a catholic </a:t>
            </a:r>
            <a:r>
              <a:rPr lang="en-GB" sz="2800" dirty="0" err="1">
                <a:solidFill>
                  <a:schemeClr val="bg1">
                    <a:lumMod val="95000"/>
                  </a:schemeClr>
                </a:solidFill>
                <a:latin typeface="Comic Sans MS" panose="030F0702030302020204" pitchFamily="66" charset="0"/>
              </a:rPr>
              <a:t>lense</a:t>
            </a:r>
            <a:endParaRPr lang="en-GB" sz="2800" dirty="0">
              <a:solidFill>
                <a:schemeClr val="bg1">
                  <a:lumMod val="95000"/>
                </a:schemeClr>
              </a:solidFill>
              <a:latin typeface="Comic Sans MS" panose="030F0702030302020204"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GB" dirty="0">
                <a:solidFill>
                  <a:schemeClr val="bg1"/>
                </a:solidFill>
              </a:rPr>
              <a:t>In Class procedures </a:t>
            </a:r>
            <a:endParaRPr dirty="0">
              <a:solidFill>
                <a:schemeClr val="bg1"/>
              </a:solidFill>
            </a:endParaRPr>
          </a:p>
        </p:txBody>
      </p:sp>
      <p:sp>
        <p:nvSpPr>
          <p:cNvPr id="166" name="Google Shape;166;p1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ctr" rtl="0">
              <a:spcBef>
                <a:spcPts val="0"/>
              </a:spcBef>
              <a:spcAft>
                <a:spcPts val="0"/>
              </a:spcAft>
              <a:buClr>
                <a:schemeClr val="lt1"/>
              </a:buClr>
              <a:buSzPct val="100000"/>
              <a:buNone/>
            </a:pPr>
            <a:r>
              <a:rPr lang="en-GB" dirty="0">
                <a:solidFill>
                  <a:schemeClr val="lt1"/>
                </a:solidFill>
                <a:latin typeface="Oi"/>
                <a:ea typeface="Oi"/>
                <a:cs typeface="Oi"/>
                <a:sym typeface="Oi"/>
              </a:rPr>
              <a:t> </a:t>
            </a:r>
            <a:r>
              <a:rPr lang="en-GB" dirty="0">
                <a:solidFill>
                  <a:schemeClr val="lt1"/>
                </a:solidFill>
                <a:latin typeface="Comic Sans MS"/>
                <a:ea typeface="Comic Sans MS"/>
                <a:cs typeface="Comic Sans MS"/>
                <a:sym typeface="Comic Sans MS"/>
              </a:rPr>
              <a:t>Children keep their own equipment in their trays and they are responsible for their own equipment.</a:t>
            </a:r>
          </a:p>
          <a:p>
            <a:pPr marL="342900" lvl="0" indent="-342900" algn="ctr" rtl="0">
              <a:spcBef>
                <a:spcPts val="0"/>
              </a:spcBef>
              <a:spcAft>
                <a:spcPts val="0"/>
              </a:spcAft>
              <a:buClr>
                <a:schemeClr val="lt1"/>
              </a:buClr>
              <a:buSzPct val="100000"/>
              <a:buNone/>
            </a:pPr>
            <a:endParaRPr dirty="0"/>
          </a:p>
          <a:p>
            <a:pPr marL="342900" lvl="0" indent="-342900" algn="ctr" rtl="0">
              <a:spcBef>
                <a:spcPts val="640"/>
              </a:spcBef>
              <a:spcAft>
                <a:spcPts val="0"/>
              </a:spcAft>
              <a:buClr>
                <a:schemeClr val="lt1"/>
              </a:buClr>
              <a:buSzPct val="100000"/>
              <a:buNone/>
            </a:pPr>
            <a:r>
              <a:rPr lang="en-GB" dirty="0">
                <a:solidFill>
                  <a:schemeClr val="lt1"/>
                </a:solidFill>
                <a:latin typeface="Comic Sans MS"/>
                <a:ea typeface="Comic Sans MS"/>
                <a:cs typeface="Comic Sans MS"/>
                <a:sym typeface="Comic Sans MS"/>
              </a:rPr>
              <a:t>3S – Reading Books /Home work are given on a Friday and are expected back by the following Thursday</a:t>
            </a:r>
          </a:p>
          <a:p>
            <a:pPr marL="342900" lvl="0" indent="-342900" algn="ctr" rtl="0">
              <a:spcBef>
                <a:spcPts val="640"/>
              </a:spcBef>
              <a:spcAft>
                <a:spcPts val="0"/>
              </a:spcAft>
              <a:buClr>
                <a:schemeClr val="lt1"/>
              </a:buClr>
              <a:buSzPct val="100000"/>
              <a:buNone/>
            </a:pPr>
            <a:endParaRPr dirty="0"/>
          </a:p>
          <a:p>
            <a:pPr marL="342900" lvl="0" indent="-342900" algn="ctr" rtl="0">
              <a:spcBef>
                <a:spcPts val="640"/>
              </a:spcBef>
              <a:spcAft>
                <a:spcPts val="0"/>
              </a:spcAft>
              <a:buClr>
                <a:schemeClr val="lt1"/>
              </a:buClr>
              <a:buSzPct val="100000"/>
              <a:buNone/>
            </a:pPr>
            <a:r>
              <a:rPr lang="en-GB" dirty="0">
                <a:solidFill>
                  <a:schemeClr val="lt1"/>
                </a:solidFill>
                <a:latin typeface="Comic Sans MS"/>
                <a:ea typeface="Comic Sans MS"/>
                <a:cs typeface="Comic Sans MS"/>
                <a:sym typeface="Comic Sans MS"/>
              </a:rPr>
              <a:t>3L – Reading Books/Homework are given on a Friday and are expected back by the following Wednesday/Thursday</a:t>
            </a:r>
            <a:endParaRPr dirty="0">
              <a:solidFill>
                <a:schemeClr val="lt1"/>
              </a:solidFill>
              <a:latin typeface="Comic Sans MS"/>
              <a:ea typeface="Comic Sans MS"/>
              <a:cs typeface="Comic Sans MS"/>
              <a:sym typeface="Comic Sans MS"/>
            </a:endParaRPr>
          </a:p>
          <a:p>
            <a:pPr marL="342900" lvl="0" indent="-342900" algn="ctr" rtl="0">
              <a:spcBef>
                <a:spcPts val="640"/>
              </a:spcBef>
              <a:spcAft>
                <a:spcPts val="0"/>
              </a:spcAft>
              <a:buClr>
                <a:schemeClr val="lt1"/>
              </a:buClr>
              <a:buSzPct val="100000"/>
              <a:buNone/>
            </a:pPr>
            <a:endParaRPr dirty="0">
              <a:solidFill>
                <a:schemeClr val="lt1"/>
              </a:solidFill>
              <a:latin typeface="Comic Sans MS"/>
              <a:ea typeface="Comic Sans MS"/>
              <a:cs typeface="Comic Sans MS"/>
              <a:sym typeface="Comic Sans MS"/>
            </a:endParaRPr>
          </a:p>
          <a:p>
            <a:pPr marL="342900" lvl="0" indent="-342900" algn="ctr" rtl="0">
              <a:spcBef>
                <a:spcPts val="640"/>
              </a:spcBef>
              <a:spcAft>
                <a:spcPts val="0"/>
              </a:spcAft>
              <a:buClr>
                <a:schemeClr val="lt1"/>
              </a:buClr>
              <a:buSzPct val="100000"/>
              <a:buNone/>
            </a:pPr>
            <a:r>
              <a:rPr lang="en-GB" dirty="0">
                <a:solidFill>
                  <a:schemeClr val="lt1"/>
                </a:solidFill>
                <a:latin typeface="Comic Sans MS"/>
                <a:ea typeface="Comic Sans MS"/>
                <a:cs typeface="Comic Sans MS"/>
                <a:sym typeface="Comic Sans MS"/>
              </a:rPr>
              <a:t>Children will be given weekly spellings in their homework books which they will be expected to practise at home and in class.  They will be tested on these each Friday</a:t>
            </a:r>
            <a:endParaRPr dirty="0">
              <a:solidFill>
                <a:schemeClr val="lt1"/>
              </a:solidFill>
              <a:latin typeface="Comic Sans MS"/>
              <a:ea typeface="Comic Sans MS"/>
              <a:cs typeface="Comic Sans MS"/>
              <a:sym typeface="Comic Sans MS"/>
            </a:endParaRPr>
          </a:p>
        </p:txBody>
      </p:sp>
    </p:spTree>
    <p:extLst>
      <p:ext uri="{BB962C8B-B14F-4D97-AF65-F5344CB8AC3E}">
        <p14:creationId xmlns:p14="http://schemas.microsoft.com/office/powerpoint/2010/main" val="3743275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libri"/>
              <a:buNone/>
            </a:pPr>
            <a:r>
              <a:rPr lang="en-GB">
                <a:solidFill>
                  <a:schemeClr val="lt1"/>
                </a:solidFill>
                <a:latin typeface="Comic Sans MS"/>
                <a:ea typeface="Comic Sans MS"/>
                <a:cs typeface="Comic Sans MS"/>
                <a:sym typeface="Comic Sans MS"/>
              </a:rPr>
              <a:t>PE</a:t>
            </a:r>
          </a:p>
        </p:txBody>
      </p:sp>
      <p:sp>
        <p:nvSpPr>
          <p:cNvPr id="172" name="Google Shape;17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lt1"/>
              </a:buClr>
              <a:buSzPts val="3200"/>
              <a:buFont typeface="Comic Sans MS"/>
              <a:buChar char="•"/>
            </a:pPr>
            <a:r>
              <a:rPr lang="en-GB">
                <a:solidFill>
                  <a:schemeClr val="lt1"/>
                </a:solidFill>
                <a:latin typeface="Comic Sans MS"/>
                <a:ea typeface="Comic Sans MS"/>
                <a:cs typeface="Comic Sans MS"/>
                <a:sym typeface="Comic Sans MS"/>
              </a:rPr>
              <a:t>Children to come into school in their PE kits on their PE days only (unless permission is given)</a:t>
            </a:r>
            <a:endParaRPr lang="en-GB">
              <a:latin typeface="Comic Sans MS"/>
              <a:ea typeface="Comic Sans MS"/>
              <a:cs typeface="Comic Sans MS"/>
              <a:sym typeface="Comic Sans MS"/>
            </a:endParaRPr>
          </a:p>
          <a:p>
            <a:pPr marL="342900" lvl="0" indent="-139700" algn="l" rtl="0">
              <a:spcBef>
                <a:spcPts val="640"/>
              </a:spcBef>
              <a:spcAft>
                <a:spcPts val="0"/>
              </a:spcAft>
              <a:buClr>
                <a:schemeClr val="dk1"/>
              </a:buClr>
              <a:buSzPts val="3200"/>
              <a:buNone/>
            </a:pPr>
            <a:endParaRPr lang="en-GB">
              <a:solidFill>
                <a:schemeClr val="lt1"/>
              </a:solidFill>
              <a:latin typeface="Comic Sans MS"/>
              <a:ea typeface="Comic Sans MS"/>
              <a:cs typeface="Comic Sans MS"/>
              <a:sym typeface="Comic Sans MS"/>
            </a:endParaRPr>
          </a:p>
          <a:p>
            <a:pPr marL="342900" lvl="0" indent="-342900" algn="l" rtl="0">
              <a:spcBef>
                <a:spcPts val="640"/>
              </a:spcBef>
              <a:spcAft>
                <a:spcPts val="0"/>
              </a:spcAft>
              <a:buClr>
                <a:schemeClr val="lt1"/>
              </a:buClr>
              <a:buSzPts val="3200"/>
              <a:buFont typeface="Comic Sans MS"/>
              <a:buChar char="•"/>
            </a:pPr>
            <a:r>
              <a:rPr lang="en-GB">
                <a:solidFill>
                  <a:schemeClr val="lt1"/>
                </a:solidFill>
                <a:latin typeface="Comic Sans MS"/>
                <a:ea typeface="Comic Sans MS"/>
                <a:cs typeface="Comic Sans MS"/>
                <a:sym typeface="Comic Sans MS"/>
              </a:rPr>
              <a:t>3S – PE Monday and Thursday</a:t>
            </a:r>
            <a:endParaRPr lang="en-GB">
              <a:latin typeface="Comic Sans MS"/>
              <a:ea typeface="Comic Sans MS"/>
              <a:cs typeface="Comic Sans MS"/>
              <a:sym typeface="Comic Sans MS"/>
            </a:endParaRPr>
          </a:p>
          <a:p>
            <a:pPr marL="342900" lvl="0" indent="-342900" algn="l" rtl="0">
              <a:spcBef>
                <a:spcPts val="640"/>
              </a:spcBef>
              <a:spcAft>
                <a:spcPts val="0"/>
              </a:spcAft>
              <a:buClr>
                <a:schemeClr val="lt1"/>
              </a:buClr>
              <a:buSzPts val="3200"/>
              <a:buFont typeface="Comic Sans MS"/>
              <a:buChar char="•"/>
            </a:pPr>
            <a:r>
              <a:rPr lang="en-GB">
                <a:solidFill>
                  <a:schemeClr val="lt1"/>
                </a:solidFill>
                <a:latin typeface="Comic Sans MS"/>
                <a:ea typeface="Comic Sans MS"/>
                <a:cs typeface="Comic Sans MS"/>
                <a:sym typeface="Comic Sans MS"/>
              </a:rPr>
              <a:t>3L – PE Monday and Friday</a:t>
            </a:r>
            <a:endParaRPr lang="en-GB" dirty="0">
              <a:solidFill>
                <a:schemeClr val="lt1"/>
              </a:solidFill>
              <a:latin typeface="Comic Sans MS"/>
              <a:ea typeface="Comic Sans MS"/>
              <a:cs typeface="Comic Sans MS"/>
              <a:sym typeface="Comic Sans MS"/>
            </a:endParaRPr>
          </a:p>
        </p:txBody>
      </p:sp>
      <p:pic>
        <p:nvPicPr>
          <p:cNvPr id="7170" name="Picture 2" descr="PE">
            <a:extLst>
              <a:ext uri="{FF2B5EF4-FFF2-40B4-BE49-F238E27FC236}">
                <a16:creationId xmlns:a16="http://schemas.microsoft.com/office/drawing/2014/main" id="{FE8AF610-7E50-ECE9-5A6F-156B39688A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4802998"/>
            <a:ext cx="2562225"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7441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omic Sans MS"/>
              <a:buNone/>
            </a:pPr>
            <a:r>
              <a:rPr lang="en-GB">
                <a:solidFill>
                  <a:schemeClr val="lt1"/>
                </a:solidFill>
                <a:latin typeface="Comic Sans MS"/>
                <a:ea typeface="Comic Sans MS"/>
                <a:cs typeface="Comic Sans MS"/>
                <a:sym typeface="Comic Sans MS"/>
              </a:rPr>
              <a:t>Communication</a:t>
            </a:r>
            <a:endParaRPr>
              <a:solidFill>
                <a:schemeClr val="lt1"/>
              </a:solidFill>
              <a:latin typeface="Comic Sans MS"/>
              <a:ea typeface="Comic Sans MS"/>
              <a:cs typeface="Comic Sans MS"/>
              <a:sym typeface="Comic Sans MS"/>
            </a:endParaRPr>
          </a:p>
        </p:txBody>
      </p:sp>
      <p:sp>
        <p:nvSpPr>
          <p:cNvPr id="178" name="Google Shape;178;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Newsletter</a:t>
            </a:r>
            <a:endParaRPr dirty="0"/>
          </a:p>
          <a:p>
            <a:pPr marL="342900" lvl="0" indent="-342900" algn="l" rtl="0">
              <a:spcBef>
                <a:spcPts val="64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Website</a:t>
            </a:r>
            <a:endParaRPr dirty="0"/>
          </a:p>
          <a:p>
            <a:pPr marL="342900" lvl="0" indent="-342900" algn="l" rtl="0">
              <a:spcBef>
                <a:spcPts val="64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Twitter</a:t>
            </a:r>
            <a:endParaRPr dirty="0"/>
          </a:p>
          <a:p>
            <a:pPr marL="342900" lvl="0" indent="-342900" algn="l" rtl="0">
              <a:spcBef>
                <a:spcPts val="64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Seesaw</a:t>
            </a:r>
            <a:endParaRPr dirty="0">
              <a:solidFill>
                <a:schemeClr val="lt1"/>
              </a:solidFill>
              <a:latin typeface="Comic Sans MS"/>
              <a:ea typeface="Comic Sans MS"/>
              <a:cs typeface="Comic Sans MS"/>
              <a:sym typeface="Comic Sans MS"/>
            </a:endParaRPr>
          </a:p>
          <a:p>
            <a:pPr marL="342900" lvl="0" indent="-254000" algn="l" rtl="0">
              <a:spcBef>
                <a:spcPts val="640"/>
              </a:spcBef>
              <a:spcAft>
                <a:spcPts val="0"/>
              </a:spcAft>
              <a:buClr>
                <a:schemeClr val="lt1"/>
              </a:buClr>
              <a:buSzPts val="1800"/>
              <a:buFont typeface="Comic Sans MS"/>
              <a:buChar char="•"/>
            </a:pPr>
            <a:r>
              <a:rPr lang="en-GB" dirty="0">
                <a:solidFill>
                  <a:schemeClr val="lt1"/>
                </a:solidFill>
                <a:latin typeface="Comic Sans MS"/>
                <a:ea typeface="Comic Sans MS"/>
                <a:cs typeface="Comic Sans MS"/>
                <a:sym typeface="Comic Sans MS"/>
              </a:rPr>
              <a:t>Class DOJO</a:t>
            </a:r>
            <a:endParaRPr dirty="0">
              <a:solidFill>
                <a:schemeClr val="lt1"/>
              </a:solidFill>
              <a:latin typeface="Comic Sans MS"/>
              <a:ea typeface="Comic Sans MS"/>
              <a:cs typeface="Comic Sans MS"/>
              <a:sym typeface="Comic Sans MS"/>
            </a:endParaRPr>
          </a:p>
          <a:p>
            <a:pPr marL="342900" lvl="0" indent="-342900" algn="l" rtl="0">
              <a:spcBef>
                <a:spcPts val="64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ParentPay</a:t>
            </a:r>
            <a:endParaRPr dirty="0">
              <a:solidFill>
                <a:schemeClr val="lt1"/>
              </a:solidFill>
              <a:latin typeface="Comic Sans MS"/>
              <a:ea typeface="Comic Sans MS"/>
              <a:cs typeface="Comic Sans MS"/>
              <a:sym typeface="Comic Sans MS"/>
            </a:endParaRPr>
          </a:p>
          <a:p>
            <a:pPr marL="342900" lvl="0" indent="-342900" algn="l" rtl="0">
              <a:spcBef>
                <a:spcPts val="640"/>
              </a:spcBef>
              <a:spcAft>
                <a:spcPts val="0"/>
              </a:spcAft>
              <a:buClr>
                <a:schemeClr val="lt1"/>
              </a:buClr>
              <a:buSzPts val="3200"/>
              <a:buChar char="•"/>
            </a:pPr>
            <a:r>
              <a:rPr lang="en-GB" dirty="0">
                <a:solidFill>
                  <a:schemeClr val="lt1"/>
                </a:solidFill>
                <a:latin typeface="Comic Sans MS"/>
                <a:ea typeface="Comic Sans MS"/>
                <a:cs typeface="Comic Sans MS"/>
                <a:sym typeface="Comic Sans MS"/>
              </a:rPr>
              <a:t>School Spider App</a:t>
            </a:r>
            <a:endParaRPr dirty="0"/>
          </a:p>
          <a:p>
            <a:pPr marL="342900" lvl="0" indent="-342900" algn="l" rtl="0">
              <a:spcBef>
                <a:spcPts val="640"/>
              </a:spcBef>
              <a:spcAft>
                <a:spcPts val="0"/>
              </a:spcAft>
              <a:buClr>
                <a:schemeClr val="dk1"/>
              </a:buClr>
              <a:buSzPts val="3200"/>
              <a:buNone/>
            </a:pPr>
            <a:endParaRPr dirty="0">
              <a:solidFill>
                <a:schemeClr val="lt1"/>
              </a:solidFill>
              <a:latin typeface="Comic Sans MS"/>
              <a:ea typeface="Comic Sans MS"/>
              <a:cs typeface="Comic Sans MS"/>
              <a:sym typeface="Comic Sans MS"/>
            </a:endParaRPr>
          </a:p>
        </p:txBody>
      </p:sp>
      <p:pic>
        <p:nvPicPr>
          <p:cNvPr id="179" name="Google Shape;179;p15"/>
          <p:cNvPicPr preferRelativeResize="0"/>
          <p:nvPr/>
        </p:nvPicPr>
        <p:blipFill>
          <a:blip r:embed="rId3">
            <a:alphaModFix/>
          </a:blip>
          <a:stretch>
            <a:fillRect/>
          </a:stretch>
        </p:blipFill>
        <p:spPr>
          <a:xfrm>
            <a:off x="5588275" y="1973175"/>
            <a:ext cx="3098526" cy="1743150"/>
          </a:xfrm>
          <a:prstGeom prst="rect">
            <a:avLst/>
          </a:prstGeom>
          <a:noFill/>
          <a:ln>
            <a:noFill/>
          </a:ln>
        </p:spPr>
      </p:pic>
      <p:pic>
        <p:nvPicPr>
          <p:cNvPr id="180" name="Google Shape;180;p15"/>
          <p:cNvPicPr preferRelativeResize="0"/>
          <p:nvPr/>
        </p:nvPicPr>
        <p:blipFill>
          <a:blip r:embed="rId4">
            <a:alphaModFix/>
          </a:blip>
          <a:stretch>
            <a:fillRect/>
          </a:stretch>
        </p:blipFill>
        <p:spPr>
          <a:xfrm>
            <a:off x="5871230" y="4041150"/>
            <a:ext cx="2532624" cy="1993126"/>
          </a:xfrm>
          <a:prstGeom prst="rect">
            <a:avLst/>
          </a:prstGeom>
          <a:noFill/>
          <a:ln>
            <a:noFill/>
          </a:ln>
        </p:spPr>
      </p:pic>
    </p:spTree>
    <p:extLst>
      <p:ext uri="{BB962C8B-B14F-4D97-AF65-F5344CB8AC3E}">
        <p14:creationId xmlns:p14="http://schemas.microsoft.com/office/powerpoint/2010/main" val="1047330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AA4802-306A-7A84-9F4F-05037B43BF2D}"/>
              </a:ext>
            </a:extLst>
          </p:cNvPr>
          <p:cNvSpPr>
            <a:spLocks noGrp="1"/>
          </p:cNvSpPr>
          <p:nvPr>
            <p:ph idx="1"/>
          </p:nvPr>
        </p:nvSpPr>
        <p:spPr>
          <a:xfrm>
            <a:off x="457200" y="1916832"/>
            <a:ext cx="8229600" cy="4525963"/>
          </a:xfrm>
        </p:spPr>
        <p:txBody>
          <a:bodyPr/>
          <a:lstStyle/>
          <a:p>
            <a:r>
              <a:rPr lang="en-GB" dirty="0">
                <a:solidFill>
                  <a:schemeClr val="bg1"/>
                </a:solidFill>
              </a:rPr>
              <a:t>Staff will respond to any messages on Seesaw during school hours, if they can and before 5.00pm</a:t>
            </a:r>
          </a:p>
          <a:p>
            <a:endParaRPr lang="en-GB" dirty="0">
              <a:solidFill>
                <a:schemeClr val="bg1"/>
              </a:solidFill>
            </a:endParaRPr>
          </a:p>
          <a:p>
            <a:r>
              <a:rPr lang="en-GB" dirty="0">
                <a:solidFill>
                  <a:schemeClr val="bg1"/>
                </a:solidFill>
              </a:rPr>
              <a:t>They will not respond after 5.00pm, of a weekend or during school holidays</a:t>
            </a:r>
          </a:p>
        </p:txBody>
      </p:sp>
      <p:pic>
        <p:nvPicPr>
          <p:cNvPr id="4" name="Google Shape;179;p15">
            <a:extLst>
              <a:ext uri="{FF2B5EF4-FFF2-40B4-BE49-F238E27FC236}">
                <a16:creationId xmlns:a16="http://schemas.microsoft.com/office/drawing/2014/main" id="{DE1B57D2-D336-DDB2-478F-9CCBF81F3390}"/>
              </a:ext>
            </a:extLst>
          </p:cNvPr>
          <p:cNvPicPr preferRelativeResize="0"/>
          <p:nvPr/>
        </p:nvPicPr>
        <p:blipFill>
          <a:blip r:embed="rId2">
            <a:alphaModFix/>
          </a:blip>
          <a:stretch>
            <a:fillRect/>
          </a:stretch>
        </p:blipFill>
        <p:spPr>
          <a:xfrm>
            <a:off x="3131840" y="116632"/>
            <a:ext cx="3098526" cy="1743150"/>
          </a:xfrm>
          <a:prstGeom prst="rect">
            <a:avLst/>
          </a:prstGeom>
          <a:noFill/>
          <a:ln>
            <a:noFill/>
          </a:ln>
        </p:spPr>
      </p:pic>
    </p:spTree>
    <p:extLst>
      <p:ext uri="{BB962C8B-B14F-4D97-AF65-F5344CB8AC3E}">
        <p14:creationId xmlns:p14="http://schemas.microsoft.com/office/powerpoint/2010/main" val="307809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2180AF-04BC-0D75-F30F-12312444A0BA}"/>
              </a:ext>
            </a:extLst>
          </p:cNvPr>
          <p:cNvSpPr>
            <a:spLocks noGrp="1"/>
          </p:cNvSpPr>
          <p:nvPr>
            <p:ph idx="1"/>
          </p:nvPr>
        </p:nvSpPr>
        <p:spPr>
          <a:xfrm>
            <a:off x="539552" y="2492896"/>
            <a:ext cx="8229600" cy="4525963"/>
          </a:xfrm>
        </p:spPr>
        <p:txBody>
          <a:bodyPr/>
          <a:lstStyle/>
          <a:p>
            <a:r>
              <a:rPr lang="en-GB" dirty="0">
                <a:solidFill>
                  <a:schemeClr val="bg1"/>
                </a:solidFill>
              </a:rPr>
              <a:t>Any further questions? </a:t>
            </a:r>
          </a:p>
          <a:p>
            <a:endParaRPr lang="en-GB" dirty="0">
              <a:solidFill>
                <a:schemeClr val="bg1"/>
              </a:solidFill>
            </a:endParaRPr>
          </a:p>
          <a:p>
            <a:r>
              <a:rPr lang="en-GB" dirty="0">
                <a:solidFill>
                  <a:schemeClr val="bg1"/>
                </a:solidFill>
              </a:rPr>
              <a:t>Please contact staff if you have any concerns</a:t>
            </a:r>
          </a:p>
          <a:p>
            <a:endParaRPr lang="en-GB" dirty="0">
              <a:solidFill>
                <a:schemeClr val="bg1"/>
              </a:solidFill>
            </a:endParaRPr>
          </a:p>
          <a:p>
            <a:r>
              <a:rPr lang="en-GB" dirty="0">
                <a:solidFill>
                  <a:schemeClr val="bg1"/>
                </a:solidFill>
              </a:rPr>
              <a:t>Speak to staff about anything!</a:t>
            </a:r>
          </a:p>
        </p:txBody>
      </p:sp>
      <p:pic>
        <p:nvPicPr>
          <p:cNvPr id="8194" name="Picture 2" descr="Why Should Leaders Ask Questions? - Bob ...">
            <a:extLst>
              <a:ext uri="{FF2B5EF4-FFF2-40B4-BE49-F238E27FC236}">
                <a16:creationId xmlns:a16="http://schemas.microsoft.com/office/drawing/2014/main" id="{99921F24-AD1E-7566-07A8-0E89E3304B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476672"/>
            <a:ext cx="26289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6160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latin typeface="Comic Sans MS" panose="030F0702030302020204" pitchFamily="66" charset="0"/>
              </a:rPr>
              <a:t>The Year 3 Team</a:t>
            </a:r>
          </a:p>
        </p:txBody>
      </p:sp>
      <p:sp>
        <p:nvSpPr>
          <p:cNvPr id="3" name="Content Placeholder 2"/>
          <p:cNvSpPr>
            <a:spLocks noGrp="1"/>
          </p:cNvSpPr>
          <p:nvPr>
            <p:ph idx="1"/>
          </p:nvPr>
        </p:nvSpPr>
        <p:spPr/>
        <p:txBody>
          <a:bodyPr>
            <a:normAutofit fontScale="92500" lnSpcReduction="20000"/>
          </a:bodyPr>
          <a:lstStyle/>
          <a:p>
            <a:pPr>
              <a:buNone/>
            </a:pPr>
            <a:r>
              <a:rPr lang="en-GB" dirty="0">
                <a:solidFill>
                  <a:schemeClr val="bg1"/>
                </a:solidFill>
                <a:latin typeface="Comic Sans MS" panose="030F0702030302020204" pitchFamily="66" charset="0"/>
              </a:rPr>
              <a:t>Mrs McClelland – </a:t>
            </a:r>
            <a:r>
              <a:rPr lang="en-GB" dirty="0" err="1">
                <a:solidFill>
                  <a:schemeClr val="bg1"/>
                </a:solidFill>
                <a:latin typeface="Comic Sans MS" panose="030F0702030302020204" pitchFamily="66" charset="0"/>
              </a:rPr>
              <a:t>SENDCo</a:t>
            </a:r>
            <a:r>
              <a:rPr lang="en-GB" dirty="0">
                <a:solidFill>
                  <a:schemeClr val="bg1"/>
                </a:solidFill>
                <a:latin typeface="Comic Sans MS" panose="030F0702030302020204" pitchFamily="66" charset="0"/>
              </a:rPr>
              <a:t>, EAL and SLT</a:t>
            </a:r>
          </a:p>
          <a:p>
            <a:pPr>
              <a:buNone/>
            </a:pPr>
            <a:r>
              <a:rPr lang="en-GB" dirty="0">
                <a:solidFill>
                  <a:schemeClr val="bg1"/>
                </a:solidFill>
                <a:latin typeface="Comic Sans MS" panose="030F0702030302020204" pitchFamily="66" charset="0"/>
              </a:rPr>
              <a:t>Mrs Hill – Writing Lead</a:t>
            </a:r>
          </a:p>
          <a:p>
            <a:pPr>
              <a:buNone/>
            </a:pPr>
            <a:r>
              <a:rPr lang="en-GB" dirty="0">
                <a:solidFill>
                  <a:schemeClr val="bg1"/>
                </a:solidFill>
                <a:latin typeface="Comic Sans MS" panose="030F0702030302020204" pitchFamily="66" charset="0"/>
              </a:rPr>
              <a:t>Miss Carroll – Head Teacher</a:t>
            </a:r>
          </a:p>
          <a:p>
            <a:pPr>
              <a:buNone/>
            </a:pPr>
            <a:endParaRPr lang="en-GB" dirty="0">
              <a:solidFill>
                <a:schemeClr val="bg1"/>
              </a:solidFill>
              <a:latin typeface="Comic Sans MS" panose="030F0702030302020204" pitchFamily="66" charset="0"/>
            </a:endParaRPr>
          </a:p>
          <a:p>
            <a:pPr>
              <a:buNone/>
            </a:pPr>
            <a:endParaRPr lang="en-GB" dirty="0">
              <a:solidFill>
                <a:schemeClr val="bg1"/>
              </a:solidFill>
              <a:latin typeface="Comic Sans MS" panose="030F0702030302020204" pitchFamily="66" charset="0"/>
            </a:endParaRPr>
          </a:p>
          <a:p>
            <a:pPr>
              <a:buNone/>
            </a:pPr>
            <a:r>
              <a:rPr lang="en-GB" dirty="0">
                <a:solidFill>
                  <a:schemeClr val="bg1"/>
                </a:solidFill>
                <a:latin typeface="Comic Sans MS" panose="030F0702030302020204" pitchFamily="66" charset="0"/>
              </a:rPr>
              <a:t>Mrs Richardson – TA</a:t>
            </a:r>
          </a:p>
          <a:p>
            <a:pPr>
              <a:buNone/>
            </a:pPr>
            <a:r>
              <a:rPr lang="en-GB" dirty="0">
                <a:solidFill>
                  <a:schemeClr val="bg1"/>
                </a:solidFill>
                <a:latin typeface="Comic Sans MS" panose="030F0702030302020204" pitchFamily="66" charset="0"/>
              </a:rPr>
              <a:t>Mrs Hough – TA</a:t>
            </a:r>
          </a:p>
          <a:p>
            <a:pPr>
              <a:buNone/>
            </a:pPr>
            <a:r>
              <a:rPr lang="en-GB" dirty="0">
                <a:solidFill>
                  <a:schemeClr val="bg1"/>
                </a:solidFill>
                <a:latin typeface="Comic Sans MS" panose="030F0702030302020204" pitchFamily="66" charset="0"/>
              </a:rPr>
              <a:t>Mrs Lawless 1:1</a:t>
            </a:r>
          </a:p>
          <a:p>
            <a:pPr>
              <a:buNone/>
            </a:pPr>
            <a:r>
              <a:rPr lang="en-GB" dirty="0">
                <a:solidFill>
                  <a:schemeClr val="bg1"/>
                </a:solidFill>
                <a:latin typeface="Comic Sans MS" panose="030F0702030302020204" pitchFamily="66" charset="0"/>
              </a:rPr>
              <a:t>Mrs Hudson 1:1</a:t>
            </a:r>
            <a:endParaRPr lang="en-GB" dirty="0">
              <a:solidFill>
                <a:schemeClr val="bg1"/>
              </a:solidFill>
              <a:latin typeface="Letter-join 1" pitchFamily="50" charset="0"/>
            </a:endParaRPr>
          </a:p>
          <a:p>
            <a:pPr>
              <a:buNone/>
            </a:pPr>
            <a:endParaRPr lang="en-GB" dirty="0">
              <a:solidFill>
                <a:schemeClr val="bg1"/>
              </a:solidFill>
              <a:latin typeface="Letter-join 1" pitchFamily="50" charset="0"/>
            </a:endParaRPr>
          </a:p>
        </p:txBody>
      </p:sp>
      <p:pic>
        <p:nvPicPr>
          <p:cNvPr id="1028" name="Picture 4" descr="How building of an effective Team ...">
            <a:extLst>
              <a:ext uri="{FF2B5EF4-FFF2-40B4-BE49-F238E27FC236}">
                <a16:creationId xmlns:a16="http://schemas.microsoft.com/office/drawing/2014/main" id="{4353118B-DE31-4AC4-3093-97B69C32C8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4429125"/>
            <a:ext cx="2762250" cy="1657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latin typeface="Comic Sans MS" panose="030F0702030302020204" pitchFamily="66" charset="0"/>
              </a:rPr>
              <a:t>Every Day</a:t>
            </a:r>
          </a:p>
        </p:txBody>
      </p:sp>
      <p:sp>
        <p:nvSpPr>
          <p:cNvPr id="3" name="Content Placeholder 2"/>
          <p:cNvSpPr>
            <a:spLocks noGrp="1"/>
          </p:cNvSpPr>
          <p:nvPr>
            <p:ph idx="1"/>
          </p:nvPr>
        </p:nvSpPr>
        <p:spPr>
          <a:xfrm>
            <a:off x="457200" y="1124744"/>
            <a:ext cx="8229600" cy="5001419"/>
          </a:xfrm>
        </p:spPr>
        <p:txBody>
          <a:bodyPr>
            <a:normAutofit lnSpcReduction="10000"/>
          </a:bodyPr>
          <a:lstStyle/>
          <a:p>
            <a:pPr>
              <a:buNone/>
            </a:pPr>
            <a:r>
              <a:rPr lang="en-GB" dirty="0">
                <a:solidFill>
                  <a:schemeClr val="bg1"/>
                </a:solidFill>
                <a:latin typeface="Comic Sans MS" panose="030F0702030302020204" pitchFamily="66" charset="0"/>
              </a:rPr>
              <a:t>English Lesson</a:t>
            </a:r>
          </a:p>
          <a:p>
            <a:pPr>
              <a:buNone/>
            </a:pPr>
            <a:r>
              <a:rPr lang="en-GB" dirty="0">
                <a:solidFill>
                  <a:schemeClr val="bg1"/>
                </a:solidFill>
                <a:latin typeface="Comic Sans MS" panose="030F0702030302020204" pitchFamily="66" charset="0"/>
              </a:rPr>
              <a:t>Maths Lesson</a:t>
            </a:r>
          </a:p>
          <a:p>
            <a:pPr>
              <a:buNone/>
            </a:pPr>
            <a:r>
              <a:rPr lang="en-GB" dirty="0">
                <a:solidFill>
                  <a:schemeClr val="bg1"/>
                </a:solidFill>
                <a:latin typeface="Comic Sans MS" panose="030F0702030302020204" pitchFamily="66" charset="0"/>
              </a:rPr>
              <a:t>Read, Write, </a:t>
            </a:r>
            <a:r>
              <a:rPr lang="en-GB" dirty="0" err="1">
                <a:solidFill>
                  <a:schemeClr val="bg1"/>
                </a:solidFill>
                <a:latin typeface="Comic Sans MS" panose="030F0702030302020204" pitchFamily="66" charset="0"/>
              </a:rPr>
              <a:t>inc</a:t>
            </a:r>
            <a:r>
              <a:rPr lang="en-GB" dirty="0">
                <a:solidFill>
                  <a:schemeClr val="bg1"/>
                </a:solidFill>
                <a:latin typeface="Comic Sans MS" panose="030F0702030302020204" pitchFamily="66" charset="0"/>
              </a:rPr>
              <a:t>  - Phonics</a:t>
            </a:r>
          </a:p>
          <a:p>
            <a:pPr>
              <a:buNone/>
            </a:pPr>
            <a:r>
              <a:rPr lang="en-GB" dirty="0">
                <a:solidFill>
                  <a:schemeClr val="bg1"/>
                </a:solidFill>
                <a:latin typeface="Comic Sans MS" panose="030F0702030302020204" pitchFamily="66" charset="0"/>
              </a:rPr>
              <a:t>Guided Reading</a:t>
            </a:r>
          </a:p>
          <a:p>
            <a:pPr>
              <a:buNone/>
            </a:pPr>
            <a:r>
              <a:rPr lang="en-GB" dirty="0">
                <a:solidFill>
                  <a:schemeClr val="bg1"/>
                </a:solidFill>
                <a:latin typeface="Comic Sans MS" panose="030F0702030302020204" pitchFamily="66" charset="0"/>
              </a:rPr>
              <a:t>Prayer and Liturgy</a:t>
            </a:r>
          </a:p>
          <a:p>
            <a:pPr>
              <a:buNone/>
            </a:pPr>
            <a:endParaRPr lang="en-GB" dirty="0">
              <a:solidFill>
                <a:schemeClr val="bg1"/>
              </a:solidFill>
              <a:latin typeface="Comic Sans MS" panose="030F0702030302020204" pitchFamily="66" charset="0"/>
            </a:endParaRPr>
          </a:p>
          <a:p>
            <a:pPr>
              <a:buNone/>
            </a:pPr>
            <a:r>
              <a:rPr lang="en-GB" dirty="0">
                <a:solidFill>
                  <a:schemeClr val="bg1"/>
                </a:solidFill>
                <a:latin typeface="Comic Sans MS" panose="030F0702030302020204" pitchFamily="66" charset="0"/>
              </a:rPr>
              <a:t>Break time 10.40</a:t>
            </a:r>
          </a:p>
          <a:p>
            <a:pPr>
              <a:buNone/>
            </a:pPr>
            <a:r>
              <a:rPr lang="en-GB" dirty="0">
                <a:solidFill>
                  <a:schemeClr val="bg1"/>
                </a:solidFill>
                <a:latin typeface="Comic Sans MS" panose="030F0702030302020204" pitchFamily="66" charset="0"/>
              </a:rPr>
              <a:t>Lunch time is 12.00 – 12.55</a:t>
            </a:r>
          </a:p>
          <a:p>
            <a:pPr>
              <a:buNone/>
            </a:pPr>
            <a:r>
              <a:rPr lang="en-GB" dirty="0">
                <a:solidFill>
                  <a:schemeClr val="bg1"/>
                </a:solidFill>
                <a:latin typeface="Comic Sans MS" panose="030F0702030302020204" pitchFamily="66" charset="0"/>
              </a:rPr>
              <a:t>Home time is 3.15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74638"/>
            <a:ext cx="8229600" cy="1143000"/>
          </a:xfrm>
        </p:spPr>
        <p:txBody>
          <a:bodyPr/>
          <a:lstStyle/>
          <a:p>
            <a:r>
              <a:rPr lang="en-GB" dirty="0">
                <a:solidFill>
                  <a:schemeClr val="bg1"/>
                </a:solidFill>
              </a:rPr>
              <a:t>Reading</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solidFill>
                  <a:schemeClr val="bg1"/>
                </a:solidFill>
              </a:rPr>
              <a:t>The Read Write Inc. Phonics programme </a:t>
            </a:r>
            <a:endParaRPr lang="en-GB" dirty="0">
              <a:solidFill>
                <a:schemeClr val="bg1"/>
              </a:solidFill>
            </a:endParaRPr>
          </a:p>
          <a:p>
            <a:r>
              <a:rPr lang="en-GB" dirty="0">
                <a:solidFill>
                  <a:schemeClr val="bg1"/>
                </a:solidFill>
              </a:rPr>
              <a:t>Learning to read is the most important thing your child will learn at our school. Everything else depends on it, so we put as much energy as we possibly can into making sure that every single child learns to read as quickly as possible.</a:t>
            </a:r>
          </a:p>
          <a:p>
            <a:r>
              <a:rPr lang="en-GB" dirty="0">
                <a:solidFill>
                  <a:schemeClr val="bg1"/>
                </a:solidFill>
              </a:rPr>
              <a:t>We want your child to love reading – and to want to read for themselves. This is why we put our efforts into making sure they develop a love of books as well as simply learning to read. </a:t>
            </a:r>
          </a:p>
          <a:p>
            <a:endParaRPr lang="en-GB" dirty="0"/>
          </a:p>
        </p:txBody>
      </p:sp>
      <p:pic>
        <p:nvPicPr>
          <p:cNvPr id="2050" name="Picture 2" descr="RWI - Read Write Inc. | - William Reynolds">
            <a:extLst>
              <a:ext uri="{FF2B5EF4-FFF2-40B4-BE49-F238E27FC236}">
                <a16:creationId xmlns:a16="http://schemas.microsoft.com/office/drawing/2014/main" id="{108CE46F-FAF8-1A5E-BA5B-7C45D283E2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27013"/>
            <a:ext cx="3838575" cy="119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131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GB" dirty="0">
                <a:solidFill>
                  <a:schemeClr val="bg1"/>
                </a:solidFill>
              </a:rPr>
              <a:t>By the end of Year 2, your child should be able to read aloud books that are at the right level for his or her age.</a:t>
            </a:r>
          </a:p>
          <a:p>
            <a:r>
              <a:rPr lang="en-GB" dirty="0">
                <a:solidFill>
                  <a:schemeClr val="bg1"/>
                </a:solidFill>
              </a:rPr>
              <a:t> In Year 3 we concentrate more on helping children to understand what they are reading, although this work begins very early on. This happens when the teacher reads to the children and also when the children read their own story book. </a:t>
            </a:r>
          </a:p>
          <a:p>
            <a:r>
              <a:rPr lang="en-GB" dirty="0">
                <a:solidFill>
                  <a:schemeClr val="bg1"/>
                </a:solidFill>
              </a:rPr>
              <a:t>Each child will be assessed every 6 weeks through our RWI programme</a:t>
            </a:r>
          </a:p>
          <a:p>
            <a:endParaRPr lang="en-GB" dirty="0">
              <a:solidFill>
                <a:schemeClr val="bg1"/>
              </a:solidFill>
            </a:endParaRPr>
          </a:p>
        </p:txBody>
      </p:sp>
      <p:pic>
        <p:nvPicPr>
          <p:cNvPr id="4" name="Picture 2" descr="RWI - Read Write Inc. | - William Reynolds">
            <a:extLst>
              <a:ext uri="{FF2B5EF4-FFF2-40B4-BE49-F238E27FC236}">
                <a16:creationId xmlns:a16="http://schemas.microsoft.com/office/drawing/2014/main" id="{E0FE5937-7E5E-5A58-6F44-F0D2123001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260648"/>
            <a:ext cx="3838575" cy="119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4264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latin typeface="Comic Sans MS" panose="030F0702030302020204" pitchFamily="66" charset="0"/>
              </a:rPr>
              <a:t>English Topics Autumn Term</a:t>
            </a:r>
          </a:p>
        </p:txBody>
      </p:sp>
      <p:sp>
        <p:nvSpPr>
          <p:cNvPr id="3" name="Content Placeholder 2"/>
          <p:cNvSpPr>
            <a:spLocks noGrp="1"/>
          </p:cNvSpPr>
          <p:nvPr>
            <p:ph idx="1"/>
          </p:nvPr>
        </p:nvSpPr>
        <p:spPr/>
        <p:txBody>
          <a:bodyPr>
            <a:normAutofit lnSpcReduction="10000"/>
          </a:bodyPr>
          <a:lstStyle/>
          <a:p>
            <a:pPr>
              <a:buNone/>
            </a:pPr>
            <a:r>
              <a:rPr lang="en-GB" dirty="0">
                <a:solidFill>
                  <a:schemeClr val="bg1"/>
                </a:solidFill>
                <a:latin typeface="Comic Sans MS" panose="030F0702030302020204" pitchFamily="66" charset="0"/>
              </a:rPr>
              <a:t>English  - The Power of Reading</a:t>
            </a:r>
          </a:p>
          <a:p>
            <a:r>
              <a:rPr lang="en-GB" dirty="0">
                <a:solidFill>
                  <a:schemeClr val="bg1"/>
                </a:solidFill>
                <a:latin typeface="Comic Sans MS" panose="030F0702030302020204" pitchFamily="66" charset="0"/>
              </a:rPr>
              <a:t>Instructions</a:t>
            </a:r>
          </a:p>
          <a:p>
            <a:r>
              <a:rPr lang="en-GB" dirty="0">
                <a:solidFill>
                  <a:schemeClr val="bg1"/>
                </a:solidFill>
                <a:latin typeface="Comic Sans MS" panose="030F0702030302020204" pitchFamily="66" charset="0"/>
              </a:rPr>
              <a:t>Diary entry</a:t>
            </a:r>
          </a:p>
          <a:p>
            <a:r>
              <a:rPr lang="en-GB" dirty="0">
                <a:solidFill>
                  <a:schemeClr val="bg1"/>
                </a:solidFill>
                <a:latin typeface="Comic Sans MS" panose="030F0702030302020204" pitchFamily="66" charset="0"/>
              </a:rPr>
              <a:t>Character descriptions</a:t>
            </a:r>
          </a:p>
          <a:p>
            <a:r>
              <a:rPr lang="en-GB" dirty="0">
                <a:solidFill>
                  <a:schemeClr val="bg1"/>
                </a:solidFill>
                <a:latin typeface="Comic Sans MS" panose="030F0702030302020204" pitchFamily="66" charset="0"/>
              </a:rPr>
              <a:t>Predictions</a:t>
            </a:r>
          </a:p>
          <a:p>
            <a:r>
              <a:rPr lang="en-GB" dirty="0">
                <a:solidFill>
                  <a:schemeClr val="bg1"/>
                </a:solidFill>
                <a:latin typeface="Comic Sans MS" panose="030F0702030302020204" pitchFamily="66" charset="0"/>
              </a:rPr>
              <a:t>Poems</a:t>
            </a:r>
          </a:p>
          <a:p>
            <a:r>
              <a:rPr lang="en-GB" dirty="0">
                <a:solidFill>
                  <a:schemeClr val="bg1"/>
                </a:solidFill>
                <a:latin typeface="Comic Sans MS" panose="030F0702030302020204" pitchFamily="66" charset="0"/>
              </a:rPr>
              <a:t>Narratives</a:t>
            </a:r>
          </a:p>
          <a:p>
            <a:r>
              <a:rPr lang="en-GB" dirty="0">
                <a:solidFill>
                  <a:schemeClr val="bg1"/>
                </a:solidFill>
                <a:latin typeface="Comic Sans MS" panose="030F0702030302020204" pitchFamily="66" charset="0"/>
              </a:rPr>
              <a:t>Letters</a:t>
            </a:r>
          </a:p>
          <a:p>
            <a:pPr>
              <a:buNone/>
            </a:pPr>
            <a:endParaRPr lang="en-GB" dirty="0">
              <a:solidFill>
                <a:schemeClr val="bg1"/>
              </a:solidFill>
              <a:latin typeface="Letter-join 1" pitchFamily="50" charset="0"/>
            </a:endParaRPr>
          </a:p>
          <a:p>
            <a:pPr algn="ctr">
              <a:buNone/>
            </a:pPr>
            <a:endParaRPr lang="en-GB" dirty="0">
              <a:solidFill>
                <a:schemeClr val="bg1"/>
              </a:solidFill>
              <a:latin typeface="Letter-join 1" pitchFamily="50" charset="0"/>
            </a:endParaRPr>
          </a:p>
          <a:p>
            <a:pPr algn="ctr">
              <a:buNone/>
            </a:pPr>
            <a:endParaRPr lang="en-GB" dirty="0"/>
          </a:p>
          <a:p>
            <a:pPr algn="ctr">
              <a:buNone/>
            </a:pPr>
            <a:endParaRPr lang="en-GB" dirty="0"/>
          </a:p>
        </p:txBody>
      </p:sp>
      <p:pic>
        <p:nvPicPr>
          <p:cNvPr id="3074" name="Picture 2" descr="English – Graveley Primary School">
            <a:extLst>
              <a:ext uri="{FF2B5EF4-FFF2-40B4-BE49-F238E27FC236}">
                <a16:creationId xmlns:a16="http://schemas.microsoft.com/office/drawing/2014/main" id="{1F6C7F40-D2D9-8DD0-B601-AFC4229CA1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925888"/>
            <a:ext cx="2085975" cy="2200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1573d15d46d_0_0"/>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omic Sans MS"/>
              <a:buNone/>
            </a:pPr>
            <a:r>
              <a:rPr lang="en-GB">
                <a:solidFill>
                  <a:schemeClr val="lt1"/>
                </a:solidFill>
                <a:latin typeface="Comic Sans MS"/>
                <a:ea typeface="Comic Sans MS"/>
                <a:cs typeface="Comic Sans MS"/>
                <a:sym typeface="Comic Sans MS"/>
              </a:rPr>
              <a:t>Writing in Year 3</a:t>
            </a:r>
            <a:endParaRPr/>
          </a:p>
        </p:txBody>
      </p:sp>
      <p:sp>
        <p:nvSpPr>
          <p:cNvPr id="128" name="Google Shape;128;g1573d15d46d_0_0"/>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342900" lvl="0" indent="0" algn="l" rtl="0">
              <a:lnSpc>
                <a:spcPct val="80000"/>
              </a:lnSpc>
              <a:spcBef>
                <a:spcPts val="640"/>
              </a:spcBef>
              <a:spcAft>
                <a:spcPts val="0"/>
              </a:spcAft>
              <a:buSzPts val="605"/>
              <a:buNone/>
            </a:pPr>
            <a:r>
              <a:rPr lang="en-GB" sz="2360">
                <a:solidFill>
                  <a:schemeClr val="lt1"/>
                </a:solidFill>
                <a:latin typeface="Comic Sans MS"/>
                <a:ea typeface="Comic Sans MS"/>
                <a:cs typeface="Comic Sans MS"/>
                <a:sym typeface="Comic Sans MS"/>
              </a:rPr>
              <a:t>In Year 3, we will be doing a piece of extended writing each week.  This will be in one of the following subjects: English, RE, Science or Topic.  We will be doing an extended write in English every two weeks.  Writing will focus on a variety of text types each term with the stimulus for these coming from our Power of Reading in English as well as our learning in Science and Topic. </a:t>
            </a:r>
            <a:endParaRPr sz="2360">
              <a:solidFill>
                <a:schemeClr val="lt1"/>
              </a:solidFill>
              <a:latin typeface="Comic Sans MS"/>
              <a:ea typeface="Comic Sans MS"/>
              <a:cs typeface="Comic Sans MS"/>
              <a:sym typeface="Comic Sans MS"/>
            </a:endParaRPr>
          </a:p>
          <a:p>
            <a:pPr marL="342900" lvl="0" indent="0" algn="l" rtl="0">
              <a:lnSpc>
                <a:spcPct val="80000"/>
              </a:lnSpc>
              <a:spcBef>
                <a:spcPts val="640"/>
              </a:spcBef>
              <a:spcAft>
                <a:spcPts val="0"/>
              </a:spcAft>
              <a:buSzPts val="605"/>
              <a:buNone/>
            </a:pPr>
            <a:endParaRPr sz="2360">
              <a:solidFill>
                <a:schemeClr val="lt1"/>
              </a:solidFill>
              <a:latin typeface="Comic Sans MS"/>
              <a:ea typeface="Comic Sans MS"/>
              <a:cs typeface="Comic Sans MS"/>
              <a:sym typeface="Comic Sans MS"/>
            </a:endParaRPr>
          </a:p>
          <a:p>
            <a:pPr marL="342900" lvl="0" indent="0" algn="l" rtl="0">
              <a:lnSpc>
                <a:spcPct val="80000"/>
              </a:lnSpc>
              <a:spcBef>
                <a:spcPts val="640"/>
              </a:spcBef>
              <a:spcAft>
                <a:spcPts val="0"/>
              </a:spcAft>
              <a:buSzPts val="605"/>
              <a:buNone/>
            </a:pPr>
            <a:r>
              <a:rPr lang="en-GB" sz="2360">
                <a:solidFill>
                  <a:schemeClr val="lt1"/>
                </a:solidFill>
                <a:latin typeface="Comic Sans MS"/>
                <a:ea typeface="Comic Sans MS"/>
                <a:cs typeface="Comic Sans MS"/>
                <a:sym typeface="Comic Sans MS"/>
              </a:rPr>
              <a:t>In Year 3 writing, we concentrate on teaching children how to make their writing more interesting for the reader by adding a variety of sentence openers and speech as well as helping them build on the descriptive vocabulary they began using in Year 2.  Children will be encouraged to edit their writing and to begin organising it into paragraphs.</a:t>
            </a:r>
            <a:endParaRPr sz="2360">
              <a:solidFill>
                <a:schemeClr val="lt1"/>
              </a:solidFill>
              <a:latin typeface="Comic Sans MS"/>
              <a:ea typeface="Comic Sans MS"/>
              <a:cs typeface="Comic Sans MS"/>
              <a:sym typeface="Comic Sans MS"/>
            </a:endParaRPr>
          </a:p>
          <a:p>
            <a:pPr marL="342900" lvl="0" indent="-342900" algn="l" rtl="0">
              <a:lnSpc>
                <a:spcPct val="80000"/>
              </a:lnSpc>
              <a:spcBef>
                <a:spcPts val="640"/>
              </a:spcBef>
              <a:spcAft>
                <a:spcPts val="0"/>
              </a:spcAft>
              <a:buClr>
                <a:schemeClr val="dk1"/>
              </a:buClr>
              <a:buSzPts val="605"/>
              <a:buFont typeface="Arial"/>
              <a:buNone/>
            </a:pPr>
            <a:endParaRPr sz="2360">
              <a:solidFill>
                <a:schemeClr val="lt1"/>
              </a:solidFill>
              <a:latin typeface="Oi"/>
              <a:ea typeface="Oi"/>
              <a:cs typeface="Oi"/>
              <a:sym typeface="Oi"/>
            </a:endParaRPr>
          </a:p>
          <a:p>
            <a:pPr marL="342900" lvl="0" indent="-342900" algn="ctr" rtl="0">
              <a:lnSpc>
                <a:spcPct val="80000"/>
              </a:lnSpc>
              <a:spcBef>
                <a:spcPts val="640"/>
              </a:spcBef>
              <a:spcAft>
                <a:spcPts val="0"/>
              </a:spcAft>
              <a:buClr>
                <a:schemeClr val="dk1"/>
              </a:buClr>
              <a:buSzPts val="605"/>
              <a:buFont typeface="Arial"/>
              <a:buNone/>
            </a:pPr>
            <a:endParaRPr sz="2360">
              <a:solidFill>
                <a:schemeClr val="lt1"/>
              </a:solidFill>
              <a:latin typeface="Oi"/>
              <a:ea typeface="Oi"/>
              <a:cs typeface="Oi"/>
              <a:sym typeface="Oi"/>
            </a:endParaRPr>
          </a:p>
          <a:p>
            <a:pPr marL="342900" lvl="0" indent="-342900" algn="ctr" rtl="0">
              <a:lnSpc>
                <a:spcPct val="80000"/>
              </a:lnSpc>
              <a:spcBef>
                <a:spcPts val="640"/>
              </a:spcBef>
              <a:spcAft>
                <a:spcPts val="0"/>
              </a:spcAft>
              <a:buClr>
                <a:schemeClr val="dk1"/>
              </a:buClr>
              <a:buSzPts val="605"/>
              <a:buFont typeface="Arial"/>
              <a:buNone/>
            </a:pPr>
            <a:endParaRPr sz="2360"/>
          </a:p>
          <a:p>
            <a:pPr marL="342900" lvl="0" indent="-342900" algn="ctr" rtl="0">
              <a:lnSpc>
                <a:spcPct val="80000"/>
              </a:lnSpc>
              <a:spcBef>
                <a:spcPts val="640"/>
              </a:spcBef>
              <a:spcAft>
                <a:spcPts val="0"/>
              </a:spcAft>
              <a:buClr>
                <a:schemeClr val="dk1"/>
              </a:buClr>
              <a:buSzPts val="605"/>
              <a:buFont typeface="Arial"/>
              <a:buNone/>
            </a:pPr>
            <a:endParaRPr sz="2360"/>
          </a:p>
          <a:p>
            <a:pPr marL="0" lvl="0" indent="0" algn="ctr" rtl="0">
              <a:lnSpc>
                <a:spcPct val="80000"/>
              </a:lnSpc>
              <a:spcBef>
                <a:spcPts val="0"/>
              </a:spcBef>
              <a:spcAft>
                <a:spcPts val="0"/>
              </a:spcAft>
              <a:buClr>
                <a:schemeClr val="lt1"/>
              </a:buClr>
              <a:buSzPts val="605"/>
              <a:buFont typeface="Comic Sans MS"/>
              <a:buNone/>
            </a:pPr>
            <a:endParaRPr sz="2360"/>
          </a:p>
        </p:txBody>
      </p:sp>
    </p:spTree>
    <p:extLst>
      <p:ext uri="{BB962C8B-B14F-4D97-AF65-F5344CB8AC3E}">
        <p14:creationId xmlns:p14="http://schemas.microsoft.com/office/powerpoint/2010/main" val="426926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8"/>
          <p:cNvSpPr txBox="1">
            <a:spLocks noGrp="1"/>
          </p:cNvSpPr>
          <p:nvPr>
            <p:ph type="body" idx="1"/>
          </p:nvPr>
        </p:nvSpPr>
        <p:spPr>
          <a:xfrm>
            <a:off x="284800" y="297575"/>
            <a:ext cx="8229600" cy="4526100"/>
          </a:xfrm>
          <a:prstGeom prst="rect">
            <a:avLst/>
          </a:prstGeom>
          <a:noFill/>
          <a:ln>
            <a:noFill/>
          </a:ln>
        </p:spPr>
        <p:txBody>
          <a:bodyPr spcFirstLastPara="1" wrap="square" lIns="91425" tIns="45700" rIns="91425" bIns="45700" anchor="t" anchorCtr="0">
            <a:noAutofit/>
          </a:bodyPr>
          <a:lstStyle/>
          <a:p>
            <a:pPr marL="342900" lvl="0" indent="-342900" algn="ctr" rtl="0">
              <a:lnSpc>
                <a:spcPct val="80000"/>
              </a:lnSpc>
              <a:spcBef>
                <a:spcPts val="0"/>
              </a:spcBef>
              <a:spcAft>
                <a:spcPts val="0"/>
              </a:spcAft>
              <a:buClr>
                <a:schemeClr val="lt1"/>
              </a:buClr>
              <a:buSzPts val="3100"/>
              <a:buNone/>
            </a:pPr>
            <a:r>
              <a:rPr lang="en-GB" sz="3200" dirty="0">
                <a:solidFill>
                  <a:schemeClr val="lt1"/>
                </a:solidFill>
                <a:latin typeface="Comic Sans MS"/>
                <a:ea typeface="Comic Sans MS"/>
                <a:cs typeface="Comic Sans MS"/>
                <a:sym typeface="Comic Sans MS"/>
              </a:rPr>
              <a:t>Maths</a:t>
            </a:r>
            <a:endParaRPr sz="258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Place Value</a:t>
            </a:r>
            <a:endParaRPr sz="240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Addition and subtraction 2 and 3 digits</a:t>
            </a:r>
            <a:endParaRPr sz="240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Multiplication and division</a:t>
            </a:r>
            <a:endParaRPr sz="240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Tables 2, 5, 10, 3 secure by October half term</a:t>
            </a:r>
            <a:endParaRPr sz="240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Know and use 4 and 8</a:t>
            </a:r>
            <a:endParaRPr sz="2400" dirty="0"/>
          </a:p>
          <a:p>
            <a:pPr marL="342900" lvl="0" indent="-303530" algn="l" rtl="0">
              <a:lnSpc>
                <a:spcPct val="80000"/>
              </a:lnSpc>
              <a:spcBef>
                <a:spcPts val="640"/>
              </a:spcBef>
              <a:spcAft>
                <a:spcPts val="0"/>
              </a:spcAft>
              <a:buClr>
                <a:schemeClr val="lt1"/>
              </a:buClr>
              <a:buSzPts val="2580"/>
              <a:buChar char="•"/>
            </a:pPr>
            <a:r>
              <a:rPr lang="en-GB" sz="2400" dirty="0">
                <a:solidFill>
                  <a:schemeClr val="lt1"/>
                </a:solidFill>
                <a:latin typeface="Comic Sans MS"/>
                <a:ea typeface="Comic Sans MS"/>
                <a:cs typeface="Comic Sans MS"/>
                <a:sym typeface="Comic Sans MS"/>
              </a:rPr>
              <a:t>Know multiples of 50 and 100</a:t>
            </a:r>
            <a:endParaRPr sz="2400" dirty="0">
              <a:solidFill>
                <a:schemeClr val="lt1"/>
              </a:solidFill>
              <a:latin typeface="Comic Sans MS"/>
              <a:ea typeface="Comic Sans MS"/>
              <a:cs typeface="Comic Sans MS"/>
              <a:sym typeface="Comic Sans MS"/>
            </a:endParaRPr>
          </a:p>
          <a:p>
            <a:pPr marL="342900" lvl="0" indent="0" algn="l" rtl="0">
              <a:lnSpc>
                <a:spcPct val="80000"/>
              </a:lnSpc>
              <a:spcBef>
                <a:spcPts val="640"/>
              </a:spcBef>
              <a:spcAft>
                <a:spcPts val="0"/>
              </a:spcAft>
              <a:buSzPts val="852"/>
              <a:buNone/>
            </a:pPr>
            <a:endParaRPr sz="2400" dirty="0">
              <a:solidFill>
                <a:schemeClr val="lt1"/>
              </a:solidFill>
              <a:latin typeface="Comic Sans MS"/>
              <a:ea typeface="Comic Sans MS"/>
              <a:cs typeface="Comic Sans MS"/>
              <a:sym typeface="Comic Sans MS"/>
            </a:endParaRPr>
          </a:p>
          <a:p>
            <a:pPr marL="342900" lvl="0" indent="0" algn="l" rtl="0">
              <a:lnSpc>
                <a:spcPct val="80000"/>
              </a:lnSpc>
              <a:spcBef>
                <a:spcPts val="640"/>
              </a:spcBef>
              <a:spcAft>
                <a:spcPts val="0"/>
              </a:spcAft>
              <a:buSzPts val="852"/>
              <a:buNone/>
            </a:pPr>
            <a:r>
              <a:rPr lang="en-GB" sz="2400" dirty="0">
                <a:solidFill>
                  <a:schemeClr val="lt1"/>
                </a:solidFill>
                <a:latin typeface="Comic Sans MS"/>
                <a:ea typeface="Comic Sans MS"/>
                <a:cs typeface="Comic Sans MS"/>
                <a:sym typeface="Comic Sans MS"/>
              </a:rPr>
              <a:t>Children will be given a login for Times Tables Rock Stars. This is an app they can access at home which will allow them to play games to practise their times tables. We also recommend using the online game ‘Hit the Button’.  This will prepare them for their Multiplication Test in in Year 4. </a:t>
            </a:r>
            <a:endParaRPr sz="2400" dirty="0">
              <a:solidFill>
                <a:schemeClr val="lt1"/>
              </a:solidFill>
              <a:latin typeface="Comic Sans MS"/>
              <a:ea typeface="Comic Sans MS"/>
              <a:cs typeface="Comic Sans MS"/>
              <a:sym typeface="Comic Sans MS"/>
            </a:endParaRPr>
          </a:p>
        </p:txBody>
      </p:sp>
      <p:pic>
        <p:nvPicPr>
          <p:cNvPr id="134" name="Google Shape;134;p8"/>
          <p:cNvPicPr preferRelativeResize="0"/>
          <p:nvPr/>
        </p:nvPicPr>
        <p:blipFill>
          <a:blip r:embed="rId3">
            <a:alphaModFix/>
          </a:blip>
          <a:stretch>
            <a:fillRect/>
          </a:stretch>
        </p:blipFill>
        <p:spPr>
          <a:xfrm>
            <a:off x="6588224" y="5168335"/>
            <a:ext cx="1728192" cy="1383851"/>
          </a:xfrm>
          <a:prstGeom prst="rect">
            <a:avLst/>
          </a:prstGeom>
          <a:noFill/>
          <a:ln>
            <a:noFill/>
          </a:ln>
        </p:spPr>
      </p:pic>
      <p:pic>
        <p:nvPicPr>
          <p:cNvPr id="135" name="Google Shape;135;p8"/>
          <p:cNvPicPr preferRelativeResize="0"/>
          <p:nvPr/>
        </p:nvPicPr>
        <p:blipFill rotWithShape="1">
          <a:blip r:embed="rId4">
            <a:alphaModFix/>
          </a:blip>
          <a:srcRect b="12257"/>
          <a:stretch/>
        </p:blipFill>
        <p:spPr>
          <a:xfrm>
            <a:off x="827584" y="5301208"/>
            <a:ext cx="3057525" cy="1383850"/>
          </a:xfrm>
          <a:prstGeom prst="rect">
            <a:avLst/>
          </a:prstGeom>
          <a:noFill/>
          <a:ln>
            <a:noFill/>
          </a:ln>
        </p:spPr>
      </p:pic>
    </p:spTree>
    <p:extLst>
      <p:ext uri="{BB962C8B-B14F-4D97-AF65-F5344CB8AC3E}">
        <p14:creationId xmlns:p14="http://schemas.microsoft.com/office/powerpoint/2010/main" val="2948027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Cross Curriculum </a:t>
            </a:r>
          </a:p>
        </p:txBody>
      </p:sp>
      <p:sp>
        <p:nvSpPr>
          <p:cNvPr id="3" name="Content Placeholder 2"/>
          <p:cNvSpPr>
            <a:spLocks noGrp="1"/>
          </p:cNvSpPr>
          <p:nvPr>
            <p:ph idx="1"/>
          </p:nvPr>
        </p:nvSpPr>
        <p:spPr/>
        <p:txBody>
          <a:bodyPr/>
          <a:lstStyle/>
          <a:p>
            <a:r>
              <a:rPr lang="en-GB" dirty="0">
                <a:solidFill>
                  <a:schemeClr val="bg1"/>
                </a:solidFill>
              </a:rPr>
              <a:t>Spanish – Greetings, numbers and colours</a:t>
            </a:r>
          </a:p>
          <a:p>
            <a:endParaRPr lang="en-GB" dirty="0">
              <a:solidFill>
                <a:schemeClr val="bg1"/>
              </a:solidFill>
            </a:endParaRPr>
          </a:p>
          <a:p>
            <a:r>
              <a:rPr lang="en-GB" dirty="0">
                <a:solidFill>
                  <a:schemeClr val="bg1"/>
                </a:solidFill>
              </a:rPr>
              <a:t>Science – Rocks and Soils</a:t>
            </a:r>
          </a:p>
          <a:p>
            <a:endParaRPr lang="en-GB" dirty="0">
              <a:solidFill>
                <a:schemeClr val="bg1"/>
              </a:solidFill>
            </a:endParaRPr>
          </a:p>
          <a:p>
            <a:r>
              <a:rPr lang="en-GB" dirty="0">
                <a:solidFill>
                  <a:schemeClr val="bg1"/>
                </a:solidFill>
              </a:rPr>
              <a:t>Topic – Stone Age</a:t>
            </a:r>
          </a:p>
        </p:txBody>
      </p:sp>
    </p:spTree>
    <p:extLst>
      <p:ext uri="{BB962C8B-B14F-4D97-AF65-F5344CB8AC3E}">
        <p14:creationId xmlns:p14="http://schemas.microsoft.com/office/powerpoint/2010/main" val="1438307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868</Words>
  <Application>Microsoft Office PowerPoint</Application>
  <PresentationFormat>On-screen Show (4:3)</PresentationFormat>
  <Paragraphs>113</Paragraphs>
  <Slides>18</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Comic Sans MS</vt:lpstr>
      <vt:lpstr>Letter-join 1</vt:lpstr>
      <vt:lpstr>Oi</vt:lpstr>
      <vt:lpstr>Office Theme</vt:lpstr>
      <vt:lpstr>Welcome</vt:lpstr>
      <vt:lpstr>The Year 3 Team</vt:lpstr>
      <vt:lpstr>Every Day</vt:lpstr>
      <vt:lpstr>Reading</vt:lpstr>
      <vt:lpstr>PowerPoint Presentation</vt:lpstr>
      <vt:lpstr>English Topics Autumn Term</vt:lpstr>
      <vt:lpstr>Writing in Year 3</vt:lpstr>
      <vt:lpstr>PowerPoint Presentation</vt:lpstr>
      <vt:lpstr>Cross Curriculum </vt:lpstr>
      <vt:lpstr>PowerPoint Presentation</vt:lpstr>
      <vt:lpstr>           Behaviour</vt:lpstr>
      <vt:lpstr>RSHE</vt:lpstr>
      <vt:lpstr>PowerPoint Presentation</vt:lpstr>
      <vt:lpstr>In Class procedures </vt:lpstr>
      <vt:lpstr>PE</vt:lpstr>
      <vt:lpstr>Communication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McClellandP</dc:creator>
  <cp:lastModifiedBy>Carroll, Sarah Jane</cp:lastModifiedBy>
  <cp:revision>20</cp:revision>
  <dcterms:created xsi:type="dcterms:W3CDTF">2016-09-20T14:05:10Z</dcterms:created>
  <dcterms:modified xsi:type="dcterms:W3CDTF">2024-09-17T19:17:05Z</dcterms:modified>
</cp:coreProperties>
</file>