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5" r:id="rId4"/>
    <p:sldId id="266" r:id="rId5"/>
    <p:sldId id="271" r:id="rId6"/>
    <p:sldId id="258" r:id="rId7"/>
    <p:sldId id="268" r:id="rId8"/>
    <p:sldId id="269" r:id="rId9"/>
    <p:sldId id="270" r:id="rId10"/>
    <p:sldId id="259" r:id="rId11"/>
    <p:sldId id="267" r:id="rId12"/>
    <p:sldId id="260" r:id="rId13"/>
    <p:sldId id="264" r:id="rId14"/>
    <p:sldId id="262" r:id="rId15"/>
    <p:sldId id="261" r:id="rId16"/>
  </p:sldIdLst>
  <p:sldSz cx="9144000" cy="6858000" type="screen4x3"/>
  <p:notesSz cx="6858000" cy="99456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68" autoAdjust="0"/>
    <p:restoredTop sz="94660"/>
  </p:normalViewPr>
  <p:slideViewPr>
    <p:cSldViewPr>
      <p:cViewPr varScale="1">
        <p:scale>
          <a:sx n="80" d="100"/>
          <a:sy n="80" d="100"/>
        </p:scale>
        <p:origin x="1536"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74C6059B-E86E-40EF-8ED8-66086FC2B4BF}" type="datetimeFigureOut">
              <a:rPr lang="en-GB" smtClean="0"/>
              <a:pPr/>
              <a:t>18/09/2024</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96D9A1D4-113A-4F64-A6DD-65B661DA42E8}"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4C6059B-E86E-40EF-8ED8-66086FC2B4BF}" type="datetimeFigureOut">
              <a:rPr lang="en-GB" smtClean="0"/>
              <a:pPr/>
              <a:t>18/09/2024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D9A1D4-113A-4F64-A6DD-65B661DA42E8}"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4C6059B-E86E-40EF-8ED8-66086FC2B4BF}" type="datetimeFigureOut">
              <a:rPr lang="en-GB" smtClean="0"/>
              <a:pPr/>
              <a:t>18/09/2024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D9A1D4-113A-4F64-A6DD-65B661DA42E8}"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4C6059B-E86E-40EF-8ED8-66086FC2B4BF}" type="datetimeFigureOut">
              <a:rPr lang="en-GB" smtClean="0"/>
              <a:pPr/>
              <a:t>18/09/2024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D9A1D4-113A-4F64-A6DD-65B661DA42E8}"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74C6059B-E86E-40EF-8ED8-66086FC2B4BF}" type="datetimeFigureOut">
              <a:rPr lang="en-GB" smtClean="0"/>
              <a:pPr/>
              <a:t>18/09/2024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D9A1D4-113A-4F64-A6DD-65B661DA42E8}"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4C6059B-E86E-40EF-8ED8-66086FC2B4BF}" type="datetimeFigureOut">
              <a:rPr lang="en-GB" smtClean="0"/>
              <a:pPr/>
              <a:t>18/09/2024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6D9A1D4-113A-4F64-A6DD-65B661DA42E8}"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74C6059B-E86E-40EF-8ED8-66086FC2B4BF}" type="datetimeFigureOut">
              <a:rPr lang="en-GB" smtClean="0"/>
              <a:pPr/>
              <a:t>18/09/2024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6D9A1D4-113A-4F64-A6DD-65B661DA42E8}"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74C6059B-E86E-40EF-8ED8-66086FC2B4BF}" type="datetimeFigureOut">
              <a:rPr lang="en-GB" smtClean="0"/>
              <a:pPr/>
              <a:t>18/09/2024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6D9A1D4-113A-4F64-A6DD-65B661DA42E8}"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C6059B-E86E-40EF-8ED8-66086FC2B4BF}" type="datetimeFigureOut">
              <a:rPr lang="en-GB" smtClean="0"/>
              <a:pPr/>
              <a:t>18/09/2024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6D9A1D4-113A-4F64-A6DD-65B661DA42E8}"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4C6059B-E86E-40EF-8ED8-66086FC2B4BF}" type="datetimeFigureOut">
              <a:rPr lang="en-GB" smtClean="0"/>
              <a:pPr/>
              <a:t>18/09/2024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6D9A1D4-113A-4F64-A6DD-65B661DA42E8}"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74C6059B-E86E-40EF-8ED8-66086FC2B4BF}" type="datetimeFigureOut">
              <a:rPr lang="en-GB" smtClean="0"/>
              <a:pPr/>
              <a:t>18/09/2024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96D9A1D4-113A-4F64-A6DD-65B661DA42E8}" type="slidenum">
              <a:rPr lang="en-GB" smtClean="0"/>
              <a:pPr/>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4C6059B-E86E-40EF-8ED8-66086FC2B4BF}" type="datetimeFigureOut">
              <a:rPr lang="en-GB" smtClean="0"/>
              <a:pPr/>
              <a:t>18/09/2024</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6D9A1D4-113A-4F64-A6DD-65B661DA42E8}" type="slidenum">
              <a:rPr lang="en-GB" smtClean="0"/>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           Welcome to Year 2</a:t>
            </a:r>
          </a:p>
        </p:txBody>
      </p:sp>
      <p:pic>
        <p:nvPicPr>
          <p:cNvPr id="6" name="Content Placeholder 5" descr="St-Laurences-Logo-New.png"/>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843808" y="1988840"/>
            <a:ext cx="3528392" cy="3816424"/>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PE</a:t>
            </a:r>
          </a:p>
        </p:txBody>
      </p:sp>
      <p:sp>
        <p:nvSpPr>
          <p:cNvPr id="3" name="Content Placeholder 2"/>
          <p:cNvSpPr>
            <a:spLocks noGrp="1"/>
          </p:cNvSpPr>
          <p:nvPr>
            <p:ph idx="1"/>
          </p:nvPr>
        </p:nvSpPr>
        <p:spPr/>
        <p:txBody>
          <a:bodyPr>
            <a:normAutofit fontScale="92500" lnSpcReduction="20000"/>
          </a:bodyPr>
          <a:lstStyle/>
          <a:p>
            <a:pPr marL="0" indent="0">
              <a:buNone/>
            </a:pPr>
            <a:endParaRPr lang="en-GB" sz="2000" dirty="0">
              <a:latin typeface="Comic Sans MS" panose="030F0702030302020204" pitchFamily="66" charset="0"/>
            </a:endParaRPr>
          </a:p>
          <a:p>
            <a:r>
              <a:rPr lang="en-GB" sz="2000" dirty="0">
                <a:latin typeface="Comic Sans MS" panose="030F0702030302020204" pitchFamily="66" charset="0"/>
              </a:rPr>
              <a:t>This year children should come to school on PE days dressed in their PE kit ready. </a:t>
            </a:r>
          </a:p>
          <a:p>
            <a:pPr>
              <a:buNone/>
            </a:pPr>
            <a:endParaRPr lang="en-GB" sz="2000" dirty="0">
              <a:latin typeface="Comic Sans MS" panose="030F0702030302020204" pitchFamily="66" charset="0"/>
            </a:endParaRPr>
          </a:p>
          <a:p>
            <a:r>
              <a:rPr lang="en-GB" sz="2000" dirty="0">
                <a:latin typeface="Comic Sans MS" panose="030F0702030302020204" pitchFamily="66" charset="0"/>
              </a:rPr>
              <a:t>This will be Tuesday and Thursday for 2S and Tuesday and </a:t>
            </a:r>
            <a:r>
              <a:rPr lang="en-GB" sz="2000" dirty="0" err="1">
                <a:latin typeface="Comic Sans MS" panose="030F0702030302020204" pitchFamily="66" charset="0"/>
              </a:rPr>
              <a:t>Froday</a:t>
            </a:r>
            <a:r>
              <a:rPr lang="en-GB" sz="2000" dirty="0">
                <a:latin typeface="Comic Sans MS" panose="030F0702030302020204" pitchFamily="66" charset="0"/>
              </a:rPr>
              <a:t> for 2L</a:t>
            </a:r>
          </a:p>
          <a:p>
            <a:endParaRPr lang="en-GB" sz="2000" dirty="0">
              <a:latin typeface="Comic Sans MS" panose="030F0702030302020204" pitchFamily="66" charset="0"/>
            </a:endParaRPr>
          </a:p>
          <a:p>
            <a:r>
              <a:rPr lang="en-GB" sz="2000" dirty="0">
                <a:latin typeface="Comic Sans MS" panose="030F0702030302020204" pitchFamily="66" charset="0"/>
              </a:rPr>
              <a:t>School PE kit consists of a white t shirt, green shorts and black pumps / trainers.</a:t>
            </a:r>
          </a:p>
          <a:p>
            <a:endParaRPr lang="en-GB" sz="2000" dirty="0">
              <a:latin typeface="Comic Sans MS" panose="030F0702030302020204" pitchFamily="66" charset="0"/>
            </a:endParaRPr>
          </a:p>
          <a:p>
            <a:r>
              <a:rPr lang="en-GB" sz="2000" dirty="0">
                <a:latin typeface="Comic Sans MS" panose="030F0702030302020204" pitchFamily="66" charset="0"/>
              </a:rPr>
              <a:t>Children can wear black leggings / joggers when the weather is colder, over their shorts. </a:t>
            </a:r>
          </a:p>
          <a:p>
            <a:endParaRPr lang="en-GB" sz="2000" dirty="0">
              <a:latin typeface="Comic Sans MS" panose="030F0702030302020204" pitchFamily="66" charset="0"/>
            </a:endParaRPr>
          </a:p>
          <a:p>
            <a:r>
              <a:rPr lang="en-GB" sz="2000" dirty="0">
                <a:latin typeface="Comic Sans MS" panose="030F0702030302020204" pitchFamily="66" charset="0"/>
              </a:rPr>
              <a:t>If PE kits are needed on other days for additional activities parents will be informed.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Curriculum</a:t>
            </a:r>
          </a:p>
        </p:txBody>
      </p:sp>
      <p:sp>
        <p:nvSpPr>
          <p:cNvPr id="3" name="Content Placeholder 2"/>
          <p:cNvSpPr>
            <a:spLocks noGrp="1"/>
          </p:cNvSpPr>
          <p:nvPr>
            <p:ph idx="1"/>
          </p:nvPr>
        </p:nvSpPr>
        <p:spPr/>
        <p:txBody>
          <a:bodyPr>
            <a:normAutofit fontScale="92500" lnSpcReduction="10000"/>
          </a:bodyPr>
          <a:lstStyle/>
          <a:p>
            <a:pPr marL="0" indent="0">
              <a:buNone/>
            </a:pPr>
            <a:endParaRPr lang="en-GB" dirty="0"/>
          </a:p>
          <a:p>
            <a:r>
              <a:rPr lang="en-GB" dirty="0">
                <a:latin typeface="Comic Sans MS" panose="030F0702030302020204" pitchFamily="66" charset="0"/>
              </a:rPr>
              <a:t>The new curriculum overview for Year 2 is available on the school website</a:t>
            </a:r>
          </a:p>
          <a:p>
            <a:r>
              <a:rPr lang="en-GB" dirty="0">
                <a:latin typeface="Comic Sans MS" panose="030F0702030302020204" pitchFamily="66" charset="0"/>
              </a:rPr>
              <a:t>This will detail the topics that children will be covering in each subject in each term.</a:t>
            </a:r>
          </a:p>
          <a:p>
            <a:r>
              <a:rPr lang="en-GB" dirty="0">
                <a:latin typeface="Comic Sans MS" panose="030F0702030302020204" pitchFamily="66" charset="0"/>
              </a:rPr>
              <a:t>Parents will be informed of any upcoming trips</a:t>
            </a:r>
          </a:p>
          <a:p>
            <a:r>
              <a:rPr lang="en-GB" dirty="0">
                <a:latin typeface="Comic Sans MS" panose="030F0702030302020204" pitchFamily="66" charset="0"/>
              </a:rPr>
              <a:t>Year 2 are booked to attend the cinema as part of film week on 12th November. If any parents are available to help please let us know.</a:t>
            </a:r>
          </a:p>
          <a:p>
            <a:r>
              <a:rPr lang="en-GB" dirty="0">
                <a:latin typeface="Comic Sans MS" panose="030F0702030302020204" pitchFamily="66" charset="0"/>
              </a:rPr>
              <a:t>We will also have a trip as part of our Science curriculum in the Summer.</a:t>
            </a:r>
          </a:p>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DE03A-3FFF-4EF5-A488-FAAD7F65628F}"/>
              </a:ext>
            </a:extLst>
          </p:cNvPr>
          <p:cNvSpPr>
            <a:spLocks noGrp="1"/>
          </p:cNvSpPr>
          <p:nvPr>
            <p:ph type="title"/>
          </p:nvPr>
        </p:nvSpPr>
        <p:spPr/>
        <p:txBody>
          <a:bodyPr/>
          <a:lstStyle/>
          <a:p>
            <a:r>
              <a:rPr lang="en-GB" dirty="0"/>
              <a:t>Formal Assessment</a:t>
            </a:r>
          </a:p>
        </p:txBody>
      </p:sp>
      <p:sp>
        <p:nvSpPr>
          <p:cNvPr id="3" name="Content Placeholder 2">
            <a:extLst>
              <a:ext uri="{FF2B5EF4-FFF2-40B4-BE49-F238E27FC236}">
                <a16:creationId xmlns:a16="http://schemas.microsoft.com/office/drawing/2014/main" id="{19F6447C-616B-4FBD-8622-76276167CEE9}"/>
              </a:ext>
            </a:extLst>
          </p:cNvPr>
          <p:cNvSpPr>
            <a:spLocks noGrp="1"/>
          </p:cNvSpPr>
          <p:nvPr>
            <p:ph idx="1"/>
          </p:nvPr>
        </p:nvSpPr>
        <p:spPr/>
        <p:txBody>
          <a:bodyPr>
            <a:normAutofit/>
          </a:bodyPr>
          <a:lstStyle/>
          <a:p>
            <a:r>
              <a:rPr lang="en-GB" sz="2400" dirty="0">
                <a:latin typeface="Comic Sans MS" panose="030F0702030302020204" pitchFamily="66" charset="0"/>
              </a:rPr>
              <a:t>Last year was the first year that children did not have SATs in Year 2 and there will be no SATs again this year. Children will still be assessed throughout the year to check on progress and to inform our teaching.</a:t>
            </a:r>
          </a:p>
          <a:p>
            <a:pPr marL="0" indent="0">
              <a:buNone/>
            </a:pPr>
            <a:endParaRPr lang="en-GB" sz="2400" dirty="0">
              <a:latin typeface="Comic Sans MS" panose="030F0702030302020204" pitchFamily="66" charset="0"/>
            </a:endParaRPr>
          </a:p>
          <a:p>
            <a:r>
              <a:rPr lang="en-GB" sz="2400" dirty="0">
                <a:latin typeface="Comic Sans MS" panose="030F0702030302020204" pitchFamily="66" charset="0"/>
              </a:rPr>
              <a:t>Y2 who did not pass the phonics screening check in Year 1 will resit the check in June 2025.</a:t>
            </a:r>
          </a:p>
          <a:p>
            <a:pPr marL="0" indent="0">
              <a:buNone/>
            </a:pPr>
            <a:endParaRPr lang="en-GB" sz="2000" dirty="0">
              <a:latin typeface="Comic Sans MS" panose="030F0702030302020204" pitchFamily="66" charset="0"/>
            </a:endParaRPr>
          </a:p>
        </p:txBody>
      </p:sp>
    </p:spTree>
    <p:extLst>
      <p:ext uri="{BB962C8B-B14F-4D97-AF65-F5344CB8AC3E}">
        <p14:creationId xmlns:p14="http://schemas.microsoft.com/office/powerpoint/2010/main" val="26945673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2119B-3E51-4801-A888-673E4354497E}"/>
              </a:ext>
            </a:extLst>
          </p:cNvPr>
          <p:cNvSpPr>
            <a:spLocks noGrp="1"/>
          </p:cNvSpPr>
          <p:nvPr>
            <p:ph type="title"/>
          </p:nvPr>
        </p:nvSpPr>
        <p:spPr/>
        <p:txBody>
          <a:bodyPr>
            <a:normAutofit/>
          </a:bodyPr>
          <a:lstStyle/>
          <a:p>
            <a:pPr algn="ctr"/>
            <a:r>
              <a:rPr lang="en-GB" sz="4000" dirty="0"/>
              <a:t>To Know You More Clearly  </a:t>
            </a:r>
          </a:p>
        </p:txBody>
      </p:sp>
      <p:sp>
        <p:nvSpPr>
          <p:cNvPr id="3" name="Content Placeholder 2">
            <a:extLst>
              <a:ext uri="{FF2B5EF4-FFF2-40B4-BE49-F238E27FC236}">
                <a16:creationId xmlns:a16="http://schemas.microsoft.com/office/drawing/2014/main" id="{C4FD3C8E-721A-418B-9623-33728EEF7BED}"/>
              </a:ext>
            </a:extLst>
          </p:cNvPr>
          <p:cNvSpPr>
            <a:spLocks noGrp="1"/>
          </p:cNvSpPr>
          <p:nvPr>
            <p:ph idx="1"/>
          </p:nvPr>
        </p:nvSpPr>
        <p:spPr>
          <a:xfrm>
            <a:off x="459457" y="1764792"/>
            <a:ext cx="8229600" cy="4389120"/>
          </a:xfrm>
        </p:spPr>
        <p:txBody>
          <a:bodyPr>
            <a:noAutofit/>
          </a:bodyPr>
          <a:lstStyle/>
          <a:p>
            <a:r>
              <a:rPr lang="en-GB" sz="2400" dirty="0">
                <a:latin typeface="Comic Sans MS" panose="030F0702030302020204" pitchFamily="66" charset="0"/>
              </a:rPr>
              <a:t>As a Catholic school, we follow the Religious Education programme ‘To know you more clearly’</a:t>
            </a:r>
          </a:p>
          <a:p>
            <a:pPr marL="0" indent="0">
              <a:buNone/>
            </a:pPr>
            <a:endParaRPr lang="en-GB" sz="2400" dirty="0">
              <a:latin typeface="Comic Sans MS" panose="030F0702030302020204" pitchFamily="66" charset="0"/>
            </a:endParaRPr>
          </a:p>
          <a:p>
            <a:r>
              <a:rPr lang="en-GB" sz="2400" dirty="0">
                <a:latin typeface="Comic Sans MS" panose="030F0702030302020204" pitchFamily="66" charset="0"/>
              </a:rPr>
              <a:t>Each topic has a focus on scripture and children will explore scripture through art, drama and music</a:t>
            </a:r>
          </a:p>
          <a:p>
            <a:endParaRPr lang="en-GB" sz="2400" dirty="0">
              <a:latin typeface="Comic Sans MS" panose="030F0702030302020204" pitchFamily="66" charset="0"/>
            </a:endParaRPr>
          </a:p>
          <a:p>
            <a:r>
              <a:rPr lang="en-GB" sz="2400" dirty="0">
                <a:latin typeface="Comic Sans MS" panose="030F0702030302020204" pitchFamily="66" charset="0"/>
              </a:rPr>
              <a:t>This year we will have two liturgies where families will be invited into school to celebrate with Year 2. These will take place on Thursday 14</a:t>
            </a:r>
            <a:r>
              <a:rPr lang="en-GB" sz="2400" baseline="30000" dirty="0">
                <a:latin typeface="Comic Sans MS" panose="030F0702030302020204" pitchFamily="66" charset="0"/>
              </a:rPr>
              <a:t>th</a:t>
            </a:r>
            <a:r>
              <a:rPr lang="en-GB" sz="2400" dirty="0">
                <a:latin typeface="Comic Sans MS" panose="030F0702030302020204" pitchFamily="66" charset="0"/>
              </a:rPr>
              <a:t> November at 9.30am and Thursday 13</a:t>
            </a:r>
            <a:r>
              <a:rPr lang="en-GB" sz="2400" baseline="30000" dirty="0">
                <a:latin typeface="Comic Sans MS" panose="030F0702030302020204" pitchFamily="66" charset="0"/>
              </a:rPr>
              <a:t>th</a:t>
            </a:r>
            <a:r>
              <a:rPr lang="en-GB" sz="2400" dirty="0">
                <a:latin typeface="Comic Sans MS" panose="030F0702030302020204" pitchFamily="66" charset="0"/>
              </a:rPr>
              <a:t> March at 9.30am.</a:t>
            </a:r>
          </a:p>
        </p:txBody>
      </p:sp>
    </p:spTree>
    <p:extLst>
      <p:ext uri="{BB962C8B-B14F-4D97-AF65-F5344CB8AC3E}">
        <p14:creationId xmlns:p14="http://schemas.microsoft.com/office/powerpoint/2010/main" val="15920096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68598-C90C-48B5-AC16-476AD103EBC5}"/>
              </a:ext>
            </a:extLst>
          </p:cNvPr>
          <p:cNvSpPr>
            <a:spLocks noGrp="1"/>
          </p:cNvSpPr>
          <p:nvPr>
            <p:ph type="title"/>
          </p:nvPr>
        </p:nvSpPr>
        <p:spPr/>
        <p:txBody>
          <a:bodyPr>
            <a:normAutofit/>
          </a:bodyPr>
          <a:lstStyle/>
          <a:p>
            <a:r>
              <a:rPr lang="en-GB" dirty="0"/>
              <a:t> RSHE  </a:t>
            </a:r>
          </a:p>
        </p:txBody>
      </p:sp>
      <p:sp>
        <p:nvSpPr>
          <p:cNvPr id="3" name="Content Placeholder 2">
            <a:extLst>
              <a:ext uri="{FF2B5EF4-FFF2-40B4-BE49-F238E27FC236}">
                <a16:creationId xmlns:a16="http://schemas.microsoft.com/office/drawing/2014/main" id="{58C32297-9FDB-4DDF-B700-B14B7D1D6EFE}"/>
              </a:ext>
            </a:extLst>
          </p:cNvPr>
          <p:cNvSpPr>
            <a:spLocks noGrp="1"/>
          </p:cNvSpPr>
          <p:nvPr>
            <p:ph idx="1"/>
          </p:nvPr>
        </p:nvSpPr>
        <p:spPr/>
        <p:txBody>
          <a:bodyPr>
            <a:normAutofit fontScale="92500" lnSpcReduction="20000"/>
          </a:bodyPr>
          <a:lstStyle/>
          <a:p>
            <a:pPr algn="ctr">
              <a:lnSpc>
                <a:spcPct val="90000"/>
              </a:lnSpc>
              <a:defRPr/>
            </a:pPr>
            <a:endParaRPr lang="en-GB" altLang="en-US" sz="2400" b="1" i="1" dirty="0">
              <a:solidFill>
                <a:srgbClr val="CC0000"/>
              </a:solidFill>
              <a:latin typeface="Comic Sans MS" panose="030F0702030302020204" pitchFamily="66" charset="0"/>
              <a:ea typeface="ＭＳ Ｐゴシック" panose="020B0600070205080204" pitchFamily="34" charset="-128"/>
            </a:endParaRPr>
          </a:p>
          <a:p>
            <a:pPr>
              <a:lnSpc>
                <a:spcPct val="90000"/>
              </a:lnSpc>
              <a:defRPr/>
            </a:pPr>
            <a:r>
              <a:rPr lang="en-GB" altLang="en-US" sz="2400" dirty="0">
                <a:latin typeface="Comic Sans MS" panose="030F0702030302020204" pitchFamily="66" charset="0"/>
                <a:ea typeface="ＭＳ Ｐゴシック" panose="020B0600070205080204" pitchFamily="34" charset="-128"/>
              </a:rPr>
              <a:t>Relationships, Sex and Health Education</a:t>
            </a:r>
          </a:p>
          <a:p>
            <a:pPr marL="0" indent="0">
              <a:lnSpc>
                <a:spcPct val="90000"/>
              </a:lnSpc>
              <a:buNone/>
              <a:defRPr/>
            </a:pPr>
            <a:endParaRPr lang="en-GB" altLang="en-US" sz="2400" dirty="0">
              <a:latin typeface="Comic Sans MS" panose="030F0702030302020204" pitchFamily="66" charset="0"/>
              <a:ea typeface="ＭＳ Ｐゴシック" panose="020B0600070205080204" pitchFamily="34" charset="-128"/>
            </a:endParaRPr>
          </a:p>
          <a:p>
            <a:pPr>
              <a:lnSpc>
                <a:spcPct val="90000"/>
              </a:lnSpc>
              <a:defRPr/>
            </a:pPr>
            <a:r>
              <a:rPr lang="en-GB" altLang="en-US" sz="2400" dirty="0">
                <a:latin typeface="Comic Sans MS" panose="030F0702030302020204" pitchFamily="66" charset="0"/>
                <a:ea typeface="ＭＳ Ｐゴシック" panose="020B0600070205080204" pitchFamily="34" charset="-128"/>
              </a:rPr>
              <a:t>Taught through the school at an age appropriate level.</a:t>
            </a:r>
          </a:p>
          <a:p>
            <a:pPr marL="0" indent="0">
              <a:lnSpc>
                <a:spcPct val="90000"/>
              </a:lnSpc>
              <a:buNone/>
              <a:defRPr/>
            </a:pPr>
            <a:endParaRPr lang="en-GB" altLang="en-US" sz="2400" dirty="0">
              <a:latin typeface="Comic Sans MS" panose="030F0702030302020204" pitchFamily="66" charset="0"/>
              <a:ea typeface="ＭＳ Ｐゴシック" panose="020B0600070205080204" pitchFamily="34" charset="-128"/>
            </a:endParaRPr>
          </a:p>
          <a:p>
            <a:pPr>
              <a:lnSpc>
                <a:spcPct val="90000"/>
              </a:lnSpc>
              <a:defRPr/>
            </a:pPr>
            <a:r>
              <a:rPr lang="en-GB" altLang="en-US" sz="2400" dirty="0">
                <a:latin typeface="Comic Sans MS" panose="030F0702030302020204" pitchFamily="66" charset="0"/>
                <a:ea typeface="ＭＳ Ｐゴシック" panose="020B0600070205080204" pitchFamily="34" charset="-128"/>
              </a:rPr>
              <a:t>We use ‘A Journey in Love’ which is recommended by the diocese.</a:t>
            </a:r>
          </a:p>
          <a:p>
            <a:pPr marL="0" indent="0">
              <a:lnSpc>
                <a:spcPct val="90000"/>
              </a:lnSpc>
              <a:buNone/>
              <a:defRPr/>
            </a:pPr>
            <a:endParaRPr lang="en-GB" altLang="en-US" sz="2400" dirty="0">
              <a:latin typeface="Comic Sans MS" panose="030F0702030302020204" pitchFamily="66" charset="0"/>
              <a:ea typeface="ＭＳ Ｐゴシック" panose="020B0600070205080204" pitchFamily="34" charset="-128"/>
            </a:endParaRPr>
          </a:p>
          <a:p>
            <a:pPr>
              <a:lnSpc>
                <a:spcPct val="90000"/>
              </a:lnSpc>
              <a:defRPr/>
            </a:pPr>
            <a:r>
              <a:rPr lang="en-GB" altLang="en-US" sz="2400" dirty="0">
                <a:latin typeface="Comic Sans MS" panose="030F0702030302020204" pitchFamily="66" charset="0"/>
                <a:ea typeface="ＭＳ Ｐゴシック" panose="020B0600070205080204" pitchFamily="34" charset="-128"/>
              </a:rPr>
              <a:t>Out topic in Year 2 is:</a:t>
            </a:r>
          </a:p>
          <a:p>
            <a:pPr marL="0" indent="0">
              <a:lnSpc>
                <a:spcPct val="90000"/>
              </a:lnSpc>
              <a:buNone/>
              <a:defRPr/>
            </a:pPr>
            <a:r>
              <a:rPr lang="en-GB" altLang="en-US" sz="2400" dirty="0">
                <a:latin typeface="Comic Sans MS" panose="030F0702030302020204" pitchFamily="66" charset="0"/>
                <a:ea typeface="ＭＳ Ｐゴシック" panose="020B0600070205080204" pitchFamily="34" charset="-128"/>
              </a:rPr>
              <a:t>       ‘We meet God’s love in the community’</a:t>
            </a:r>
          </a:p>
          <a:p>
            <a:pPr marL="0" indent="0">
              <a:lnSpc>
                <a:spcPct val="90000"/>
              </a:lnSpc>
              <a:buNone/>
              <a:defRPr/>
            </a:pPr>
            <a:endParaRPr lang="en-GB" altLang="en-US" sz="2400" dirty="0">
              <a:latin typeface="Comic Sans MS" panose="030F0702030302020204" pitchFamily="66" charset="0"/>
              <a:ea typeface="ＭＳ Ｐゴシック" panose="020B0600070205080204" pitchFamily="34" charset="-128"/>
            </a:endParaRPr>
          </a:p>
          <a:p>
            <a:pPr>
              <a:lnSpc>
                <a:spcPct val="90000"/>
              </a:lnSpc>
              <a:defRPr/>
            </a:pPr>
            <a:r>
              <a:rPr lang="en-GB" altLang="en-US" sz="2400" dirty="0">
                <a:latin typeface="Comic Sans MS" panose="030F0702030302020204" pitchFamily="66" charset="0"/>
                <a:ea typeface="ＭＳ Ｐゴシック" panose="020B0600070205080204" pitchFamily="34" charset="-128"/>
              </a:rPr>
              <a:t>Parents can withdraw their children from RSHE however children cannot be withdrawn from any RSHE teaching that occurs in other curriculum areas.</a:t>
            </a:r>
            <a:endParaRPr lang="en-US" altLang="en-US" sz="2400" dirty="0">
              <a:latin typeface="Comic Sans MS" panose="030F0702030302020204" pitchFamily="66" charset="0"/>
              <a:ea typeface="ＭＳ Ｐゴシック" panose="020B0600070205080204" pitchFamily="34" charset="-128"/>
            </a:endParaRPr>
          </a:p>
          <a:p>
            <a:endParaRPr lang="en-GB" dirty="0"/>
          </a:p>
        </p:txBody>
      </p:sp>
    </p:spTree>
    <p:extLst>
      <p:ext uri="{BB962C8B-B14F-4D97-AF65-F5344CB8AC3E}">
        <p14:creationId xmlns:p14="http://schemas.microsoft.com/office/powerpoint/2010/main" val="6798965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3B1B7-2C73-4801-BDFB-60104B15F7F3}"/>
              </a:ext>
            </a:extLst>
          </p:cNvPr>
          <p:cNvSpPr>
            <a:spLocks noGrp="1"/>
          </p:cNvSpPr>
          <p:nvPr>
            <p:ph type="title"/>
          </p:nvPr>
        </p:nvSpPr>
        <p:spPr/>
        <p:txBody>
          <a:bodyPr/>
          <a:lstStyle/>
          <a:p>
            <a:r>
              <a:rPr lang="en-GB" dirty="0"/>
              <a:t>Communication</a:t>
            </a:r>
          </a:p>
        </p:txBody>
      </p:sp>
      <p:sp>
        <p:nvSpPr>
          <p:cNvPr id="3" name="Content Placeholder 2">
            <a:extLst>
              <a:ext uri="{FF2B5EF4-FFF2-40B4-BE49-F238E27FC236}">
                <a16:creationId xmlns:a16="http://schemas.microsoft.com/office/drawing/2014/main" id="{3866C388-8FC3-445F-A0AF-02792276FAF2}"/>
              </a:ext>
            </a:extLst>
          </p:cNvPr>
          <p:cNvSpPr>
            <a:spLocks noGrp="1"/>
          </p:cNvSpPr>
          <p:nvPr>
            <p:ph idx="1"/>
          </p:nvPr>
        </p:nvSpPr>
        <p:spPr/>
        <p:txBody>
          <a:bodyPr>
            <a:normAutofit lnSpcReduction="10000"/>
          </a:bodyPr>
          <a:lstStyle/>
          <a:p>
            <a:r>
              <a:rPr lang="en-GB" sz="2000" dirty="0">
                <a:latin typeface="Comic Sans MS" panose="030F0702030302020204" pitchFamily="66" charset="0"/>
              </a:rPr>
              <a:t>Children will all bring home a code for seesaw. This is an app that allows us to send pictures, videos and information home for parents to view.</a:t>
            </a:r>
          </a:p>
          <a:p>
            <a:endParaRPr lang="en-GB" sz="2000" dirty="0">
              <a:latin typeface="Comic Sans MS" panose="030F0702030302020204" pitchFamily="66" charset="0"/>
            </a:endParaRPr>
          </a:p>
          <a:p>
            <a:r>
              <a:rPr lang="en-GB" sz="2000" dirty="0">
                <a:latin typeface="Comic Sans MS" panose="030F0702030302020204" pitchFamily="66" charset="0"/>
              </a:rPr>
              <a:t>Almost all information will be communicated through the school website and school app.</a:t>
            </a:r>
          </a:p>
          <a:p>
            <a:endParaRPr lang="en-GB" sz="2000" dirty="0">
              <a:latin typeface="Comic Sans MS" panose="030F0702030302020204" pitchFamily="66" charset="0"/>
            </a:endParaRPr>
          </a:p>
          <a:p>
            <a:r>
              <a:rPr lang="en-GB" sz="2000" dirty="0">
                <a:latin typeface="Comic Sans MS" panose="030F0702030302020204" pitchFamily="66" charset="0"/>
              </a:rPr>
              <a:t>If there are any worries or concerns please feel free to see us after school, contact us via seesaw, phone the school office or contact us via email through the school office. </a:t>
            </a:r>
          </a:p>
          <a:p>
            <a:endParaRPr lang="en-GB" sz="2000" dirty="0">
              <a:latin typeface="Comic Sans MS" panose="030F0702030302020204" pitchFamily="66" charset="0"/>
            </a:endParaRPr>
          </a:p>
          <a:p>
            <a:r>
              <a:rPr lang="en-GB" sz="2000" dirty="0">
                <a:latin typeface="Comic Sans MS" panose="030F0702030302020204" pitchFamily="66" charset="0"/>
              </a:rPr>
              <a:t>Please speak to us directly as this is the easiest way for us to solve any problems.</a:t>
            </a:r>
          </a:p>
        </p:txBody>
      </p:sp>
    </p:spTree>
    <p:extLst>
      <p:ext uri="{BB962C8B-B14F-4D97-AF65-F5344CB8AC3E}">
        <p14:creationId xmlns:p14="http://schemas.microsoft.com/office/powerpoint/2010/main" val="1561013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Staff</a:t>
            </a:r>
          </a:p>
        </p:txBody>
      </p:sp>
      <p:sp>
        <p:nvSpPr>
          <p:cNvPr id="3" name="Content Placeholder 2"/>
          <p:cNvSpPr>
            <a:spLocks noGrp="1"/>
          </p:cNvSpPr>
          <p:nvPr>
            <p:ph idx="1"/>
          </p:nvPr>
        </p:nvSpPr>
        <p:spPr/>
        <p:txBody>
          <a:bodyPr/>
          <a:lstStyle/>
          <a:p>
            <a:r>
              <a:rPr lang="en-GB" dirty="0">
                <a:latin typeface="Comic Sans MS" pitchFamily="66" charset="0"/>
              </a:rPr>
              <a:t>Mrs Barr and Mrs </a:t>
            </a:r>
            <a:r>
              <a:rPr lang="en-GB" dirty="0" err="1">
                <a:latin typeface="Comic Sans MS" pitchFamily="66" charset="0"/>
              </a:rPr>
              <a:t>Teare</a:t>
            </a:r>
            <a:endParaRPr lang="en-GB" dirty="0">
              <a:latin typeface="Comic Sans MS" pitchFamily="66" charset="0"/>
            </a:endParaRPr>
          </a:p>
          <a:p>
            <a:pPr marL="0" indent="0">
              <a:buNone/>
            </a:pPr>
            <a:endParaRPr lang="en-GB" dirty="0">
              <a:latin typeface="Comic Sans MS" pitchFamily="66" charset="0"/>
            </a:endParaRPr>
          </a:p>
          <a:p>
            <a:r>
              <a:rPr lang="en-GB" dirty="0">
                <a:latin typeface="Comic Sans MS" pitchFamily="66" charset="0"/>
              </a:rPr>
              <a:t>Miss Owens and Miss </a:t>
            </a:r>
            <a:r>
              <a:rPr lang="en-GB" dirty="0" err="1">
                <a:latin typeface="Comic Sans MS" pitchFamily="66" charset="0"/>
              </a:rPr>
              <a:t>Peder</a:t>
            </a:r>
            <a:endParaRPr lang="en-GB" dirty="0">
              <a:latin typeface="Comic Sans MS" pitchFamily="66" charset="0"/>
            </a:endParaRPr>
          </a:p>
          <a:p>
            <a:endParaRPr lang="en-GB" dirty="0">
              <a:latin typeface="Comic Sans MS" pitchFamily="66" charset="0"/>
            </a:endParaRPr>
          </a:p>
          <a:p>
            <a:pPr marL="0" indent="0">
              <a:buNone/>
            </a:pPr>
            <a:endParaRPr lang="en-GB" dirty="0">
              <a:latin typeface="Comic Sans MS" pitchFamily="66" charset="0"/>
            </a:endParaRPr>
          </a:p>
          <a:p>
            <a:endParaRPr lang="en-GB" dirty="0">
              <a:latin typeface="Comic Sans MS" pitchFamily="66" charset="0"/>
            </a:endParaRPr>
          </a:p>
          <a:p>
            <a:endParaRPr lang="en-GB" dirty="0">
              <a:latin typeface="Comic Sans MS" pitchFamily="66" charset="0"/>
            </a:endParaRPr>
          </a:p>
          <a:p>
            <a:endParaRPr lang="en-GB" dirty="0">
              <a:latin typeface="Comic Sans MS" pitchFamily="66" charset="0"/>
            </a:endParaRPr>
          </a:p>
          <a:p>
            <a:pPr marL="0" indent="0">
              <a:buNone/>
            </a:pPr>
            <a:endParaRPr lang="en-GB" dirty="0">
              <a:latin typeface="Comic Sans MS" pitchFamily="66"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86D89E-4CAD-44CB-98C8-199F5DB0679B}"/>
              </a:ext>
            </a:extLst>
          </p:cNvPr>
          <p:cNvSpPr>
            <a:spLocks noGrp="1"/>
          </p:cNvSpPr>
          <p:nvPr>
            <p:ph type="title"/>
          </p:nvPr>
        </p:nvSpPr>
        <p:spPr/>
        <p:txBody>
          <a:bodyPr/>
          <a:lstStyle/>
          <a:p>
            <a:pPr algn="ctr"/>
            <a:r>
              <a:rPr lang="en-GB"/>
              <a:t>Safeguarding</a:t>
            </a:r>
          </a:p>
        </p:txBody>
      </p:sp>
      <p:sp>
        <p:nvSpPr>
          <p:cNvPr id="3" name="Content Placeholder 2">
            <a:extLst>
              <a:ext uri="{FF2B5EF4-FFF2-40B4-BE49-F238E27FC236}">
                <a16:creationId xmlns:a16="http://schemas.microsoft.com/office/drawing/2014/main" id="{4D07FFF7-A1A3-4196-9C27-539BE761F39C}"/>
              </a:ext>
            </a:extLst>
          </p:cNvPr>
          <p:cNvSpPr>
            <a:spLocks noGrp="1"/>
          </p:cNvSpPr>
          <p:nvPr>
            <p:ph idx="1"/>
          </p:nvPr>
        </p:nvSpPr>
        <p:spPr/>
        <p:txBody>
          <a:bodyPr>
            <a:normAutofit fontScale="92500" lnSpcReduction="10000"/>
          </a:bodyPr>
          <a:lstStyle/>
          <a:p>
            <a:r>
              <a:rPr lang="en-GB" dirty="0">
                <a:latin typeface="Comic Sans MS" panose="030F0702030302020204" pitchFamily="66" charset="0"/>
              </a:rPr>
              <a:t>Any safeguarding concerns should be raised with the following staff:</a:t>
            </a:r>
          </a:p>
          <a:p>
            <a:endParaRPr lang="en-GB" dirty="0">
              <a:latin typeface="Comic Sans MS" panose="030F0702030302020204" pitchFamily="66" charset="0"/>
            </a:endParaRPr>
          </a:p>
          <a:p>
            <a:r>
              <a:rPr lang="en-GB" dirty="0">
                <a:latin typeface="Comic Sans MS" panose="030F0702030302020204" pitchFamily="66" charset="0"/>
              </a:rPr>
              <a:t>Mr Cushion – Safeguarding Lead</a:t>
            </a:r>
          </a:p>
          <a:p>
            <a:pPr marL="0" indent="0">
              <a:buNone/>
            </a:pPr>
            <a:endParaRPr lang="en-GB" dirty="0">
              <a:latin typeface="Comic Sans MS" panose="030F0702030302020204" pitchFamily="66" charset="0"/>
            </a:endParaRPr>
          </a:p>
          <a:p>
            <a:r>
              <a:rPr lang="en-GB" dirty="0">
                <a:latin typeface="Comic Sans MS" panose="030F0702030302020204" pitchFamily="66" charset="0"/>
              </a:rPr>
              <a:t>Mrs Carroll – Head teacher and Deputy safeguarding lead.</a:t>
            </a:r>
          </a:p>
          <a:p>
            <a:endParaRPr lang="en-GB" dirty="0">
              <a:latin typeface="Comic Sans MS" panose="030F0702030302020204" pitchFamily="66" charset="0"/>
            </a:endParaRPr>
          </a:p>
          <a:p>
            <a:r>
              <a:rPr lang="en-GB" dirty="0">
                <a:latin typeface="Comic Sans MS" panose="030F0702030302020204" pitchFamily="66" charset="0"/>
              </a:rPr>
              <a:t>If both Miss Carroll and Mr Cushion are unavailable please ask for a member of the senior leadership team.</a:t>
            </a:r>
          </a:p>
        </p:txBody>
      </p:sp>
    </p:spTree>
    <p:extLst>
      <p:ext uri="{BB962C8B-B14F-4D97-AF65-F5344CB8AC3E}">
        <p14:creationId xmlns:p14="http://schemas.microsoft.com/office/powerpoint/2010/main" val="22304981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Attendance and Punctuality </a:t>
            </a:r>
          </a:p>
        </p:txBody>
      </p:sp>
      <p:sp>
        <p:nvSpPr>
          <p:cNvPr id="3" name="Content Placeholder 2"/>
          <p:cNvSpPr>
            <a:spLocks noGrp="1"/>
          </p:cNvSpPr>
          <p:nvPr>
            <p:ph idx="1"/>
          </p:nvPr>
        </p:nvSpPr>
        <p:spPr/>
        <p:txBody>
          <a:bodyPr/>
          <a:lstStyle/>
          <a:p>
            <a:r>
              <a:rPr lang="en-GB" dirty="0">
                <a:latin typeface="Comic Sans MS" panose="030F0702030302020204" pitchFamily="66" charset="0"/>
              </a:rPr>
              <a:t>It is very important that children attend school every day and are on time for school</a:t>
            </a:r>
          </a:p>
          <a:p>
            <a:endParaRPr lang="en-GB" dirty="0">
              <a:latin typeface="Comic Sans MS" panose="030F0702030302020204" pitchFamily="66" charset="0"/>
            </a:endParaRPr>
          </a:p>
          <a:p>
            <a:r>
              <a:rPr lang="en-GB" dirty="0">
                <a:latin typeface="Comic Sans MS" panose="030F0702030302020204" pitchFamily="66" charset="0"/>
              </a:rPr>
              <a:t>Our attendance target is 96% this year</a:t>
            </a:r>
          </a:p>
          <a:p>
            <a:pPr marL="0" indent="0">
              <a:buNone/>
            </a:pPr>
            <a:endParaRPr lang="en-GB" dirty="0">
              <a:latin typeface="Comic Sans MS" panose="030F0702030302020204" pitchFamily="66" charset="0"/>
            </a:endParaRPr>
          </a:p>
          <a:p>
            <a:r>
              <a:rPr lang="en-GB" dirty="0">
                <a:latin typeface="Comic Sans MS" panose="030F0702030302020204" pitchFamily="66" charset="0"/>
              </a:rPr>
              <a:t>Absence and lateness directly impacts the progress children </a:t>
            </a:r>
            <a:r>
              <a:rPr lang="en-GB" dirty="0" err="1">
                <a:latin typeface="Comic Sans MS" panose="030F0702030302020204" pitchFamily="66" charset="0"/>
              </a:rPr>
              <a:t>mak</a:t>
            </a:r>
            <a:endParaRPr lang="en-GB" dirty="0">
              <a:latin typeface="Comic Sans MS" panose="030F0702030302020204" pitchFamily="66" charset="0"/>
            </a:endParaRPr>
          </a:p>
          <a:p>
            <a:endParaRPr lang="en-GB" dirty="0">
              <a:latin typeface="Comic Sans MS" panose="030F0702030302020204" pitchFamily="66" charset="0"/>
            </a:endParaRPr>
          </a:p>
          <a:p>
            <a:pPr marL="0" indent="0">
              <a:buNone/>
            </a:pPr>
            <a:endParaRPr lang="en-GB" dirty="0">
              <a:latin typeface="Comic Sans MS" panose="030F0702030302020204" pitchFamily="66"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62001-9F98-420E-96EE-EA696D1B4974}"/>
              </a:ext>
            </a:extLst>
          </p:cNvPr>
          <p:cNvSpPr>
            <a:spLocks noGrp="1"/>
          </p:cNvSpPr>
          <p:nvPr>
            <p:ph type="title"/>
          </p:nvPr>
        </p:nvSpPr>
        <p:spPr/>
        <p:txBody>
          <a:bodyPr/>
          <a:lstStyle/>
          <a:p>
            <a:r>
              <a:rPr lang="en-GB" dirty="0"/>
              <a:t>Pupil Premium</a:t>
            </a:r>
          </a:p>
        </p:txBody>
      </p:sp>
      <p:sp>
        <p:nvSpPr>
          <p:cNvPr id="3" name="Content Placeholder 2">
            <a:extLst>
              <a:ext uri="{FF2B5EF4-FFF2-40B4-BE49-F238E27FC236}">
                <a16:creationId xmlns:a16="http://schemas.microsoft.com/office/drawing/2014/main" id="{AF6284BD-38A3-4F3D-819A-5D1A855B6E84}"/>
              </a:ext>
            </a:extLst>
          </p:cNvPr>
          <p:cNvSpPr>
            <a:spLocks noGrp="1"/>
          </p:cNvSpPr>
          <p:nvPr>
            <p:ph idx="1"/>
          </p:nvPr>
        </p:nvSpPr>
        <p:spPr/>
        <p:txBody>
          <a:bodyPr/>
          <a:lstStyle/>
          <a:p>
            <a:r>
              <a:rPr lang="en-GB" dirty="0"/>
              <a:t>Pupil premium money is funding given to schools to support disadvantaged pupils in reaching their full potential.</a:t>
            </a:r>
          </a:p>
          <a:p>
            <a:r>
              <a:rPr lang="en-GB" dirty="0"/>
              <a:t>If a child is eligible for pupil premium the school will receive additional funding.</a:t>
            </a:r>
          </a:p>
          <a:p>
            <a:r>
              <a:rPr lang="en-GB" dirty="0"/>
              <a:t>School budgets are really tight due to rising costs and every penny is important.</a:t>
            </a:r>
          </a:p>
          <a:p>
            <a:r>
              <a:rPr lang="en-GB" dirty="0"/>
              <a:t>If your child is eligible it means they will receive free school meals in KS2 as well as KS1. </a:t>
            </a:r>
          </a:p>
          <a:p>
            <a:r>
              <a:rPr lang="en-GB" dirty="0"/>
              <a:t>Please complete a form to see if you are eligible.</a:t>
            </a:r>
          </a:p>
        </p:txBody>
      </p:sp>
    </p:spTree>
    <p:extLst>
      <p:ext uri="{BB962C8B-B14F-4D97-AF65-F5344CB8AC3E}">
        <p14:creationId xmlns:p14="http://schemas.microsoft.com/office/powerpoint/2010/main" val="8710658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Transition</a:t>
            </a:r>
          </a:p>
        </p:txBody>
      </p:sp>
      <p:sp>
        <p:nvSpPr>
          <p:cNvPr id="3" name="Content Placeholder 2"/>
          <p:cNvSpPr>
            <a:spLocks noGrp="1"/>
          </p:cNvSpPr>
          <p:nvPr>
            <p:ph idx="1"/>
          </p:nvPr>
        </p:nvSpPr>
        <p:spPr/>
        <p:txBody>
          <a:bodyPr>
            <a:normAutofit fontScale="92500"/>
          </a:bodyPr>
          <a:lstStyle/>
          <a:p>
            <a:r>
              <a:rPr lang="en-GB" dirty="0">
                <a:latin typeface="Comic Sans MS" panose="030F0702030302020204" pitchFamily="66" charset="0"/>
              </a:rPr>
              <a:t>Very different to Y1 </a:t>
            </a:r>
          </a:p>
          <a:p>
            <a:r>
              <a:rPr lang="en-GB" dirty="0">
                <a:latin typeface="Comic Sans MS" panose="030F0702030302020204" pitchFamily="66" charset="0"/>
              </a:rPr>
              <a:t>No continuous provision</a:t>
            </a:r>
          </a:p>
          <a:p>
            <a:r>
              <a:rPr lang="en-GB" dirty="0">
                <a:latin typeface="Comic Sans MS" panose="030F0702030302020204" pitchFamily="66" charset="0"/>
              </a:rPr>
              <a:t>Everyone works at the same time</a:t>
            </a:r>
          </a:p>
          <a:p>
            <a:r>
              <a:rPr lang="en-GB" dirty="0">
                <a:latin typeface="Comic Sans MS" panose="030F0702030302020204" pitchFamily="66" charset="0"/>
              </a:rPr>
              <a:t>More recording </a:t>
            </a:r>
          </a:p>
          <a:p>
            <a:r>
              <a:rPr lang="en-GB" dirty="0">
                <a:latin typeface="Comic Sans MS" panose="030F0702030302020204" pitchFamily="66" charset="0"/>
              </a:rPr>
              <a:t>More emphasis on being independent</a:t>
            </a:r>
          </a:p>
          <a:p>
            <a:endParaRPr lang="en-GB" dirty="0">
              <a:latin typeface="Comic Sans MS" panose="030F0702030302020204" pitchFamily="66" charset="0"/>
            </a:endParaRPr>
          </a:p>
          <a:p>
            <a:r>
              <a:rPr lang="en-GB" dirty="0">
                <a:latin typeface="Comic Sans MS" panose="030F0702030302020204" pitchFamily="66" charset="0"/>
              </a:rPr>
              <a:t>Year 2 can be challenging for some children initially however it is a year of huge progress for children where they learn independence and develop the skills that will be the foundation for their future learning.</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AD484-C2BB-45D1-AAB7-8DDDBEBE032D}"/>
              </a:ext>
            </a:extLst>
          </p:cNvPr>
          <p:cNvSpPr>
            <a:spLocks noGrp="1"/>
          </p:cNvSpPr>
          <p:nvPr>
            <p:ph type="title"/>
          </p:nvPr>
        </p:nvSpPr>
        <p:spPr/>
        <p:txBody>
          <a:bodyPr/>
          <a:lstStyle/>
          <a:p>
            <a:r>
              <a:rPr lang="en-GB" dirty="0"/>
              <a:t>Read Write Inc</a:t>
            </a:r>
          </a:p>
        </p:txBody>
      </p:sp>
      <p:sp>
        <p:nvSpPr>
          <p:cNvPr id="3" name="Content Placeholder 2">
            <a:extLst>
              <a:ext uri="{FF2B5EF4-FFF2-40B4-BE49-F238E27FC236}">
                <a16:creationId xmlns:a16="http://schemas.microsoft.com/office/drawing/2014/main" id="{7D8DF195-F7E4-4108-9673-7569BB98363B}"/>
              </a:ext>
            </a:extLst>
          </p:cNvPr>
          <p:cNvSpPr>
            <a:spLocks noGrp="1"/>
          </p:cNvSpPr>
          <p:nvPr>
            <p:ph idx="1"/>
          </p:nvPr>
        </p:nvSpPr>
        <p:spPr>
          <a:xfrm>
            <a:off x="457200" y="1935480"/>
            <a:ext cx="8229600" cy="4922520"/>
          </a:xfrm>
        </p:spPr>
        <p:txBody>
          <a:bodyPr>
            <a:noAutofit/>
          </a:bodyPr>
          <a:lstStyle/>
          <a:p>
            <a:r>
              <a:rPr lang="en-GB" sz="2400" dirty="0">
                <a:latin typeface="Comic Sans MS" panose="030F0702030302020204" pitchFamily="66" charset="0"/>
              </a:rPr>
              <a:t>In Year 2 children will continue to work on our Read, Write Inc phonics programme.</a:t>
            </a:r>
          </a:p>
          <a:p>
            <a:r>
              <a:rPr lang="en-GB" sz="2400" dirty="0">
                <a:latin typeface="Comic Sans MS" panose="030F0702030302020204" pitchFamily="66" charset="0"/>
              </a:rPr>
              <a:t>Children will move through the different RWI levels until they have completed the programme.</a:t>
            </a:r>
          </a:p>
          <a:p>
            <a:r>
              <a:rPr lang="en-GB" sz="2400" dirty="0">
                <a:latin typeface="Comic Sans MS" panose="030F0702030302020204" pitchFamily="66" charset="0"/>
              </a:rPr>
              <a:t>Following this, children will continue to develop their reading skills in a comprehension / guided reading group</a:t>
            </a:r>
          </a:p>
          <a:p>
            <a:r>
              <a:rPr lang="en-GB" sz="2400" dirty="0">
                <a:latin typeface="Comic Sans MS" panose="030F0702030302020204" pitchFamily="66" charset="0"/>
              </a:rPr>
              <a:t>The reading books will closely match children’s learning in school. Book bags should be returned to school on Thursday ready to be changed and sent home on Friday.</a:t>
            </a:r>
          </a:p>
        </p:txBody>
      </p:sp>
    </p:spTree>
    <p:extLst>
      <p:ext uri="{BB962C8B-B14F-4D97-AF65-F5344CB8AC3E}">
        <p14:creationId xmlns:p14="http://schemas.microsoft.com/office/powerpoint/2010/main" val="2113000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379E0-9E29-40C5-8238-9309242C8AFE}"/>
              </a:ext>
            </a:extLst>
          </p:cNvPr>
          <p:cNvSpPr>
            <a:spLocks noGrp="1"/>
          </p:cNvSpPr>
          <p:nvPr>
            <p:ph type="title"/>
          </p:nvPr>
        </p:nvSpPr>
        <p:spPr/>
        <p:txBody>
          <a:bodyPr/>
          <a:lstStyle/>
          <a:p>
            <a:r>
              <a:rPr lang="en-GB" dirty="0"/>
              <a:t>Homework</a:t>
            </a:r>
          </a:p>
        </p:txBody>
      </p:sp>
      <p:sp>
        <p:nvSpPr>
          <p:cNvPr id="3" name="Content Placeholder 2">
            <a:extLst>
              <a:ext uri="{FF2B5EF4-FFF2-40B4-BE49-F238E27FC236}">
                <a16:creationId xmlns:a16="http://schemas.microsoft.com/office/drawing/2014/main" id="{57CACCA2-AACB-4EFD-B06A-74D5D80B1036}"/>
              </a:ext>
            </a:extLst>
          </p:cNvPr>
          <p:cNvSpPr>
            <a:spLocks noGrp="1"/>
          </p:cNvSpPr>
          <p:nvPr>
            <p:ph idx="1"/>
          </p:nvPr>
        </p:nvSpPr>
        <p:spPr/>
        <p:txBody>
          <a:bodyPr/>
          <a:lstStyle/>
          <a:p>
            <a:r>
              <a:rPr lang="en-GB" dirty="0">
                <a:latin typeface="Comic Sans MS" panose="030F0702030302020204" pitchFamily="66" charset="0"/>
              </a:rPr>
              <a:t>Children will receive homework each week on Friday.</a:t>
            </a:r>
          </a:p>
          <a:p>
            <a:r>
              <a:rPr lang="en-GB" dirty="0">
                <a:latin typeface="Comic Sans MS" panose="030F0702030302020204" pitchFamily="66" charset="0"/>
              </a:rPr>
              <a:t>This should be completed and returned to school with their book bags the following Thursday.</a:t>
            </a:r>
          </a:p>
          <a:p>
            <a:r>
              <a:rPr lang="en-GB" dirty="0">
                <a:latin typeface="Comic Sans MS" panose="030F0702030302020204" pitchFamily="66" charset="0"/>
              </a:rPr>
              <a:t>If there are any problems with the homework, please speak to a member of the Year 2 team.</a:t>
            </a:r>
          </a:p>
          <a:p>
            <a:r>
              <a:rPr lang="en-GB" dirty="0">
                <a:latin typeface="Comic Sans MS" panose="030F0702030302020204" pitchFamily="66" charset="0"/>
              </a:rPr>
              <a:t>Children will also have spellings sent home weekly. These will focus on the Year 1 and 2 common exception words. </a:t>
            </a:r>
          </a:p>
        </p:txBody>
      </p:sp>
    </p:spTree>
    <p:extLst>
      <p:ext uri="{BB962C8B-B14F-4D97-AF65-F5344CB8AC3E}">
        <p14:creationId xmlns:p14="http://schemas.microsoft.com/office/powerpoint/2010/main" val="4160930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417BE-61BE-468B-9449-FE18C3BEB334}"/>
              </a:ext>
            </a:extLst>
          </p:cNvPr>
          <p:cNvSpPr>
            <a:spLocks noGrp="1"/>
          </p:cNvSpPr>
          <p:nvPr>
            <p:ph type="title"/>
          </p:nvPr>
        </p:nvSpPr>
        <p:spPr/>
        <p:txBody>
          <a:bodyPr/>
          <a:lstStyle/>
          <a:p>
            <a:r>
              <a:rPr lang="en-GB" dirty="0"/>
              <a:t>School Uniform</a:t>
            </a:r>
          </a:p>
        </p:txBody>
      </p:sp>
      <p:sp>
        <p:nvSpPr>
          <p:cNvPr id="3" name="Content Placeholder 2">
            <a:extLst>
              <a:ext uri="{FF2B5EF4-FFF2-40B4-BE49-F238E27FC236}">
                <a16:creationId xmlns:a16="http://schemas.microsoft.com/office/drawing/2014/main" id="{ACACFEDA-25D9-4280-AB5E-B87B742EB8F2}"/>
              </a:ext>
            </a:extLst>
          </p:cNvPr>
          <p:cNvSpPr>
            <a:spLocks noGrp="1"/>
          </p:cNvSpPr>
          <p:nvPr>
            <p:ph idx="1"/>
          </p:nvPr>
        </p:nvSpPr>
        <p:spPr/>
        <p:txBody>
          <a:bodyPr>
            <a:normAutofit fontScale="85000" lnSpcReduction="20000"/>
          </a:bodyPr>
          <a:lstStyle/>
          <a:p>
            <a:pPr marL="0" indent="0">
              <a:buNone/>
            </a:pPr>
            <a:r>
              <a:rPr lang="en-GB" b="1" u="sng" dirty="0">
                <a:latin typeface="Comic Sans MS" panose="030F0702030302020204" pitchFamily="66" charset="0"/>
              </a:rPr>
              <a:t>Winter </a:t>
            </a:r>
          </a:p>
          <a:p>
            <a:r>
              <a:rPr lang="en-GB" dirty="0">
                <a:latin typeface="Comic Sans MS" panose="030F0702030302020204" pitchFamily="66" charset="0"/>
              </a:rPr>
              <a:t>White shirt and school tie</a:t>
            </a:r>
          </a:p>
          <a:p>
            <a:r>
              <a:rPr lang="en-GB" dirty="0">
                <a:latin typeface="Comic Sans MS" panose="030F0702030302020204" pitchFamily="66" charset="0"/>
              </a:rPr>
              <a:t>Grey Skirt / trousers / shorts</a:t>
            </a:r>
          </a:p>
          <a:p>
            <a:r>
              <a:rPr lang="en-GB" dirty="0">
                <a:latin typeface="Comic Sans MS" panose="030F0702030302020204" pitchFamily="66" charset="0"/>
              </a:rPr>
              <a:t>Green St Laurence’s Jumper/cardigan</a:t>
            </a:r>
          </a:p>
          <a:p>
            <a:r>
              <a:rPr lang="en-GB" dirty="0">
                <a:latin typeface="Comic Sans MS" panose="030F0702030302020204" pitchFamily="66" charset="0"/>
              </a:rPr>
              <a:t>Black school shoes</a:t>
            </a:r>
          </a:p>
          <a:p>
            <a:pPr marL="0" indent="0">
              <a:buNone/>
            </a:pPr>
            <a:r>
              <a:rPr lang="en-GB" b="1" u="sng" dirty="0">
                <a:latin typeface="Comic Sans MS" panose="030F0702030302020204" pitchFamily="66" charset="0"/>
              </a:rPr>
              <a:t>Summer</a:t>
            </a:r>
          </a:p>
          <a:p>
            <a:r>
              <a:rPr lang="en-GB" dirty="0">
                <a:latin typeface="Comic Sans MS" panose="030F0702030302020204" pitchFamily="66" charset="0"/>
              </a:rPr>
              <a:t>Green / yellow summer dress</a:t>
            </a:r>
          </a:p>
          <a:p>
            <a:r>
              <a:rPr lang="en-GB" dirty="0">
                <a:latin typeface="Comic Sans MS" panose="030F0702030302020204" pitchFamily="66" charset="0"/>
              </a:rPr>
              <a:t>White polo shirt with shorts / pinafore / skirt</a:t>
            </a:r>
          </a:p>
          <a:p>
            <a:r>
              <a:rPr lang="en-GB" dirty="0">
                <a:latin typeface="Comic Sans MS" panose="030F0702030302020204" pitchFamily="66" charset="0"/>
              </a:rPr>
              <a:t>Black shoes</a:t>
            </a:r>
          </a:p>
          <a:p>
            <a:pPr marL="0" indent="0">
              <a:buNone/>
            </a:pPr>
            <a:endParaRPr lang="en-GB" dirty="0">
              <a:latin typeface="Comic Sans MS" panose="030F0702030302020204" pitchFamily="66" charset="0"/>
            </a:endParaRPr>
          </a:p>
          <a:p>
            <a:r>
              <a:rPr lang="en-GB" dirty="0">
                <a:latin typeface="Comic Sans MS" panose="030F0702030302020204" pitchFamily="66" charset="0"/>
              </a:rPr>
              <a:t>Children should only wear trainers on PE days</a:t>
            </a:r>
          </a:p>
          <a:p>
            <a:r>
              <a:rPr lang="en-GB" dirty="0">
                <a:latin typeface="Comic Sans MS" panose="030F0702030302020204" pitchFamily="66" charset="0"/>
              </a:rPr>
              <a:t>Please clearly label uniform as this makes it easier to find if it is lost in school.</a:t>
            </a:r>
          </a:p>
        </p:txBody>
      </p:sp>
    </p:spTree>
    <p:extLst>
      <p:ext uri="{BB962C8B-B14F-4D97-AF65-F5344CB8AC3E}">
        <p14:creationId xmlns:p14="http://schemas.microsoft.com/office/powerpoint/2010/main" val="32944375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388</TotalTime>
  <Words>936</Words>
  <Application>Microsoft Office PowerPoint</Application>
  <PresentationFormat>On-screen Show (4:3)</PresentationFormat>
  <Paragraphs>108</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Calibri</vt:lpstr>
      <vt:lpstr>Comic Sans MS</vt:lpstr>
      <vt:lpstr>Constantia</vt:lpstr>
      <vt:lpstr>Wingdings 2</vt:lpstr>
      <vt:lpstr>Flow</vt:lpstr>
      <vt:lpstr>           Welcome to Year 2</vt:lpstr>
      <vt:lpstr>Staff</vt:lpstr>
      <vt:lpstr>Safeguarding</vt:lpstr>
      <vt:lpstr>Attendance and Punctuality </vt:lpstr>
      <vt:lpstr>Pupil Premium</vt:lpstr>
      <vt:lpstr>Transition</vt:lpstr>
      <vt:lpstr>Read Write Inc</vt:lpstr>
      <vt:lpstr>Homework</vt:lpstr>
      <vt:lpstr>School Uniform</vt:lpstr>
      <vt:lpstr>PE</vt:lpstr>
      <vt:lpstr>Curriculum</vt:lpstr>
      <vt:lpstr>Formal Assessment</vt:lpstr>
      <vt:lpstr>To Know You More Clearly  </vt:lpstr>
      <vt:lpstr> RSHE  </vt:lpstr>
      <vt:lpstr>Communication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2</dc:title>
  <dc:creator>phillipsdstl</dc:creator>
  <cp:lastModifiedBy>BarrG</cp:lastModifiedBy>
  <cp:revision>25</cp:revision>
  <cp:lastPrinted>2018-09-18T19:13:05Z</cp:lastPrinted>
  <dcterms:created xsi:type="dcterms:W3CDTF">2018-09-17T10:35:38Z</dcterms:created>
  <dcterms:modified xsi:type="dcterms:W3CDTF">2024-09-18T15:19:59Z</dcterms:modified>
</cp:coreProperties>
</file>