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1" r:id="rId4"/>
    <p:sldId id="272" r:id="rId5"/>
    <p:sldId id="273" r:id="rId6"/>
    <p:sldId id="274" r:id="rId7"/>
    <p:sldId id="261" r:id="rId8"/>
    <p:sldId id="269" r:id="rId9"/>
    <p:sldId id="277" r:id="rId10"/>
    <p:sldId id="266" r:id="rId11"/>
    <p:sldId id="267" r:id="rId12"/>
    <p:sldId id="260" r:id="rId13"/>
    <p:sldId id="270" r:id="rId14"/>
    <p:sldId id="276" r:id="rId15"/>
    <p:sldId id="258"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6E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494B4-C38E-466B-AED8-7D63D1677602}" type="datetimeFigureOut">
              <a:rPr lang="en-GB" smtClean="0"/>
              <a:pPr/>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EA7A8-BF21-496E-9172-ECB52AF4748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494B4-C38E-466B-AED8-7D63D1677602}" type="datetimeFigureOut">
              <a:rPr lang="en-GB" smtClean="0"/>
              <a:pPr/>
              <a:t>18/09/2024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EA7A8-BF21-496E-9172-ECB52AF474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Mw5H8vqXPAhXGPxoKHQiQD5oQjRwIBw&amp;url=https://tapestry.info/&amp;bvm=bv.133700528,d.ZGg&amp;psig=AFQjCNEx7ldL1tYuxFEI4kW_MzvGFkdOeQ&amp;ust=1474720187926641"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584175"/>
          </a:xfrm>
        </p:spPr>
        <p:txBody>
          <a:bodyPr/>
          <a:lstStyle/>
          <a:p>
            <a:r>
              <a:rPr lang="en-GB" b="1" dirty="0">
                <a:latin typeface="Comic Sans MS" pitchFamily="66" charset="0"/>
              </a:rPr>
              <a:t>Welcome Parents &amp; Carers </a:t>
            </a:r>
          </a:p>
        </p:txBody>
      </p:sp>
      <p:sp>
        <p:nvSpPr>
          <p:cNvPr id="3" name="Subtitle 2"/>
          <p:cNvSpPr>
            <a:spLocks noGrp="1"/>
          </p:cNvSpPr>
          <p:nvPr>
            <p:ph type="subTitle" idx="1"/>
          </p:nvPr>
        </p:nvSpPr>
        <p:spPr>
          <a:xfrm>
            <a:off x="899592" y="1844824"/>
            <a:ext cx="7920880" cy="1008112"/>
          </a:xfrm>
        </p:spPr>
        <p:txBody>
          <a:bodyPr>
            <a:normAutofit/>
          </a:bodyPr>
          <a:lstStyle/>
          <a:p>
            <a:r>
              <a:rPr lang="en-GB" sz="2800" b="1" dirty="0">
                <a:solidFill>
                  <a:schemeClr val="bg1"/>
                </a:solidFill>
                <a:latin typeface="Comic Sans MS" pitchFamily="66" charset="0"/>
              </a:rPr>
              <a:t>Miss Kirkby, Miss Boyle and Miss Connolly </a:t>
            </a:r>
          </a:p>
        </p:txBody>
      </p:sp>
      <p:pic>
        <p:nvPicPr>
          <p:cNvPr id="6" name="Picture 5">
            <a:extLst>
              <a:ext uri="{FF2B5EF4-FFF2-40B4-BE49-F238E27FC236}">
                <a16:creationId xmlns:a16="http://schemas.microsoft.com/office/drawing/2014/main" id="{853E6A21-0C5D-4DF7-A183-5C73ADEE2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771800" y="2420888"/>
            <a:ext cx="4860032" cy="36450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To Know you More Clearly and RSHE</a:t>
            </a:r>
          </a:p>
        </p:txBody>
      </p:sp>
      <p:sp>
        <p:nvSpPr>
          <p:cNvPr id="3" name="Content Placeholder 2"/>
          <p:cNvSpPr>
            <a:spLocks noGrp="1"/>
          </p:cNvSpPr>
          <p:nvPr>
            <p:ph idx="1"/>
          </p:nvPr>
        </p:nvSpPr>
        <p:spPr>
          <a:xfrm>
            <a:off x="457200" y="1600200"/>
            <a:ext cx="8363272" cy="4925144"/>
          </a:xfrm>
        </p:spPr>
        <p:txBody>
          <a:bodyPr>
            <a:normAutofit fontScale="92500" lnSpcReduction="10000"/>
          </a:bodyPr>
          <a:lstStyle/>
          <a:p>
            <a:r>
              <a:rPr lang="en-GB" dirty="0">
                <a:latin typeface="Comic Sans MS" pitchFamily="66" charset="0"/>
              </a:rPr>
              <a:t>To Know you More Clearly takes places every day. We cover a different topic every 6-8 weeks. We learn about other faiths throughout the year too. Discussion and acting. Please keep an eye out on Tapestry for things we may need to assist with this throughout the year.</a:t>
            </a:r>
          </a:p>
          <a:p>
            <a:r>
              <a:rPr lang="en-GB" dirty="0">
                <a:latin typeface="Comic Sans MS" pitchFamily="66" charset="0"/>
              </a:rPr>
              <a:t>RSHE-We follow A Journey In Love </a:t>
            </a:r>
          </a:p>
          <a:p>
            <a:r>
              <a:rPr lang="en-GB" dirty="0">
                <a:latin typeface="Comic Sans MS" pitchFamily="66" charset="0"/>
              </a:rPr>
              <a:t>Speaking and Listening activities </a:t>
            </a:r>
          </a:p>
          <a:p>
            <a:r>
              <a:rPr lang="en-GB" dirty="0">
                <a:latin typeface="Comic Sans MS" pitchFamily="66" charset="0"/>
              </a:rPr>
              <a:t>All about friendships, ourselves and families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Assessment- What is Baseline?</a:t>
            </a:r>
          </a:p>
        </p:txBody>
      </p:sp>
      <p:sp>
        <p:nvSpPr>
          <p:cNvPr id="3" name="Content Placeholder 2"/>
          <p:cNvSpPr>
            <a:spLocks noGrp="1"/>
          </p:cNvSpPr>
          <p:nvPr>
            <p:ph idx="1"/>
          </p:nvPr>
        </p:nvSpPr>
        <p:spPr/>
        <p:txBody>
          <a:bodyPr>
            <a:normAutofit lnSpcReduction="10000"/>
          </a:bodyPr>
          <a:lstStyle/>
          <a:p>
            <a:r>
              <a:rPr lang="en-GB" dirty="0">
                <a:latin typeface="Comic Sans MS" pitchFamily="66" charset="0"/>
              </a:rPr>
              <a:t>Over the last few weeks we have been getting to know your child, engaging with them in their play and asking them questions to really develop a strong relationship with them and understand their needs, interests and wants. </a:t>
            </a:r>
          </a:p>
          <a:p>
            <a:r>
              <a:rPr lang="en-GB" dirty="0">
                <a:latin typeface="Comic Sans MS" pitchFamily="66" charset="0"/>
              </a:rPr>
              <a:t>We use this information to help us plan activities that are suitable to each child’s needs and abilities.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Letter-join 1" pitchFamily="50" charset="0"/>
              </a:rPr>
              <a:t>Parent Communications </a:t>
            </a:r>
          </a:p>
        </p:txBody>
      </p:sp>
      <p:sp>
        <p:nvSpPr>
          <p:cNvPr id="5" name="TextBox 4"/>
          <p:cNvSpPr txBox="1"/>
          <p:nvPr/>
        </p:nvSpPr>
        <p:spPr>
          <a:xfrm>
            <a:off x="539552" y="1484784"/>
            <a:ext cx="2808312" cy="332398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400" dirty="0">
              <a:latin typeface="Letter-join 1" pitchFamily="50" charset="0"/>
            </a:endParaRPr>
          </a:p>
          <a:p>
            <a:pPr algn="ctr"/>
            <a:r>
              <a:rPr lang="en-GB" sz="2400" dirty="0">
                <a:latin typeface="Letter-join 1" pitchFamily="50" charset="0"/>
              </a:rPr>
              <a:t>School Spider-Website</a:t>
            </a:r>
          </a:p>
          <a:p>
            <a:pPr algn="ctr"/>
            <a:r>
              <a:rPr lang="en-GB" sz="2400" dirty="0">
                <a:latin typeface="Letter-join 1" pitchFamily="50" charset="0"/>
              </a:rPr>
              <a:t>Google Drive </a:t>
            </a:r>
          </a:p>
          <a:p>
            <a:pPr algn="ctr"/>
            <a:r>
              <a:rPr lang="en-GB" sz="2400" dirty="0">
                <a:latin typeface="Letter-join 1" pitchFamily="50" charset="0"/>
              </a:rPr>
              <a:t>Twitter</a:t>
            </a:r>
          </a:p>
          <a:p>
            <a:pPr algn="ctr"/>
            <a:r>
              <a:rPr lang="en-GB" sz="2400" dirty="0">
                <a:latin typeface="Letter-join 1" pitchFamily="50" charset="0"/>
              </a:rPr>
              <a:t>Emails </a:t>
            </a:r>
          </a:p>
          <a:p>
            <a:pPr algn="ctr"/>
            <a:r>
              <a:rPr lang="en-GB" sz="2400" dirty="0">
                <a:latin typeface="Letter-join 1" pitchFamily="50" charset="0"/>
              </a:rPr>
              <a:t>Parent Pay</a:t>
            </a:r>
          </a:p>
          <a:p>
            <a:pPr algn="ctr"/>
            <a:r>
              <a:rPr lang="en-GB" sz="2400" dirty="0">
                <a:latin typeface="Letter-join 1" pitchFamily="50" charset="0"/>
              </a:rPr>
              <a:t>Tapestry</a:t>
            </a:r>
          </a:p>
          <a:p>
            <a:endParaRPr lang="en-GB" dirty="0"/>
          </a:p>
        </p:txBody>
      </p:sp>
      <p:pic>
        <p:nvPicPr>
          <p:cNvPr id="6" name="Picture 5" descr="twitter-logo-vector-download.jpg"/>
          <p:cNvPicPr>
            <a:picLocks noChangeAspect="1"/>
          </p:cNvPicPr>
          <p:nvPr/>
        </p:nvPicPr>
        <p:blipFill>
          <a:blip r:embed="rId2" cstate="print"/>
          <a:stretch>
            <a:fillRect/>
          </a:stretch>
        </p:blipFill>
        <p:spPr>
          <a:xfrm>
            <a:off x="6084168" y="1700808"/>
            <a:ext cx="1718320" cy="1718320"/>
          </a:xfrm>
          <a:prstGeom prst="rect">
            <a:avLst/>
          </a:prstGeom>
        </p:spPr>
      </p:pic>
      <p:pic>
        <p:nvPicPr>
          <p:cNvPr id="4098" name="Picture 2" descr="Image result for tapestry eyfs">
            <a:hlinkClick r:id="rId3"/>
          </p:cNvPr>
          <p:cNvPicPr>
            <a:picLocks noChangeAspect="1" noChangeArrowheads="1"/>
          </p:cNvPicPr>
          <p:nvPr/>
        </p:nvPicPr>
        <p:blipFill>
          <a:blip r:embed="rId4" cstate="print"/>
          <a:srcRect/>
          <a:stretch>
            <a:fillRect/>
          </a:stretch>
        </p:blipFill>
        <p:spPr bwMode="auto">
          <a:xfrm>
            <a:off x="1691680" y="5085184"/>
            <a:ext cx="6840750" cy="13681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Letter-join 1" pitchFamily="50" charset="0"/>
              </a:rPr>
              <a:t>Tapestry</a:t>
            </a:r>
          </a:p>
        </p:txBody>
      </p:sp>
      <p:sp>
        <p:nvSpPr>
          <p:cNvPr id="3" name="Content Placeholder 2"/>
          <p:cNvSpPr>
            <a:spLocks noGrp="1"/>
          </p:cNvSpPr>
          <p:nvPr>
            <p:ph idx="1"/>
          </p:nvPr>
        </p:nvSpPr>
        <p:spPr>
          <a:xfrm>
            <a:off x="539552" y="1196752"/>
            <a:ext cx="8229600" cy="4525963"/>
          </a:xfrm>
        </p:spPr>
        <p:txBody>
          <a:bodyPr>
            <a:normAutofit/>
          </a:bodyPr>
          <a:lstStyle/>
          <a:p>
            <a:r>
              <a:rPr lang="en-GB" sz="2400" dirty="0">
                <a:latin typeface="Letter-join 1" pitchFamily="50" charset="0"/>
              </a:rPr>
              <a:t>Tapestry is an assessment tool we use to share your child’s learning journey through Reception. We really appreciate it if you comment and like on things we have uploaded and even upload an observation of your child doing something at home. The children then share this with their friends in school and it allows them to talk about their learning at home too. </a:t>
            </a:r>
          </a:p>
        </p:txBody>
      </p:sp>
      <p:pic>
        <p:nvPicPr>
          <p:cNvPr id="4" name="Picture 2"/>
          <p:cNvPicPr>
            <a:picLocks noChangeAspect="1"/>
          </p:cNvPicPr>
          <p:nvPr/>
        </p:nvPicPr>
        <p:blipFill>
          <a:blip r:embed="rId2" cstate="print"/>
          <a:srcRect t="4697" r="1961" b="6413"/>
          <a:stretch>
            <a:fillRect/>
          </a:stretch>
        </p:blipFill>
        <p:spPr bwMode="auto">
          <a:xfrm>
            <a:off x="3563888" y="3707564"/>
            <a:ext cx="4320480" cy="293726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Trips</a:t>
            </a:r>
          </a:p>
        </p:txBody>
      </p:sp>
      <p:sp>
        <p:nvSpPr>
          <p:cNvPr id="3" name="Content Placeholder 2"/>
          <p:cNvSpPr>
            <a:spLocks noGrp="1"/>
          </p:cNvSpPr>
          <p:nvPr>
            <p:ph idx="1"/>
          </p:nvPr>
        </p:nvSpPr>
        <p:spPr/>
        <p:txBody>
          <a:bodyPr/>
          <a:lstStyle/>
          <a:p>
            <a:r>
              <a:rPr lang="en-GB" dirty="0">
                <a:latin typeface="Comic Sans MS" pitchFamily="66" charset="0"/>
              </a:rPr>
              <a:t>We plan trips throughout the year linked to our topics.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Comic Sans MS" pitchFamily="66" charset="0"/>
              </a:rPr>
              <a:t>Adventure is at St Laurence's </a:t>
            </a:r>
          </a:p>
        </p:txBody>
      </p:sp>
      <p:sp>
        <p:nvSpPr>
          <p:cNvPr id="7" name="TextBox 6"/>
          <p:cNvSpPr txBox="1"/>
          <p:nvPr/>
        </p:nvSpPr>
        <p:spPr>
          <a:xfrm>
            <a:off x="4860032" y="3072348"/>
            <a:ext cx="3600400" cy="3170099"/>
          </a:xfrm>
          <a:prstGeom prst="rect">
            <a:avLst/>
          </a:prstGeom>
          <a:noFill/>
        </p:spPr>
        <p:txBody>
          <a:bodyPr wrap="square" rtlCol="0">
            <a:spAutoFit/>
          </a:bodyPr>
          <a:lstStyle/>
          <a:p>
            <a:pPr algn="ctr"/>
            <a:r>
              <a:rPr lang="en-GB" sz="4000" b="1" dirty="0">
                <a:latin typeface="Comic Sans MS" pitchFamily="66" charset="0"/>
              </a:rPr>
              <a:t>Your children are at the heart of everything we do...</a:t>
            </a:r>
          </a:p>
        </p:txBody>
      </p:sp>
      <p:pic>
        <p:nvPicPr>
          <p:cNvPr id="4" name="Picture 3">
            <a:extLst>
              <a:ext uri="{FF2B5EF4-FFF2-40B4-BE49-F238E27FC236}">
                <a16:creationId xmlns:a16="http://schemas.microsoft.com/office/drawing/2014/main" id="{A56A456B-7C5D-4EC5-AED5-71CE36686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37" y="1772816"/>
            <a:ext cx="4283968" cy="39604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GB" b="1" dirty="0">
                <a:latin typeface="Comic Sans MS" pitchFamily="66" charset="0"/>
              </a:rPr>
              <a:t>Thanks for taking the time to attend our Reception presentation. </a:t>
            </a:r>
          </a:p>
        </p:txBody>
      </p:sp>
      <p:sp>
        <p:nvSpPr>
          <p:cNvPr id="3" name="Content Placeholder 2"/>
          <p:cNvSpPr>
            <a:spLocks noGrp="1"/>
          </p:cNvSpPr>
          <p:nvPr>
            <p:ph idx="1"/>
          </p:nvPr>
        </p:nvSpPr>
        <p:spPr>
          <a:xfrm>
            <a:off x="486002" y="3429000"/>
            <a:ext cx="8229600" cy="4525963"/>
          </a:xfrm>
        </p:spPr>
        <p:txBody>
          <a:bodyPr/>
          <a:lstStyle/>
          <a:p>
            <a:pPr algn="ctr">
              <a:buNone/>
            </a:pPr>
            <a:r>
              <a:rPr lang="en-GB" b="1" dirty="0">
                <a:latin typeface="Comic Sans MS" pitchFamily="66" charset="0"/>
              </a:rPr>
              <a:t>If you have any questions please feel free to speak to 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Safeguarding Information</a:t>
            </a:r>
          </a:p>
        </p:txBody>
      </p:sp>
      <p:sp>
        <p:nvSpPr>
          <p:cNvPr id="3" name="Content Placeholder 2"/>
          <p:cNvSpPr>
            <a:spLocks noGrp="1"/>
          </p:cNvSpPr>
          <p:nvPr>
            <p:ph idx="1"/>
          </p:nvPr>
        </p:nvSpPr>
        <p:spPr>
          <a:xfrm>
            <a:off x="467544" y="1772816"/>
            <a:ext cx="8229600" cy="4525963"/>
          </a:xfrm>
        </p:spPr>
        <p:txBody>
          <a:bodyPr/>
          <a:lstStyle/>
          <a:p>
            <a:r>
              <a:rPr lang="en-GB" dirty="0">
                <a:latin typeface="Comic Sans MS" pitchFamily="66" charset="0"/>
              </a:rPr>
              <a:t>Any concerns please speak to class teachers at the end of the day or phone and make an appointment</a:t>
            </a:r>
          </a:p>
          <a:p>
            <a:r>
              <a:rPr lang="en-GB" dirty="0">
                <a:latin typeface="Comic Sans MS" pitchFamily="66" charset="0"/>
              </a:rPr>
              <a:t>In St Laurence’s our Designated Safeguarding Officer is Mr Cushion and our Deputy is Miss Carroll. </a:t>
            </a:r>
          </a:p>
        </p:txBody>
      </p:sp>
      <p:pic>
        <p:nvPicPr>
          <p:cNvPr id="4098" name="Picture 2" descr="safeguarding children - Clip Art Library"/>
          <p:cNvPicPr>
            <a:picLocks noChangeAspect="1" noChangeArrowheads="1"/>
          </p:cNvPicPr>
          <p:nvPr/>
        </p:nvPicPr>
        <p:blipFill>
          <a:blip r:embed="rId2" cstate="print"/>
          <a:srcRect/>
          <a:stretch>
            <a:fillRect/>
          </a:stretch>
        </p:blipFill>
        <p:spPr bwMode="auto">
          <a:xfrm>
            <a:off x="3635896" y="4944162"/>
            <a:ext cx="2016224" cy="19138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itchFamily="66" charset="0"/>
              </a:rPr>
              <a:t>Expectations</a:t>
            </a:r>
            <a:br>
              <a:rPr lang="en-GB" dirty="0"/>
            </a:br>
            <a:endParaRPr lang="en-GB" dirty="0"/>
          </a:p>
        </p:txBody>
      </p:sp>
      <p:sp>
        <p:nvSpPr>
          <p:cNvPr id="3" name="Content Placeholder 2"/>
          <p:cNvSpPr>
            <a:spLocks noGrp="1"/>
          </p:cNvSpPr>
          <p:nvPr>
            <p:ph idx="1"/>
          </p:nvPr>
        </p:nvSpPr>
        <p:spPr>
          <a:xfrm>
            <a:off x="323528" y="1196752"/>
            <a:ext cx="8229600" cy="5174035"/>
          </a:xfrm>
        </p:spPr>
        <p:txBody>
          <a:bodyPr>
            <a:normAutofit/>
          </a:bodyPr>
          <a:lstStyle/>
          <a:p>
            <a:r>
              <a:rPr lang="en-GB" dirty="0">
                <a:latin typeface="Comic Sans MS" pitchFamily="66" charset="0"/>
              </a:rPr>
              <a:t>Importance of Attendance and Punctuality 8.40am –8.55am (gates open)</a:t>
            </a:r>
          </a:p>
          <a:p>
            <a:r>
              <a:rPr lang="en-GB" dirty="0">
                <a:latin typeface="Comic Sans MS" pitchFamily="66" charset="0"/>
              </a:rPr>
              <a:t>3.15pm- End of day</a:t>
            </a:r>
          </a:p>
          <a:p>
            <a:r>
              <a:rPr lang="en-GB" dirty="0">
                <a:latin typeface="Comic Sans MS" pitchFamily="66" charset="0"/>
              </a:rPr>
              <a:t>Our attendance target is 96%- class incentives</a:t>
            </a:r>
          </a:p>
          <a:p>
            <a:r>
              <a:rPr lang="en-GB" dirty="0">
                <a:latin typeface="Comic Sans MS" pitchFamily="66" charset="0"/>
              </a:rPr>
              <a:t>Expect children to be kind and respectful of one another and our learning environment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Book Bags</a:t>
            </a:r>
          </a:p>
        </p:txBody>
      </p:sp>
      <p:sp>
        <p:nvSpPr>
          <p:cNvPr id="3" name="Content Placeholder 2"/>
          <p:cNvSpPr>
            <a:spLocks noGrp="1"/>
          </p:cNvSpPr>
          <p:nvPr>
            <p:ph idx="1"/>
          </p:nvPr>
        </p:nvSpPr>
        <p:spPr/>
        <p:txBody>
          <a:bodyPr>
            <a:normAutofit fontScale="92500"/>
          </a:bodyPr>
          <a:lstStyle/>
          <a:p>
            <a:r>
              <a:rPr lang="en-GB" dirty="0">
                <a:latin typeface="Comic Sans MS" pitchFamily="66" charset="0"/>
              </a:rPr>
              <a:t>Book bags are given out on a Friday and are to be returned on a Thursday. </a:t>
            </a:r>
          </a:p>
          <a:p>
            <a:r>
              <a:rPr lang="en-GB" dirty="0">
                <a:latin typeface="Comic Sans MS" pitchFamily="66" charset="0"/>
              </a:rPr>
              <a:t>Children will be read with each day through our RWI. </a:t>
            </a:r>
          </a:p>
          <a:p>
            <a:r>
              <a:rPr lang="en-GB" dirty="0">
                <a:latin typeface="Comic Sans MS" pitchFamily="66" charset="0"/>
              </a:rPr>
              <a:t>Books that are sent home are linked to the Read, Write Inc scheme that we have covered in class. </a:t>
            </a:r>
          </a:p>
          <a:p>
            <a:r>
              <a:rPr lang="en-GB" dirty="0">
                <a:latin typeface="Comic Sans MS" pitchFamily="66" charset="0"/>
              </a:rPr>
              <a:t>We also send a weekly reading for pleasure book for you to enjoy with your child.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P.E</a:t>
            </a:r>
            <a:r>
              <a:rPr lang="en-GB" dirty="0"/>
              <a:t>.</a:t>
            </a:r>
          </a:p>
        </p:txBody>
      </p:sp>
      <p:sp>
        <p:nvSpPr>
          <p:cNvPr id="3" name="Content Placeholder 2"/>
          <p:cNvSpPr>
            <a:spLocks noGrp="1"/>
          </p:cNvSpPr>
          <p:nvPr>
            <p:ph idx="1"/>
          </p:nvPr>
        </p:nvSpPr>
        <p:spPr/>
        <p:txBody>
          <a:bodyPr/>
          <a:lstStyle/>
          <a:p>
            <a:r>
              <a:rPr lang="en-GB" dirty="0">
                <a:latin typeface="Comic Sans MS" pitchFamily="66" charset="0"/>
              </a:rPr>
              <a:t>P.E. Day is a Thursday and Friday</a:t>
            </a:r>
          </a:p>
          <a:p>
            <a:r>
              <a:rPr lang="en-GB" dirty="0">
                <a:latin typeface="Comic Sans MS" pitchFamily="66" charset="0"/>
              </a:rPr>
              <a:t>P.E. Kits are to be worn for school. Please Label all kit. </a:t>
            </a:r>
          </a:p>
          <a:p>
            <a:r>
              <a:rPr lang="en-GB" dirty="0">
                <a:latin typeface="Comic Sans MS" pitchFamily="66" charset="0"/>
              </a:rPr>
              <a:t>Physical Friday’s – Fine and gross motor activities available </a:t>
            </a:r>
          </a:p>
        </p:txBody>
      </p:sp>
      <p:pic>
        <p:nvPicPr>
          <p:cNvPr id="5122" name="Picture 2" descr="PE clipart – St Peters Catholic Academy | Stoke-on-Trent | Staffordshire"/>
          <p:cNvPicPr>
            <a:picLocks noChangeAspect="1" noChangeArrowheads="1"/>
          </p:cNvPicPr>
          <p:nvPr/>
        </p:nvPicPr>
        <p:blipFill>
          <a:blip r:embed="rId2" cstate="print"/>
          <a:srcRect/>
          <a:stretch>
            <a:fillRect/>
          </a:stretch>
        </p:blipFill>
        <p:spPr bwMode="auto">
          <a:xfrm>
            <a:off x="3059832" y="4869160"/>
            <a:ext cx="2436599" cy="180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Curriculum</a:t>
            </a:r>
          </a:p>
        </p:txBody>
      </p:sp>
      <p:sp>
        <p:nvSpPr>
          <p:cNvPr id="3" name="Content Placeholder 2"/>
          <p:cNvSpPr>
            <a:spLocks noGrp="1"/>
          </p:cNvSpPr>
          <p:nvPr>
            <p:ph idx="1"/>
          </p:nvPr>
        </p:nvSpPr>
        <p:spPr>
          <a:xfrm>
            <a:off x="323528" y="1196752"/>
            <a:ext cx="8820472" cy="4525963"/>
          </a:xfrm>
        </p:spPr>
        <p:txBody>
          <a:bodyPr/>
          <a:lstStyle/>
          <a:p>
            <a:pPr marL="0" indent="0">
              <a:buNone/>
            </a:pPr>
            <a:r>
              <a:rPr lang="en-GB" sz="2000" dirty="0">
                <a:latin typeface="Comic Sans MS" pitchFamily="66" charset="0"/>
              </a:rPr>
              <a:t>ELG – seven areas 3 prime and 4 specific </a:t>
            </a:r>
          </a:p>
          <a:p>
            <a:r>
              <a:rPr lang="en-GB" sz="2000" dirty="0">
                <a:solidFill>
                  <a:srgbClr val="FF0000"/>
                </a:solidFill>
                <a:latin typeface="Comic Sans MS" pitchFamily="66" charset="0"/>
              </a:rPr>
              <a:t>PSED, C &amp; L, PD, </a:t>
            </a:r>
          </a:p>
          <a:p>
            <a:r>
              <a:rPr lang="en-GB" sz="2000" dirty="0">
                <a:solidFill>
                  <a:srgbClr val="006600"/>
                </a:solidFill>
                <a:latin typeface="Comic Sans MS" pitchFamily="66" charset="0"/>
              </a:rPr>
              <a:t>Literacy, Maths, UW, EA&amp;D</a:t>
            </a:r>
          </a:p>
          <a:p>
            <a:endParaRPr lang="en-GB" dirty="0"/>
          </a:p>
        </p:txBody>
      </p:sp>
      <p:pic>
        <p:nvPicPr>
          <p:cNvPr id="1026" name="Picture 2"/>
          <p:cNvPicPr>
            <a:picLocks noChangeAspect="1" noChangeArrowheads="1"/>
          </p:cNvPicPr>
          <p:nvPr/>
        </p:nvPicPr>
        <p:blipFill>
          <a:blip r:embed="rId2" cstate="print"/>
          <a:srcRect l="8574" t="28172" r="13392" b="6250"/>
          <a:stretch>
            <a:fillRect/>
          </a:stretch>
        </p:blipFill>
        <p:spPr bwMode="auto">
          <a:xfrm>
            <a:off x="323528" y="2348880"/>
            <a:ext cx="8496944" cy="419035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itchFamily="66" charset="0"/>
              </a:rPr>
              <a:t>Topics and Routines</a:t>
            </a:r>
          </a:p>
        </p:txBody>
      </p:sp>
      <p:sp>
        <p:nvSpPr>
          <p:cNvPr id="5" name="Content Placeholder 4"/>
          <p:cNvSpPr>
            <a:spLocks noGrp="1"/>
          </p:cNvSpPr>
          <p:nvPr>
            <p:ph idx="1"/>
          </p:nvPr>
        </p:nvSpPr>
        <p:spPr>
          <a:xfrm>
            <a:off x="457200" y="1600200"/>
            <a:ext cx="6059016" cy="4525963"/>
          </a:xfrm>
        </p:spPr>
        <p:txBody>
          <a:bodyPr>
            <a:normAutofit fontScale="92500" lnSpcReduction="20000"/>
          </a:bodyPr>
          <a:lstStyle/>
          <a:p>
            <a:r>
              <a:rPr lang="en-GB" sz="2600" dirty="0">
                <a:latin typeface="Comic Sans MS" pitchFamily="66" charset="0"/>
              </a:rPr>
              <a:t>We ensure rules and routines are established early so that children feel safe and secure in their learning environment.</a:t>
            </a:r>
          </a:p>
          <a:p>
            <a:endParaRPr lang="en-GB" sz="2600" dirty="0">
              <a:latin typeface="Comic Sans MS" pitchFamily="66" charset="0"/>
            </a:endParaRPr>
          </a:p>
          <a:p>
            <a:r>
              <a:rPr lang="en-GB" sz="2600" dirty="0">
                <a:latin typeface="Comic Sans MS" pitchFamily="66" charset="0"/>
              </a:rPr>
              <a:t>Daily whole class carpet sessions, continuous indoor and outdoor provision, focused adult led activities and independent challenges.</a:t>
            </a:r>
          </a:p>
          <a:p>
            <a:endParaRPr lang="en-GB" sz="2600" dirty="0">
              <a:latin typeface="Comic Sans MS" pitchFamily="66" charset="0"/>
            </a:endParaRPr>
          </a:p>
          <a:p>
            <a:r>
              <a:rPr lang="en-GB" sz="2600" dirty="0">
                <a:latin typeface="Comic Sans MS" pitchFamily="66" charset="0"/>
              </a:rPr>
              <a:t>Topics  are based on children’s interests, Seasons and To Know you More Clearly.</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sz="2800" b="1" dirty="0">
                <a:latin typeface="Letter-join 1" pitchFamily="50" charset="0"/>
              </a:rPr>
              <a:t>What does it look like in Reception?</a:t>
            </a:r>
          </a:p>
        </p:txBody>
      </p:sp>
      <p:grpSp>
        <p:nvGrpSpPr>
          <p:cNvPr id="4" name="Group 3"/>
          <p:cNvGrpSpPr/>
          <p:nvPr/>
        </p:nvGrpSpPr>
        <p:grpSpPr>
          <a:xfrm>
            <a:off x="-1" y="997762"/>
            <a:ext cx="9143998" cy="5680638"/>
            <a:chOff x="-1" y="997762"/>
            <a:chExt cx="9143998" cy="5680638"/>
          </a:xfrm>
        </p:grpSpPr>
        <p:pic>
          <p:nvPicPr>
            <p:cNvPr id="5" name="Picture 4" descr="IMG_03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19555" y="1436023"/>
              <a:ext cx="2962699" cy="2086184"/>
            </a:xfrm>
            <a:prstGeom prst="rect">
              <a:avLst/>
            </a:prstGeom>
          </p:spPr>
        </p:pic>
        <p:pic>
          <p:nvPicPr>
            <p:cNvPr id="6" name="Picture 5" descr="IMG_03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79209" y="1397319"/>
              <a:ext cx="3196447" cy="2397335"/>
            </a:xfrm>
            <a:prstGeom prst="rect">
              <a:avLst/>
            </a:prstGeom>
          </p:spPr>
        </p:pic>
        <p:pic>
          <p:nvPicPr>
            <p:cNvPr id="7" name="Picture 6" descr="IMG_031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10114" y="4182028"/>
              <a:ext cx="2781580" cy="2086185"/>
            </a:xfrm>
            <a:prstGeom prst="rect">
              <a:avLst/>
            </a:prstGeom>
          </p:spPr>
        </p:pic>
        <p:pic>
          <p:nvPicPr>
            <p:cNvPr id="8" name="Picture 7" descr="IMG_0323.JPG"/>
            <p:cNvPicPr>
              <a:picLocks noChangeAspect="1"/>
            </p:cNvPicPr>
            <p:nvPr/>
          </p:nvPicPr>
          <p:blipFill rotWithShape="1">
            <a:blip r:embed="rId5" cstate="print">
              <a:extLst>
                <a:ext uri="{28A0092B-C50C-407E-A947-70E740481C1C}">
                  <a14:useLocalDpi xmlns:a14="http://schemas.microsoft.com/office/drawing/2010/main" val="0"/>
                </a:ext>
              </a:extLst>
            </a:blip>
            <a:srcRect r="13925"/>
            <a:stretch/>
          </p:blipFill>
          <p:spPr>
            <a:xfrm rot="5400000">
              <a:off x="4624155" y="4182255"/>
              <a:ext cx="2488268" cy="2379047"/>
            </a:xfrm>
            <a:prstGeom prst="rect">
              <a:avLst/>
            </a:prstGeom>
          </p:spPr>
        </p:pic>
        <p:pic>
          <p:nvPicPr>
            <p:cNvPr id="9" name="Picture 8" descr="IMG_0325.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989436" y="1381954"/>
              <a:ext cx="3073519" cy="2305139"/>
            </a:xfrm>
            <a:prstGeom prst="rect">
              <a:avLst/>
            </a:prstGeom>
          </p:spPr>
        </p:pic>
        <p:pic>
          <p:nvPicPr>
            <p:cNvPr id="10" name="Picture 9" descr="IMG_0329.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898980" y="3898615"/>
              <a:ext cx="3176897" cy="2382673"/>
            </a:xfrm>
            <a:prstGeom prst="rect">
              <a:avLst/>
            </a:prstGeom>
          </p:spPr>
        </p:pic>
        <p:pic>
          <p:nvPicPr>
            <p:cNvPr id="11" name="Picture 10" descr="IMG_0339.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76921" y="1309915"/>
              <a:ext cx="2962699" cy="2338394"/>
            </a:xfrm>
            <a:prstGeom prst="rect">
              <a:avLst/>
            </a:prstGeom>
          </p:spPr>
        </p:pic>
        <p:pic>
          <p:nvPicPr>
            <p:cNvPr id="12" name="Picture 11" descr="IMG_0330.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99933" y="4040075"/>
              <a:ext cx="2938257" cy="2338393"/>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Phonics</a:t>
            </a:r>
          </a:p>
        </p:txBody>
      </p:sp>
      <p:sp>
        <p:nvSpPr>
          <p:cNvPr id="3" name="Content Placeholder 2"/>
          <p:cNvSpPr>
            <a:spLocks noGrp="1"/>
          </p:cNvSpPr>
          <p:nvPr>
            <p:ph idx="1"/>
          </p:nvPr>
        </p:nvSpPr>
        <p:spPr>
          <a:xfrm>
            <a:off x="457200" y="1484785"/>
            <a:ext cx="8579296" cy="4641378"/>
          </a:xfrm>
        </p:spPr>
        <p:txBody>
          <a:bodyPr>
            <a:normAutofit/>
          </a:bodyPr>
          <a:lstStyle/>
          <a:p>
            <a:r>
              <a:rPr lang="en-GB" dirty="0">
                <a:latin typeface="Comic Sans MS" pitchFamily="66" charset="0"/>
              </a:rPr>
              <a:t>In Reception we use a Government approved scheme called Read, Write Inc</a:t>
            </a:r>
          </a:p>
          <a:p>
            <a:r>
              <a:rPr lang="en-GB" dirty="0">
                <a:latin typeface="Comic Sans MS" pitchFamily="66" charset="0"/>
              </a:rPr>
              <a:t>Rhyming activities, initial sounds, blending and segmenting, letter formation, writing and reading. </a:t>
            </a:r>
          </a:p>
          <a:p>
            <a:endParaRPr lang="en-GB" dirty="0">
              <a:latin typeface="Comic Sans MS" pitchFamily="66" charset="0"/>
            </a:endParaRPr>
          </a:p>
        </p:txBody>
      </p:sp>
      <p:pic>
        <p:nvPicPr>
          <p:cNvPr id="1026" name="Picture 2" descr="Read Write Inc - High View Primary Learning Centre">
            <a:extLst>
              <a:ext uri="{FF2B5EF4-FFF2-40B4-BE49-F238E27FC236}">
                <a16:creationId xmlns:a16="http://schemas.microsoft.com/office/drawing/2014/main" id="{3A2FA116-3FB4-4A51-8431-864CB06CD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994524"/>
            <a:ext cx="5256584" cy="282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7742</TotalTime>
  <Words>594</Words>
  <Application>Microsoft Office PowerPoint</Application>
  <PresentationFormat>On-screen Show (4:3)</PresentationFormat>
  <Paragraphs>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Letter-join 1</vt:lpstr>
      <vt:lpstr>Office Theme</vt:lpstr>
      <vt:lpstr>Welcome Parents &amp; Carers </vt:lpstr>
      <vt:lpstr>Safeguarding Information</vt:lpstr>
      <vt:lpstr>Expectations </vt:lpstr>
      <vt:lpstr>Book Bags</vt:lpstr>
      <vt:lpstr>P.E.</vt:lpstr>
      <vt:lpstr>Curriculum</vt:lpstr>
      <vt:lpstr>Topics and Routines</vt:lpstr>
      <vt:lpstr>What does it look like in Reception?</vt:lpstr>
      <vt:lpstr>Phonics</vt:lpstr>
      <vt:lpstr>To Know you More Clearly and RSHE</vt:lpstr>
      <vt:lpstr>Assessment- What is Baseline?</vt:lpstr>
      <vt:lpstr>Parent Communications </vt:lpstr>
      <vt:lpstr>Tapestry</vt:lpstr>
      <vt:lpstr>Trips</vt:lpstr>
      <vt:lpstr>Adventure is at St Laurence's </vt:lpstr>
      <vt:lpstr>Thanks for taking the time to attend our Reception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&amp; Carers</dc:title>
  <dc:creator>rimmerh</dc:creator>
  <cp:lastModifiedBy>Carroll, Sarah Jane</cp:lastModifiedBy>
  <cp:revision>44</cp:revision>
  <dcterms:created xsi:type="dcterms:W3CDTF">2016-09-19T15:29:22Z</dcterms:created>
  <dcterms:modified xsi:type="dcterms:W3CDTF">2024-09-18T20:44:09Z</dcterms:modified>
</cp:coreProperties>
</file>