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301" r:id="rId3"/>
    <p:sldId id="259" r:id="rId4"/>
    <p:sldId id="302" r:id="rId5"/>
    <p:sldId id="276" r:id="rId6"/>
    <p:sldId id="277" r:id="rId7"/>
    <p:sldId id="304" r:id="rId8"/>
    <p:sldId id="305" r:id="rId9"/>
    <p:sldId id="306" r:id="rId10"/>
    <p:sldId id="279" r:id="rId11"/>
    <p:sldId id="280" r:id="rId12"/>
    <p:sldId id="307" r:id="rId13"/>
    <p:sldId id="312" r:id="rId14"/>
    <p:sldId id="282" r:id="rId15"/>
    <p:sldId id="283" r:id="rId16"/>
    <p:sldId id="284" r:id="rId17"/>
    <p:sldId id="281" r:id="rId18"/>
    <p:sldId id="291" r:id="rId19"/>
    <p:sldId id="308" r:id="rId20"/>
    <p:sldId id="274" r:id="rId21"/>
    <p:sldId id="285" r:id="rId22"/>
    <p:sldId id="286" r:id="rId23"/>
    <p:sldId id="287" r:id="rId24"/>
    <p:sldId id="295" r:id="rId25"/>
    <p:sldId id="296" r:id="rId26"/>
    <p:sldId id="297" r:id="rId27"/>
    <p:sldId id="288" r:id="rId28"/>
    <p:sldId id="289" r:id="rId29"/>
    <p:sldId id="290" r:id="rId30"/>
    <p:sldId id="303" r:id="rId31"/>
    <p:sldId id="311" r:id="rId32"/>
    <p:sldId id="300" r:id="rId33"/>
    <p:sldId id="299" r:id="rId34"/>
  </p:sldIdLst>
  <p:sldSz cx="9144000" cy="6858000" type="screen4x3"/>
  <p:notesSz cx="6858000" cy="9144000"/>
  <p:embeddedFontLst>
    <p:embeddedFont>
      <p:font typeface="BPreplay" panose="020005030000000200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omic Sans MS" panose="030F0702030302020204" pitchFamily="66" charset="0"/>
      <p:regular r:id="rId45"/>
      <p:bold r:id="rId46"/>
      <p:italic r:id="rId47"/>
      <p:boldItalic r:id="rId48"/>
    </p:embeddedFont>
    <p:embeddedFont>
      <p:font typeface="Times" panose="02020603050405020304" pitchFamily="18" charset="0"/>
      <p:regular r:id="rId49"/>
      <p:bold r:id="rId50"/>
      <p:italic r:id="rId51"/>
      <p:boldItalic r:id="rId52"/>
    </p:embeddedFont>
  </p:embeddedFontLst>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73">
          <p15:clr>
            <a:srgbClr val="A4A3A4"/>
          </p15:clr>
        </p15:guide>
        <p15:guide id="2" pos="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63CD"/>
    <a:srgbClr val="BB81DD"/>
    <a:srgbClr val="FF99CC"/>
    <a:srgbClr val="C0E894"/>
    <a:srgbClr val="A2DD61"/>
    <a:srgbClr val="E34192"/>
    <a:srgbClr val="8297FF"/>
    <a:srgbClr val="E353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1244" y="32"/>
      </p:cViewPr>
      <p:guideLst>
        <p:guide orient="horz" pos="73"/>
        <p:guide pos="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3BCC7DA-94E8-44BB-8C41-AF6C2C4BE2C8}" type="datetimeFigureOut">
              <a:rPr lang="en-GB"/>
              <a:pPr>
                <a:defRPr/>
              </a:pPr>
              <a:t>28/11/2022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E05AE30-4596-484D-8952-4413C7F9CEB9}"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8AAB09-99EA-426D-9DE6-9850D936082B}" type="datetimeFigureOut">
              <a:rPr lang="en-GB"/>
              <a:pPr>
                <a:defRPr/>
              </a:pPr>
              <a:t>28/11/2022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1DF09C8-6B3E-486E-94FB-CA666D562FF1}"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DBDFAFA-FE5A-4F30-A863-49DAE0C579C9}" type="datetimeFigureOut">
              <a:rPr lang="en-GB"/>
              <a:pPr>
                <a:defRPr/>
              </a:pPr>
              <a:t>28/11/2022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3898568-D0D7-48E3-BA49-50A700D3CC95}" type="slidenum">
              <a:rPr lang="en-GB"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329F54B-3F4C-4EA5-A40E-7A2A02A56787}" type="datetimeFigureOut">
              <a:rPr lang="en-GB"/>
              <a:pPr>
                <a:defRPr/>
              </a:pPr>
              <a:t>28/11/2022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F242B2-562D-4116-B3C9-235C26260047}"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E43059A-B2A2-46EB-B86E-43A51B90911B}" type="datetimeFigureOut">
              <a:rPr lang="en-GB"/>
              <a:pPr>
                <a:defRPr/>
              </a:pPr>
              <a:t>28/11/2022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34031FA-201F-4AA9-A3AA-C7664FBEBFCC}"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3AF1BDE-61B5-4505-8E08-7B9642033CF7}" type="datetimeFigureOut">
              <a:rPr lang="en-GB"/>
              <a:pPr>
                <a:defRPr/>
              </a:pPr>
              <a:t>28/11/2022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F9C52B6-CF11-41B3-B166-D5493BB4989F}"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835A77E-5481-4DE8-A835-6E302B7704C8}" type="datetimeFigureOut">
              <a:rPr lang="en-GB"/>
              <a:pPr>
                <a:defRPr/>
              </a:pPr>
              <a:t>28/11/2022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3EDBC8A-708E-4B69-AFCF-2777A9F1BD4C}"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54F6AB6-E05A-430E-BE46-7A4BDB2073FD}" type="datetimeFigureOut">
              <a:rPr lang="en-GB"/>
              <a:pPr>
                <a:defRPr/>
              </a:pPr>
              <a:t>28/11/2022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81CED13-10A7-4154-A0B8-4C267C0AE34B}"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1C09ED-5FD4-434C-86CC-60CB39D6F67F}" type="datetimeFigureOut">
              <a:rPr lang="en-GB"/>
              <a:pPr>
                <a:defRPr/>
              </a:pPr>
              <a:t>28/11/2022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4FAE84E-5929-4A57-B999-96DC23B5EB5F}"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619AA9-5834-46AE-8B55-8B9FC658CBFF}" type="datetimeFigureOut">
              <a:rPr lang="en-GB"/>
              <a:pPr>
                <a:defRPr/>
              </a:pPr>
              <a:t>28/11/2022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BB30DE6-2197-4087-A2C7-B49C55D275BF}"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18E853-76C3-47AC-B50F-1E8073687630}" type="datetimeFigureOut">
              <a:rPr lang="en-GB"/>
              <a:pPr>
                <a:defRPr/>
              </a:pPr>
              <a:t>28/11/2022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B1176B8-D3A8-4C98-AEF0-8B2E11EED425}"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E8128B-35D6-4251-84FD-4A2F4FFC2A3A}" type="datetimeFigureOut">
              <a:rPr lang="en-GB"/>
              <a:pPr>
                <a:defRPr/>
              </a:pPr>
              <a:t>28/11/2022</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B67F7A6-77EB-4E77-B836-0B32F2AD8F2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mathsbot.com/primary/ks2"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mathsbot.com/primary/ks2"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s://satscompanion.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tiff"/><Relationship Id="rId18" Type="http://schemas.openxmlformats.org/officeDocument/2006/relationships/image" Target="../media/image37.tiff"/><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jpeg"/><Relationship Id="rId12" Type="http://schemas.openxmlformats.org/officeDocument/2006/relationships/image" Target="../media/image31.tiff"/><Relationship Id="rId17" Type="http://schemas.openxmlformats.org/officeDocument/2006/relationships/image" Target="../media/image36.tiff"/><Relationship Id="rId25" Type="http://schemas.openxmlformats.org/officeDocument/2006/relationships/image" Target="../media/image44.jpeg"/><Relationship Id="rId2" Type="http://schemas.openxmlformats.org/officeDocument/2006/relationships/image" Target="../media/image21.png"/><Relationship Id="rId16" Type="http://schemas.openxmlformats.org/officeDocument/2006/relationships/image" Target="../media/image35.tiff"/><Relationship Id="rId20"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tiff"/><Relationship Id="rId24" Type="http://schemas.openxmlformats.org/officeDocument/2006/relationships/image" Target="../media/image43.jpeg"/><Relationship Id="rId5" Type="http://schemas.openxmlformats.org/officeDocument/2006/relationships/image" Target="../media/image24.jpeg"/><Relationship Id="rId15" Type="http://schemas.openxmlformats.org/officeDocument/2006/relationships/image" Target="../media/image34.tiff"/><Relationship Id="rId23" Type="http://schemas.openxmlformats.org/officeDocument/2006/relationships/image" Target="../media/image42.jpeg"/><Relationship Id="rId10" Type="http://schemas.openxmlformats.org/officeDocument/2006/relationships/image" Target="../media/image29.tiff"/><Relationship Id="rId19" Type="http://schemas.openxmlformats.org/officeDocument/2006/relationships/image" Target="../media/image38.jpe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tiff"/><Relationship Id="rId22"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p:cNvSpPr/>
          <p:nvPr/>
        </p:nvSpPr>
        <p:spPr>
          <a:xfrm>
            <a:off x="414338" y="1819275"/>
            <a:ext cx="8315325" cy="1277938"/>
          </a:xfrm>
          <a:prstGeom prst="rect">
            <a:avLst/>
          </a:prstGeom>
          <a:solidFill>
            <a:srgbClr val="A663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1" name="Rectangle 3"/>
          <p:cNvSpPr>
            <a:spLocks noChangeArrowheads="1"/>
          </p:cNvSpPr>
          <p:nvPr/>
        </p:nvSpPr>
        <p:spPr bwMode="auto">
          <a:xfrm>
            <a:off x="1344613" y="1997075"/>
            <a:ext cx="6456362" cy="923925"/>
          </a:xfrm>
          <a:prstGeom prst="rect">
            <a:avLst/>
          </a:prstGeom>
          <a:noFill/>
          <a:ln w="38100">
            <a:noFill/>
            <a:prstDash val="dash"/>
            <a:miter lim="800000"/>
            <a:headEnd/>
            <a:tailEnd/>
          </a:ln>
        </p:spPr>
        <p:txBody>
          <a:bodyPr wrap="none">
            <a:spAutoFit/>
          </a:bodyPr>
          <a:lstStyle/>
          <a:p>
            <a:pPr algn="ctr"/>
            <a:r>
              <a:rPr lang="en-GB" altLang="en-US" sz="5400" b="1">
                <a:solidFill>
                  <a:schemeClr val="bg1"/>
                </a:solidFill>
                <a:latin typeface="Comic Sans MS" pitchFamily="66" charset="0"/>
              </a:rPr>
              <a:t>Key Stage 2 SATs</a:t>
            </a:r>
          </a:p>
        </p:txBody>
      </p:sp>
      <p:sp>
        <p:nvSpPr>
          <p:cNvPr id="2052" name="Rectangle 2"/>
          <p:cNvSpPr>
            <a:spLocks noChangeArrowheads="1"/>
          </p:cNvSpPr>
          <p:nvPr/>
        </p:nvSpPr>
        <p:spPr bwMode="auto">
          <a:xfrm>
            <a:off x="55563" y="3262313"/>
            <a:ext cx="9250362" cy="1323975"/>
          </a:xfrm>
          <a:prstGeom prst="rect">
            <a:avLst/>
          </a:prstGeom>
          <a:noFill/>
          <a:ln w="9525">
            <a:noFill/>
            <a:miter lim="800000"/>
            <a:headEnd/>
            <a:tailEnd/>
          </a:ln>
        </p:spPr>
        <p:txBody>
          <a:bodyPr wrap="none">
            <a:spAutoFit/>
          </a:bodyPr>
          <a:lstStyle/>
          <a:p>
            <a:pPr algn="ctr"/>
            <a:r>
              <a:rPr lang="en-GB" altLang="en-US" sz="4000">
                <a:solidFill>
                  <a:schemeClr val="bg1"/>
                </a:solidFill>
                <a:latin typeface="Comic Sans MS" pitchFamily="66" charset="0"/>
              </a:rPr>
              <a:t>St Laurence’s Catholic Primary School</a:t>
            </a:r>
          </a:p>
          <a:p>
            <a:pPr algn="ctr"/>
            <a:r>
              <a:rPr lang="en-GB" altLang="en-US" sz="4000">
                <a:solidFill>
                  <a:schemeClr val="bg1"/>
                </a:solidFill>
                <a:latin typeface="Comic Sans MS" pitchFamily="66" charset="0"/>
              </a:rPr>
              <a:t>Presentation to Parents</a:t>
            </a:r>
          </a:p>
        </p:txBody>
      </p:sp>
      <p:pic>
        <p:nvPicPr>
          <p:cNvPr id="2053"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32213" y="4584700"/>
            <a:ext cx="1889125" cy="1887538"/>
          </a:xfrm>
          <a:prstGeom prst="rect">
            <a:avLst/>
          </a:prstGeom>
          <a:noFill/>
          <a:ln w="9525">
            <a:noFill/>
            <a:miter lim="800000"/>
            <a:headEnd/>
            <a:tailEnd/>
          </a:ln>
        </p:spPr>
      </p:pic>
      <p:sp>
        <p:nvSpPr>
          <p:cNvPr id="2054" name="Rectangle 2"/>
          <p:cNvSpPr>
            <a:spLocks noChangeArrowheads="1"/>
          </p:cNvSpPr>
          <p:nvPr/>
        </p:nvSpPr>
        <p:spPr bwMode="auto">
          <a:xfrm>
            <a:off x="3346882" y="623888"/>
            <a:ext cx="2504212" cy="707886"/>
          </a:xfrm>
          <a:prstGeom prst="rect">
            <a:avLst/>
          </a:prstGeom>
          <a:noFill/>
          <a:ln w="9525">
            <a:noFill/>
            <a:miter lim="800000"/>
            <a:headEnd/>
            <a:tailEnd/>
          </a:ln>
        </p:spPr>
        <p:txBody>
          <a:bodyPr wrap="none">
            <a:spAutoFit/>
          </a:bodyPr>
          <a:lstStyle/>
          <a:p>
            <a:pPr algn="ctr"/>
            <a:r>
              <a:rPr lang="en-GB" altLang="en-US" sz="4000" u="sng" dirty="0">
                <a:solidFill>
                  <a:schemeClr val="bg1"/>
                </a:solidFill>
                <a:latin typeface="Comic Sans MS" pitchFamily="66" charset="0"/>
              </a:rPr>
              <a:t>05/12/22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p:cNvSpPr>
            <a:spLocks noChangeArrowheads="1"/>
          </p:cNvSpPr>
          <p:nvPr/>
        </p:nvSpPr>
        <p:spPr bwMode="auto">
          <a:xfrm>
            <a:off x="407988" y="401638"/>
            <a:ext cx="5375275"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Higher-Attaining Pupils</a:t>
            </a:r>
          </a:p>
        </p:txBody>
      </p:sp>
      <p:sp>
        <p:nvSpPr>
          <p:cNvPr id="11" name="Rectangle 10"/>
          <p:cNvSpPr/>
          <p:nvPr/>
        </p:nvSpPr>
        <p:spPr>
          <a:xfrm>
            <a:off x="3667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dirty="0">
                <a:solidFill>
                  <a:schemeClr val="bg2">
                    <a:lumMod val="10000"/>
                  </a:schemeClr>
                </a:solidFill>
                <a:latin typeface="Comic Sans MS" panose="030F0702030302020204" pitchFamily="66" charset="0"/>
              </a:rPr>
              <a:t>In the past, Key Stage 2 tests were aimed at children achieving levels 3-5 (with a national expectation to reach at least level 4).</a:t>
            </a:r>
          </a:p>
          <a:p>
            <a:pPr marL="342900" indent="-160338">
              <a:buFont typeface="Arial" panose="020B0604020202020204" pitchFamily="34" charset="0"/>
              <a:buChar char="•"/>
              <a:defRPr/>
            </a:pPr>
            <a:endParaRPr lang="en-GB"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anose="030F0702030302020204" pitchFamily="66" charset="0"/>
              </a:rPr>
              <a:t>This meant that additional level 6 tests were produced for children who demonstrated higher than expected attainment (above level 5).</a:t>
            </a:r>
          </a:p>
          <a:p>
            <a:pPr marL="342900" indent="-160338">
              <a:buFont typeface="Arial" panose="020B0604020202020204" pitchFamily="34" charset="0"/>
              <a:buChar char="•"/>
              <a:defRPr/>
            </a:pPr>
            <a:endParaRPr lang="en-GB"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anose="030F0702030302020204" pitchFamily="66" charset="0"/>
              </a:rPr>
              <a:t>Under the new system, there are not any separate tests for the most-able children.</a:t>
            </a:r>
          </a:p>
          <a:p>
            <a:pPr marL="342900" indent="-160338">
              <a:buFont typeface="Arial" panose="020B0604020202020204" pitchFamily="34" charset="0"/>
              <a:buChar char="•"/>
              <a:defRPr/>
            </a:pPr>
            <a:endParaRPr lang="en-GB"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anose="030F0702030302020204" pitchFamily="66" charset="0"/>
              </a:rPr>
              <a:t>Instead, each test will have scope for higher-attaining pupils to show their strengths.</a:t>
            </a:r>
          </a:p>
          <a:p>
            <a:pPr marL="342900" indent="-160338">
              <a:buFont typeface="Arial" panose="020B0604020202020204" pitchFamily="34" charset="0"/>
              <a:buChar char="•"/>
              <a:defRPr/>
            </a:pPr>
            <a:endParaRPr lang="en-GB"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anose="030F0702030302020204" pitchFamily="66" charset="0"/>
              </a:rPr>
              <a:t>This means that some questions towards the end of the tests may be more difficult for many children but they should be encouraged to attempt as much of the test as they are able to.</a:t>
            </a:r>
          </a:p>
        </p:txBody>
      </p:sp>
      <p:pic>
        <p:nvPicPr>
          <p:cNvPr id="11269"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991225"/>
            <a:ext cx="866775" cy="8667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p:cNvSpPr>
            <a:spLocks noChangeArrowheads="1"/>
          </p:cNvSpPr>
          <p:nvPr/>
        </p:nvSpPr>
        <p:spPr bwMode="auto">
          <a:xfrm>
            <a:off x="407988" y="401638"/>
            <a:ext cx="2474912"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The Tests</a:t>
            </a:r>
          </a:p>
        </p:txBody>
      </p:sp>
      <p:sp>
        <p:nvSpPr>
          <p:cNvPr id="12" name="Rectangle 11"/>
          <p:cNvSpPr/>
          <p:nvPr/>
        </p:nvSpPr>
        <p:spPr>
          <a:xfrm>
            <a:off x="36195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600" dirty="0">
                <a:solidFill>
                  <a:srgbClr val="181717"/>
                </a:solidFill>
                <a:latin typeface="Comic Sans MS" panose="030F0702030302020204" pitchFamily="66" charset="0"/>
              </a:rPr>
              <a:t>Key Stage 2 SATs take place nationally in the week commencing 8th May 2023. </a:t>
            </a:r>
            <a:r>
              <a:rPr lang="en-GB" altLang="en-US" sz="1600" dirty="0">
                <a:solidFill>
                  <a:srgbClr val="FF0000"/>
                </a:solidFill>
                <a:latin typeface="Comic Sans MS" panose="030F0702030302020204" pitchFamily="66" charset="0"/>
              </a:rPr>
              <a:t>After the bank holiday on Monday 8</a:t>
            </a:r>
            <a:r>
              <a:rPr lang="en-GB" altLang="en-US" sz="1600" baseline="30000" dirty="0">
                <a:solidFill>
                  <a:srgbClr val="FF0000"/>
                </a:solidFill>
                <a:latin typeface="Comic Sans MS" panose="030F0702030302020204" pitchFamily="66" charset="0"/>
              </a:rPr>
              <a:t>th</a:t>
            </a:r>
            <a:r>
              <a:rPr lang="en-GB" altLang="en-US" sz="1600" dirty="0">
                <a:solidFill>
                  <a:srgbClr val="FF0000"/>
                </a:solidFill>
                <a:latin typeface="Comic Sans MS" panose="030F0702030302020204" pitchFamily="66" charset="0"/>
              </a:rPr>
              <a:t> May.</a:t>
            </a:r>
          </a:p>
          <a:p>
            <a:pPr>
              <a:buFont typeface="Arial" panose="020B0604020202020204" pitchFamily="34" charset="0"/>
              <a:buChar char="•"/>
              <a:defRPr/>
            </a:pPr>
            <a:endParaRPr lang="en-GB" altLang="en-US" sz="1600" dirty="0">
              <a:solidFill>
                <a:srgbClr val="181717"/>
              </a:solidFill>
              <a:latin typeface="Comic Sans MS" panose="030F0702030302020204" pitchFamily="66" charset="0"/>
            </a:endParaRPr>
          </a:p>
          <a:p>
            <a:pPr marL="182562" indent="0">
              <a:defRPr/>
            </a:pPr>
            <a:r>
              <a:rPr lang="en-GB" altLang="en-US" sz="1600" dirty="0">
                <a:solidFill>
                  <a:srgbClr val="181717"/>
                </a:solidFill>
                <a:latin typeface="Comic Sans MS" panose="030F0702030302020204" pitchFamily="66" charset="0"/>
              </a:rPr>
              <a:t>Statutory tests will be administered in the following subjects:</a:t>
            </a:r>
          </a:p>
          <a:p>
            <a:pPr>
              <a:buFont typeface="Courier New" panose="02070309020205020404" pitchFamily="49" charset="0"/>
              <a:buChar char="o"/>
              <a:defRPr/>
            </a:pPr>
            <a:r>
              <a:rPr lang="en-GB" altLang="en-US" sz="1600" dirty="0">
                <a:solidFill>
                  <a:srgbClr val="181717"/>
                </a:solidFill>
                <a:latin typeface="Comic Sans MS" panose="030F0702030302020204" pitchFamily="66" charset="0"/>
              </a:rPr>
              <a:t>Reading (60 minutes)</a:t>
            </a:r>
          </a:p>
          <a:p>
            <a:pPr>
              <a:buFont typeface="Courier New" panose="02070309020205020404" pitchFamily="49" charset="0"/>
              <a:buChar char="o"/>
              <a:defRPr/>
            </a:pPr>
            <a:r>
              <a:rPr lang="en-GB" altLang="en-US" sz="1600" dirty="0">
                <a:solidFill>
                  <a:srgbClr val="181717"/>
                </a:solidFill>
                <a:latin typeface="Comic Sans MS" panose="030F0702030302020204" pitchFamily="66" charset="0"/>
              </a:rPr>
              <a:t>Spelling (approximately 15 minutes)</a:t>
            </a:r>
          </a:p>
          <a:p>
            <a:pPr>
              <a:buFont typeface="Courier New" panose="02070309020205020404" pitchFamily="49" charset="0"/>
              <a:buChar char="o"/>
              <a:defRPr/>
            </a:pPr>
            <a:r>
              <a:rPr lang="en-GB" altLang="en-US" sz="1600" dirty="0">
                <a:solidFill>
                  <a:srgbClr val="181717"/>
                </a:solidFill>
                <a:latin typeface="Comic Sans MS" panose="030F0702030302020204" pitchFamily="66" charset="0"/>
              </a:rPr>
              <a:t>Punctuation, Vocabulary and Grammar (45 minutes)</a:t>
            </a:r>
          </a:p>
          <a:p>
            <a:pPr>
              <a:buFont typeface="Courier New" panose="02070309020205020404" pitchFamily="49" charset="0"/>
              <a:buChar char="o"/>
              <a:defRPr/>
            </a:pPr>
            <a:r>
              <a:rPr lang="en-GB" altLang="en-US" sz="1600" dirty="0">
                <a:solidFill>
                  <a:srgbClr val="181717"/>
                </a:solidFill>
                <a:latin typeface="Comic Sans MS" panose="030F0702030302020204" pitchFamily="66" charset="0"/>
              </a:rPr>
              <a:t>Mathematics</a:t>
            </a:r>
          </a:p>
          <a:p>
            <a:pPr>
              <a:defRPr/>
            </a:pPr>
            <a:r>
              <a:rPr lang="en-GB" altLang="en-US" sz="1600" dirty="0">
                <a:solidFill>
                  <a:srgbClr val="181717"/>
                </a:solidFill>
                <a:latin typeface="Comic Sans MS" panose="030F0702030302020204" pitchFamily="66" charset="0"/>
              </a:rPr>
              <a:t>	- Paper 1: Arithmetic (30 minutes)</a:t>
            </a:r>
          </a:p>
          <a:p>
            <a:pPr>
              <a:defRPr/>
            </a:pPr>
            <a:r>
              <a:rPr lang="en-GB" altLang="en-US" sz="1600" dirty="0">
                <a:solidFill>
                  <a:srgbClr val="181717"/>
                </a:solidFill>
                <a:latin typeface="Comic Sans MS" panose="030F0702030302020204" pitchFamily="66" charset="0"/>
              </a:rPr>
              <a:t>	- Paper 2: Reasoning (40 minutes)</a:t>
            </a:r>
          </a:p>
          <a:p>
            <a:pPr>
              <a:defRPr/>
            </a:pPr>
            <a:r>
              <a:rPr lang="en-GB" altLang="en-US" sz="1600" dirty="0">
                <a:solidFill>
                  <a:srgbClr val="181717"/>
                </a:solidFill>
                <a:latin typeface="Comic Sans MS" panose="030F0702030302020204" pitchFamily="66" charset="0"/>
              </a:rPr>
              <a:t>	- Paper 3: Reasoning (40 minutes)</a:t>
            </a:r>
          </a:p>
          <a:p>
            <a:pPr>
              <a:buFontTx/>
              <a:buChar char="-"/>
              <a:defRPr/>
            </a:pPr>
            <a:endParaRPr lang="en-GB" altLang="en-US" sz="1600" dirty="0">
              <a:solidFill>
                <a:srgbClr val="181717"/>
              </a:solidFill>
              <a:latin typeface="Comic Sans MS" panose="030F0702030302020204" pitchFamily="66" charset="0"/>
            </a:endParaRPr>
          </a:p>
          <a:p>
            <a:pPr>
              <a:buFont typeface="Arial" panose="020B0604020202020204" pitchFamily="34" charset="0"/>
              <a:buChar char="•"/>
              <a:defRPr/>
            </a:pPr>
            <a:r>
              <a:rPr lang="en-GB" altLang="en-US" sz="1600" dirty="0">
                <a:solidFill>
                  <a:srgbClr val="181717"/>
                </a:solidFill>
                <a:latin typeface="Comic Sans MS" panose="030F0702030302020204" pitchFamily="66" charset="0"/>
              </a:rPr>
              <a:t>There are no tests to be administered in Science this year.</a:t>
            </a:r>
          </a:p>
          <a:p>
            <a:pPr>
              <a:buFont typeface="Arial" panose="020B0604020202020204" pitchFamily="34" charset="0"/>
              <a:buChar char="•"/>
              <a:defRPr/>
            </a:pPr>
            <a:endParaRPr lang="en-GB" altLang="en-US" sz="1600" dirty="0">
              <a:solidFill>
                <a:srgbClr val="181717"/>
              </a:solidFill>
              <a:latin typeface="Comic Sans MS" panose="030F0702030302020204" pitchFamily="66" charset="0"/>
            </a:endParaRPr>
          </a:p>
          <a:p>
            <a:pPr>
              <a:buFont typeface="Arial" panose="020B0604020202020204" pitchFamily="34" charset="0"/>
              <a:buChar char="•"/>
              <a:defRPr/>
            </a:pPr>
            <a:r>
              <a:rPr lang="en-GB" altLang="en-US" sz="1600" dirty="0">
                <a:solidFill>
                  <a:srgbClr val="181717"/>
                </a:solidFill>
                <a:latin typeface="Comic Sans MS" panose="030F0702030302020204" pitchFamily="66" charset="0"/>
              </a:rPr>
              <a:t>All tests are externally marked.</a:t>
            </a:r>
          </a:p>
          <a:p>
            <a:pPr>
              <a:buFont typeface="Arial" panose="020B0604020202020204" pitchFamily="34" charset="0"/>
              <a:buChar char="•"/>
              <a:defRPr/>
            </a:pPr>
            <a:endParaRPr lang="en-GB" altLang="en-US" sz="1600" dirty="0">
              <a:solidFill>
                <a:srgbClr val="181717"/>
              </a:solidFill>
              <a:latin typeface="Comic Sans MS" panose="030F0702030302020204" pitchFamily="66" charset="0"/>
            </a:endParaRPr>
          </a:p>
          <a:p>
            <a:pPr>
              <a:buFont typeface="Arial" panose="020B0604020202020204" pitchFamily="34" charset="0"/>
              <a:buChar char="•"/>
              <a:defRPr/>
            </a:pPr>
            <a:r>
              <a:rPr lang="en-GB" altLang="en-US" sz="1600" dirty="0">
                <a:solidFill>
                  <a:srgbClr val="181717"/>
                </a:solidFill>
                <a:latin typeface="Comic Sans MS" panose="030F0702030302020204" pitchFamily="66" charset="0"/>
              </a:rPr>
              <a:t>As in recent years, writing will be teacher assessed internally.</a:t>
            </a:r>
          </a:p>
        </p:txBody>
      </p:sp>
      <p:pic>
        <p:nvPicPr>
          <p:cNvPr id="12293"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991225"/>
            <a:ext cx="866775" cy="8667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87350" y="4302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p:cNvSpPr>
            <a:spLocks noChangeArrowheads="1"/>
          </p:cNvSpPr>
          <p:nvPr/>
        </p:nvSpPr>
        <p:spPr bwMode="auto">
          <a:xfrm>
            <a:off x="407988" y="401638"/>
            <a:ext cx="7622600" cy="646331"/>
          </a:xfrm>
          <a:prstGeom prst="rect">
            <a:avLst/>
          </a:prstGeom>
          <a:noFill/>
          <a:ln w="38100">
            <a:noFill/>
            <a:prstDash val="dash"/>
            <a:miter lim="800000"/>
            <a:headEnd/>
            <a:tailEnd/>
          </a:ln>
        </p:spPr>
        <p:txBody>
          <a:bodyPr wrap="none">
            <a:spAutoFit/>
          </a:bodyPr>
          <a:lstStyle/>
          <a:p>
            <a:r>
              <a:rPr lang="en-GB" altLang="en-US" sz="3600" b="1" dirty="0">
                <a:solidFill>
                  <a:schemeClr val="bg1"/>
                </a:solidFill>
                <a:latin typeface="Comic Sans MS" pitchFamily="66" charset="0"/>
              </a:rPr>
              <a:t>The Tests – 9</a:t>
            </a:r>
            <a:r>
              <a:rPr lang="en-GB" altLang="en-US" sz="3600" b="1" baseline="30000" dirty="0">
                <a:solidFill>
                  <a:schemeClr val="bg1"/>
                </a:solidFill>
                <a:latin typeface="Comic Sans MS" pitchFamily="66" charset="0"/>
              </a:rPr>
              <a:t>th</a:t>
            </a:r>
            <a:r>
              <a:rPr lang="en-GB" altLang="en-US" sz="3600" b="1" dirty="0">
                <a:solidFill>
                  <a:schemeClr val="bg1"/>
                </a:solidFill>
                <a:latin typeface="Comic Sans MS" pitchFamily="66" charset="0"/>
              </a:rPr>
              <a:t> – 12</a:t>
            </a:r>
            <a:r>
              <a:rPr lang="en-GB" altLang="en-US" sz="3600" b="1" baseline="30000" dirty="0">
                <a:solidFill>
                  <a:schemeClr val="bg1"/>
                </a:solidFill>
                <a:latin typeface="Comic Sans MS" pitchFamily="66" charset="0"/>
              </a:rPr>
              <a:t>th</a:t>
            </a:r>
            <a:r>
              <a:rPr lang="en-GB" altLang="en-US" sz="3600" b="1" dirty="0">
                <a:solidFill>
                  <a:schemeClr val="bg1"/>
                </a:solidFill>
                <a:latin typeface="Comic Sans MS" pitchFamily="66" charset="0"/>
              </a:rPr>
              <a:t> May 2023</a:t>
            </a:r>
          </a:p>
        </p:txBody>
      </p:sp>
      <p:pic>
        <p:nvPicPr>
          <p:cNvPr id="13316"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48247" y="387595"/>
            <a:ext cx="866775" cy="866775"/>
          </a:xfrm>
          <a:prstGeom prst="rect">
            <a:avLst/>
          </a:prstGeom>
          <a:noFill/>
          <a:ln w="9525">
            <a:noFill/>
            <a:miter lim="800000"/>
            <a:headEnd/>
            <a:tailEnd/>
          </a:ln>
        </p:spPr>
      </p:pic>
      <p:sp>
        <p:nvSpPr>
          <p:cNvPr id="6" name="Rectangle 5"/>
          <p:cNvSpPr/>
          <p:nvPr/>
        </p:nvSpPr>
        <p:spPr>
          <a:xfrm>
            <a:off x="550986" y="1221462"/>
            <a:ext cx="8370276" cy="5447645"/>
          </a:xfrm>
          <a:prstGeom prst="rect">
            <a:avLst/>
          </a:prstGeom>
        </p:spPr>
        <p:txBody>
          <a:bodyPr wrap="square">
            <a:spAutoFit/>
          </a:bodyPr>
          <a:lstStyle/>
          <a:p>
            <a:pPr marL="342900" indent="-342900">
              <a:buFont typeface="Arial" charset="0"/>
              <a:buChar char="•"/>
            </a:pPr>
            <a:r>
              <a:rPr lang="en-GB" dirty="0">
                <a:latin typeface="Arial" charset="0"/>
                <a:ea typeface="Arial" charset="0"/>
                <a:cs typeface="Arial" charset="0"/>
              </a:rPr>
              <a:t>SATs is a term people use to refer to End of Key Stage 2 Assessments;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Dates for assessments are seen below. We ask NO holidays take place during this time.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Children will sit the following SATs papers:</a:t>
            </a:r>
            <a:br>
              <a:rPr lang="en-GB" dirty="0">
                <a:latin typeface="Arial" charset="0"/>
                <a:ea typeface="Arial" charset="0"/>
                <a:cs typeface="Arial" charset="0"/>
              </a:rPr>
            </a:br>
            <a:r>
              <a:rPr lang="en-GB" dirty="0">
                <a:latin typeface="Arial" charset="0"/>
                <a:ea typeface="Arial" charset="0"/>
                <a:cs typeface="Arial" charset="0"/>
              </a:rPr>
              <a:t>- Grammar, Punctuation and Spelling (Paper 1) – Tuesday 9</a:t>
            </a:r>
            <a:r>
              <a:rPr lang="en-GB" baseline="30000" dirty="0">
                <a:latin typeface="Arial" charset="0"/>
                <a:ea typeface="Arial" charset="0"/>
                <a:cs typeface="Arial" charset="0"/>
              </a:rPr>
              <a:t>th</a:t>
            </a:r>
            <a:r>
              <a:rPr lang="en-GB" dirty="0">
                <a:latin typeface="Arial" charset="0"/>
                <a:ea typeface="Arial" charset="0"/>
                <a:cs typeface="Arial" charset="0"/>
              </a:rPr>
              <a:t> May 2023;</a:t>
            </a:r>
            <a:br>
              <a:rPr lang="en-GB" dirty="0">
                <a:latin typeface="Arial" charset="0"/>
                <a:ea typeface="Arial" charset="0"/>
                <a:cs typeface="Arial" charset="0"/>
              </a:rPr>
            </a:br>
            <a:r>
              <a:rPr lang="en-GB" dirty="0">
                <a:latin typeface="Arial" charset="0"/>
                <a:ea typeface="Arial" charset="0"/>
                <a:cs typeface="Arial" charset="0"/>
              </a:rPr>
              <a:t>- Grammar, Punctuation and Spelling (Paper 2) – Tuesday 9</a:t>
            </a:r>
            <a:r>
              <a:rPr lang="en-GB" baseline="30000" dirty="0">
                <a:latin typeface="Arial" charset="0"/>
                <a:ea typeface="Arial" charset="0"/>
                <a:cs typeface="Arial" charset="0"/>
              </a:rPr>
              <a:t>th</a:t>
            </a:r>
            <a:r>
              <a:rPr lang="en-GB" dirty="0">
                <a:latin typeface="Arial" charset="0"/>
                <a:ea typeface="Arial" charset="0"/>
                <a:cs typeface="Arial" charset="0"/>
              </a:rPr>
              <a:t> May 2023;</a:t>
            </a:r>
            <a:br>
              <a:rPr lang="en-GB" dirty="0">
                <a:latin typeface="Arial" charset="0"/>
                <a:ea typeface="Arial" charset="0"/>
                <a:cs typeface="Arial" charset="0"/>
              </a:rPr>
            </a:br>
            <a:r>
              <a:rPr lang="en-GB" dirty="0">
                <a:latin typeface="Arial" charset="0"/>
                <a:ea typeface="Arial" charset="0"/>
                <a:cs typeface="Arial" charset="0"/>
              </a:rPr>
              <a:t>- Reading – Wednesday 10</a:t>
            </a:r>
            <a:r>
              <a:rPr lang="en-GB" baseline="30000" dirty="0">
                <a:latin typeface="Arial" charset="0"/>
                <a:ea typeface="Arial" charset="0"/>
                <a:cs typeface="Arial" charset="0"/>
              </a:rPr>
              <a:t>th</a:t>
            </a:r>
            <a:r>
              <a:rPr lang="en-GB" dirty="0">
                <a:latin typeface="Arial" charset="0"/>
                <a:ea typeface="Arial" charset="0"/>
                <a:cs typeface="Arial" charset="0"/>
              </a:rPr>
              <a:t> May 2022;</a:t>
            </a:r>
            <a:br>
              <a:rPr lang="en-GB" dirty="0">
                <a:latin typeface="Arial" charset="0"/>
                <a:ea typeface="Arial" charset="0"/>
                <a:cs typeface="Arial" charset="0"/>
              </a:rPr>
            </a:br>
            <a:r>
              <a:rPr lang="en-GB" dirty="0">
                <a:latin typeface="Arial" charset="0"/>
                <a:ea typeface="Arial" charset="0"/>
                <a:cs typeface="Arial" charset="0"/>
              </a:rPr>
              <a:t>- Maths Paper 1 (Arithmetic) – Thursday 11</a:t>
            </a:r>
            <a:r>
              <a:rPr lang="en-GB" baseline="30000" dirty="0">
                <a:latin typeface="Arial" charset="0"/>
                <a:ea typeface="Arial" charset="0"/>
                <a:cs typeface="Arial" charset="0"/>
              </a:rPr>
              <a:t>th</a:t>
            </a:r>
            <a:r>
              <a:rPr lang="en-GB" dirty="0">
                <a:latin typeface="Arial" charset="0"/>
                <a:ea typeface="Arial" charset="0"/>
                <a:cs typeface="Arial" charset="0"/>
              </a:rPr>
              <a:t> May 2022;</a:t>
            </a:r>
            <a:br>
              <a:rPr lang="en-GB" dirty="0">
                <a:latin typeface="Arial" charset="0"/>
                <a:ea typeface="Arial" charset="0"/>
                <a:cs typeface="Arial" charset="0"/>
              </a:rPr>
            </a:br>
            <a:r>
              <a:rPr lang="en-GB" dirty="0">
                <a:latin typeface="Arial" charset="0"/>
                <a:ea typeface="Arial" charset="0"/>
                <a:cs typeface="Arial" charset="0"/>
              </a:rPr>
              <a:t>- Maths Paper 2 (Reasoning) – Thursday 11</a:t>
            </a:r>
            <a:r>
              <a:rPr lang="en-GB" baseline="30000" dirty="0">
                <a:latin typeface="Arial" charset="0"/>
                <a:ea typeface="Arial" charset="0"/>
                <a:cs typeface="Arial" charset="0"/>
              </a:rPr>
              <a:t>th</a:t>
            </a:r>
            <a:r>
              <a:rPr lang="en-GB" dirty="0">
                <a:latin typeface="Arial" charset="0"/>
                <a:ea typeface="Arial" charset="0"/>
                <a:cs typeface="Arial" charset="0"/>
              </a:rPr>
              <a:t> May 2022;</a:t>
            </a:r>
            <a:br>
              <a:rPr lang="en-GB" dirty="0">
                <a:latin typeface="Arial" charset="0"/>
                <a:ea typeface="Arial" charset="0"/>
                <a:cs typeface="Arial" charset="0"/>
              </a:rPr>
            </a:br>
            <a:r>
              <a:rPr lang="en-GB" dirty="0">
                <a:latin typeface="Arial" charset="0"/>
                <a:ea typeface="Arial" charset="0"/>
                <a:cs typeface="Arial" charset="0"/>
              </a:rPr>
              <a:t>- Maths Paper 3 (Reasoning) – Friday 12</a:t>
            </a:r>
            <a:r>
              <a:rPr lang="en-GB" baseline="30000" dirty="0">
                <a:latin typeface="Arial" charset="0"/>
                <a:ea typeface="Arial" charset="0"/>
                <a:cs typeface="Arial" charset="0"/>
              </a:rPr>
              <a:t>th</a:t>
            </a:r>
            <a:r>
              <a:rPr lang="en-GB" dirty="0">
                <a:latin typeface="Arial" charset="0"/>
                <a:ea typeface="Arial" charset="0"/>
                <a:cs typeface="Arial" charset="0"/>
              </a:rPr>
              <a:t> May 2022.</a:t>
            </a:r>
          </a:p>
          <a:p>
            <a:r>
              <a:rPr lang="en-GB" dirty="0">
                <a:latin typeface="Arial" charset="0"/>
                <a:ea typeface="Arial" charset="0"/>
                <a:cs typeface="Arial" charset="0"/>
              </a:rPr>
              <a:t> </a:t>
            </a:r>
          </a:p>
          <a:p>
            <a:pPr marL="342900" indent="-342900">
              <a:buFont typeface="Arial" charset="0"/>
              <a:buChar char="•"/>
            </a:pPr>
            <a:r>
              <a:rPr lang="en-GB" dirty="0">
                <a:latin typeface="Arial" charset="0"/>
                <a:ea typeface="Arial" charset="0"/>
                <a:cs typeface="Arial" charset="0"/>
              </a:rPr>
              <a:t>Writing is assessed using evidence collected by your child’s teacher throughout Year 6, so </a:t>
            </a:r>
            <a:r>
              <a:rPr lang="en-GB" b="1" dirty="0">
                <a:latin typeface="Arial" charset="0"/>
                <a:ea typeface="Arial" charset="0"/>
                <a:cs typeface="Arial" charset="0"/>
              </a:rPr>
              <a:t>there is no Year 6 SATs writing test paper</a:t>
            </a:r>
            <a:r>
              <a:rPr lang="en-GB" dirty="0">
                <a:latin typeface="Arial" charset="0"/>
                <a:ea typeface="Arial" charset="0"/>
                <a:cs typeface="Arial" charset="0"/>
              </a:rPr>
              <a:t>. </a:t>
            </a:r>
          </a:p>
          <a:p>
            <a:pPr marL="342900" indent="-342900">
              <a:buFont typeface="Arial" charset="0"/>
              <a:buChar char="•"/>
            </a:pPr>
            <a:r>
              <a:rPr lang="en-GB" dirty="0">
                <a:latin typeface="Arial" charset="0"/>
                <a:ea typeface="Arial" charset="0"/>
                <a:cs typeface="Arial" charset="0"/>
              </a:rPr>
              <a:t>There will be no Science sampling for Year 6 this year. </a:t>
            </a:r>
            <a:br>
              <a:rPr lang="en-GB" b="1" dirty="0">
                <a:latin typeface="Arial" charset="0"/>
                <a:ea typeface="Arial" charset="0"/>
                <a:cs typeface="Arial" charset="0"/>
              </a:rPr>
            </a:br>
            <a:r>
              <a:rPr lang="en-GB" dirty="0">
                <a:latin typeface="Arial" charset="0"/>
                <a:ea typeface="Arial" charset="0"/>
                <a:cs typeface="Arial" charset="0"/>
              </a:rPr>
              <a:t>Therefore, </a:t>
            </a:r>
            <a:r>
              <a:rPr lang="en-GB" b="1" dirty="0">
                <a:latin typeface="Arial" charset="0"/>
                <a:ea typeface="Arial" charset="0"/>
                <a:cs typeface="Arial" charset="0"/>
              </a:rPr>
              <a:t>no Year 6 Science SATs Paper in 2023</a:t>
            </a:r>
            <a:r>
              <a:rPr lang="en-GB" dirty="0">
                <a:latin typeface="Arial" charset="0"/>
                <a:ea typeface="Arial" charset="0"/>
                <a:cs typeface="Arial" charset="0"/>
              </a:rPr>
              <a:t>.</a:t>
            </a:r>
            <a:r>
              <a:rPr lang="en-GB" b="1" dirty="0">
                <a:latin typeface="Arial" charset="0"/>
                <a:ea typeface="Arial" charset="0"/>
                <a:cs typeface="Arial" charset="0"/>
              </a:rPr>
              <a:t> </a:t>
            </a:r>
          </a:p>
          <a:p>
            <a:br>
              <a:rPr lang="en-US" sz="1400" i="1" dirty="0">
                <a:latin typeface="Arial "/>
              </a:rPr>
            </a:br>
            <a:r>
              <a:rPr lang="en-US" sz="1400" i="1" dirty="0">
                <a:latin typeface="Arial "/>
              </a:rPr>
              <a:t>*The key stage 2 tests will be taken on set dates unless your child is absent, in which case they may be able to take them up to 5 school days afterwards. </a:t>
            </a:r>
            <a:endParaRPr lang="en-GB" sz="1400" b="1" i="1" dirty="0">
              <a:latin typeface="Arial "/>
              <a:ea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87350" y="4302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p:cNvSpPr>
            <a:spLocks noChangeArrowheads="1"/>
          </p:cNvSpPr>
          <p:nvPr/>
        </p:nvSpPr>
        <p:spPr bwMode="auto">
          <a:xfrm>
            <a:off x="407988" y="401638"/>
            <a:ext cx="7875874" cy="646331"/>
          </a:xfrm>
          <a:prstGeom prst="rect">
            <a:avLst/>
          </a:prstGeom>
          <a:noFill/>
          <a:ln w="38100">
            <a:noFill/>
            <a:prstDash val="dash"/>
            <a:miter lim="800000"/>
            <a:headEnd/>
            <a:tailEnd/>
          </a:ln>
        </p:spPr>
        <p:txBody>
          <a:bodyPr wrap="none">
            <a:spAutoFit/>
          </a:bodyPr>
          <a:lstStyle/>
          <a:p>
            <a:r>
              <a:rPr lang="en-GB" altLang="en-US" sz="3600" b="1" dirty="0">
                <a:solidFill>
                  <a:schemeClr val="bg1"/>
                </a:solidFill>
                <a:latin typeface="Comic Sans MS" pitchFamily="66" charset="0"/>
              </a:rPr>
              <a:t>Example timetable for SATs week</a:t>
            </a:r>
          </a:p>
        </p:txBody>
      </p:sp>
      <p:pic>
        <p:nvPicPr>
          <p:cNvPr id="13316"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02469" y="150813"/>
            <a:ext cx="866775" cy="866775"/>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val="3730499208"/>
              </p:ext>
            </p:extLst>
          </p:nvPr>
        </p:nvGraphicFramePr>
        <p:xfrm>
          <a:off x="192825" y="1268413"/>
          <a:ext cx="8809150" cy="5410200"/>
        </p:xfrm>
        <a:graphic>
          <a:graphicData uri="http://schemas.openxmlformats.org/drawingml/2006/table">
            <a:tbl>
              <a:tblPr firstRow="1" bandRow="1">
                <a:tableStyleId>{5C22544A-7EE6-4342-B048-85BDC9FD1C3A}</a:tableStyleId>
              </a:tblPr>
              <a:tblGrid>
                <a:gridCol w="1761830">
                  <a:extLst>
                    <a:ext uri="{9D8B030D-6E8A-4147-A177-3AD203B41FA5}">
                      <a16:colId xmlns:a16="http://schemas.microsoft.com/office/drawing/2014/main" val="20000"/>
                    </a:ext>
                  </a:extLst>
                </a:gridCol>
                <a:gridCol w="1761830">
                  <a:extLst>
                    <a:ext uri="{9D8B030D-6E8A-4147-A177-3AD203B41FA5}">
                      <a16:colId xmlns:a16="http://schemas.microsoft.com/office/drawing/2014/main" val="20001"/>
                    </a:ext>
                  </a:extLst>
                </a:gridCol>
                <a:gridCol w="1761830">
                  <a:extLst>
                    <a:ext uri="{9D8B030D-6E8A-4147-A177-3AD203B41FA5}">
                      <a16:colId xmlns:a16="http://schemas.microsoft.com/office/drawing/2014/main" val="20002"/>
                    </a:ext>
                  </a:extLst>
                </a:gridCol>
                <a:gridCol w="1761830">
                  <a:extLst>
                    <a:ext uri="{9D8B030D-6E8A-4147-A177-3AD203B41FA5}">
                      <a16:colId xmlns:a16="http://schemas.microsoft.com/office/drawing/2014/main" val="20003"/>
                    </a:ext>
                  </a:extLst>
                </a:gridCol>
                <a:gridCol w="1761830">
                  <a:extLst>
                    <a:ext uri="{9D8B030D-6E8A-4147-A177-3AD203B41FA5}">
                      <a16:colId xmlns:a16="http://schemas.microsoft.com/office/drawing/2014/main" val="20004"/>
                    </a:ext>
                  </a:extLst>
                </a:gridCol>
              </a:tblGrid>
              <a:tr h="370840">
                <a:tc>
                  <a:txBody>
                    <a:bodyPr/>
                    <a:lstStyle/>
                    <a:p>
                      <a:r>
                        <a:rPr lang="en-GB" dirty="0"/>
                        <a:t>Monday</a:t>
                      </a:r>
                    </a:p>
                  </a:txBody>
                  <a:tcPr/>
                </a:tc>
                <a:tc>
                  <a:txBody>
                    <a:bodyPr/>
                    <a:lstStyle/>
                    <a:p>
                      <a:r>
                        <a:rPr lang="en-GB" dirty="0"/>
                        <a:t>Tuesday</a:t>
                      </a:r>
                    </a:p>
                  </a:txBody>
                  <a:tcPr/>
                </a:tc>
                <a:tc>
                  <a:txBody>
                    <a:bodyPr/>
                    <a:lstStyle/>
                    <a:p>
                      <a:r>
                        <a:rPr lang="en-GB" dirty="0"/>
                        <a:t>Wednesday</a:t>
                      </a:r>
                    </a:p>
                  </a:txBody>
                  <a:tcPr/>
                </a:tc>
                <a:tc>
                  <a:txBody>
                    <a:bodyPr/>
                    <a:lstStyle/>
                    <a:p>
                      <a:r>
                        <a:rPr lang="en-GB" dirty="0"/>
                        <a:t>Thursday</a:t>
                      </a:r>
                    </a:p>
                  </a:txBody>
                  <a:tcPr/>
                </a:tc>
                <a:tc>
                  <a:txBody>
                    <a:bodyPr/>
                    <a:lstStyle/>
                    <a:p>
                      <a:r>
                        <a:rPr lang="en-GB" dirty="0"/>
                        <a:t>Friday</a:t>
                      </a:r>
                    </a:p>
                  </a:txBody>
                  <a:tcPr/>
                </a:tc>
                <a:extLst>
                  <a:ext uri="{0D108BD9-81ED-4DB2-BD59-A6C34878D82A}">
                    <a16:rowId xmlns:a16="http://schemas.microsoft.com/office/drawing/2014/main" val="10000"/>
                  </a:ext>
                </a:extLst>
              </a:tr>
              <a:tr h="370840">
                <a:tc rowSpan="7">
                  <a:txBody>
                    <a:bodyPr/>
                    <a:lstStyle/>
                    <a:p>
                      <a:r>
                        <a:rPr lang="en-GB" dirty="0"/>
                        <a:t>Bank Holiday</a:t>
                      </a:r>
                    </a:p>
                  </a:txBody>
                  <a:tcPr>
                    <a:solidFill>
                      <a:srgbClr val="FFC000"/>
                    </a:solidFill>
                  </a:tcPr>
                </a:tc>
                <a:tc>
                  <a:txBody>
                    <a:bodyPr/>
                    <a:lstStyle/>
                    <a:p>
                      <a:r>
                        <a:rPr lang="en-GB" dirty="0"/>
                        <a:t>08:40 – 09:00</a:t>
                      </a:r>
                    </a:p>
                    <a:p>
                      <a:r>
                        <a:rPr lang="en-GB" dirty="0"/>
                        <a:t>Wake up and shake up</a:t>
                      </a:r>
                    </a:p>
                  </a:txBody>
                  <a:tcPr/>
                </a:tc>
                <a:tc>
                  <a:txBody>
                    <a:bodyPr/>
                    <a:lstStyle/>
                    <a:p>
                      <a:r>
                        <a:rPr lang="en-GB"/>
                        <a:t>08:40 – 09:00</a:t>
                      </a:r>
                    </a:p>
                    <a:p>
                      <a:r>
                        <a:rPr lang="en-GB"/>
                        <a:t>Wake up and shake up</a:t>
                      </a:r>
                      <a:endParaRPr lang="en-GB" dirty="0"/>
                    </a:p>
                  </a:txBody>
                  <a:tcPr/>
                </a:tc>
                <a:tc>
                  <a:txBody>
                    <a:bodyPr/>
                    <a:lstStyle/>
                    <a:p>
                      <a:r>
                        <a:rPr lang="en-GB"/>
                        <a:t>08:40 – 09:00</a:t>
                      </a:r>
                    </a:p>
                    <a:p>
                      <a:r>
                        <a:rPr lang="en-GB"/>
                        <a:t>Wake up and shake up</a:t>
                      </a:r>
                      <a:endParaRPr lang="en-GB" dirty="0"/>
                    </a:p>
                  </a:txBody>
                  <a:tcPr/>
                </a:tc>
                <a:tc>
                  <a:txBody>
                    <a:bodyPr/>
                    <a:lstStyle/>
                    <a:p>
                      <a:r>
                        <a:rPr lang="en-GB" dirty="0"/>
                        <a:t>08:40 – 09:00</a:t>
                      </a:r>
                    </a:p>
                    <a:p>
                      <a:r>
                        <a:rPr lang="en-GB" dirty="0"/>
                        <a:t>Wake up and shake up</a:t>
                      </a:r>
                    </a:p>
                  </a:txBody>
                  <a:tcPr/>
                </a:tc>
                <a:extLst>
                  <a:ext uri="{0D108BD9-81ED-4DB2-BD59-A6C34878D82A}">
                    <a16:rowId xmlns:a16="http://schemas.microsoft.com/office/drawing/2014/main" val="10001"/>
                  </a:ext>
                </a:extLst>
              </a:tr>
              <a:tr h="370840">
                <a:tc vMerge="1">
                  <a:txBody>
                    <a:bodyPr/>
                    <a:lstStyle/>
                    <a:p>
                      <a:endParaRPr lang="en-GB" dirty="0"/>
                    </a:p>
                  </a:txBody>
                  <a:tcPr>
                    <a:solidFill>
                      <a:srgbClr val="FFC000"/>
                    </a:solidFill>
                  </a:tcPr>
                </a:tc>
                <a:tc>
                  <a:txBody>
                    <a:bodyPr/>
                    <a:lstStyle/>
                    <a:p>
                      <a:r>
                        <a:rPr lang="en-GB" dirty="0"/>
                        <a:t>09:00 – 09:30:</a:t>
                      </a:r>
                      <a:r>
                        <a:rPr lang="en-GB" baseline="0" dirty="0"/>
                        <a:t> Snack time e.g. toast, fruit </a:t>
                      </a:r>
                      <a:r>
                        <a:rPr lang="en-GB" baseline="0" dirty="0" err="1"/>
                        <a:t>etc</a:t>
                      </a:r>
                      <a:endParaRPr lang="en-GB" dirty="0"/>
                    </a:p>
                  </a:txBody>
                  <a:tcPr/>
                </a:tc>
                <a:tc>
                  <a:txBody>
                    <a:bodyPr/>
                    <a:lstStyle/>
                    <a:p>
                      <a:r>
                        <a:rPr lang="en-GB"/>
                        <a:t>09:00 – 09:30:</a:t>
                      </a:r>
                      <a:r>
                        <a:rPr lang="en-GB" baseline="0"/>
                        <a:t> Snack time e.g. toast, fruit etc</a:t>
                      </a:r>
                      <a:endParaRPr lang="en-GB" dirty="0"/>
                    </a:p>
                  </a:txBody>
                  <a:tcPr/>
                </a:tc>
                <a:tc>
                  <a:txBody>
                    <a:bodyPr/>
                    <a:lstStyle/>
                    <a:p>
                      <a:r>
                        <a:rPr lang="en-GB"/>
                        <a:t>09:00 – 09:30:</a:t>
                      </a:r>
                      <a:r>
                        <a:rPr lang="en-GB" baseline="0"/>
                        <a:t> Snack time e.g. toast, fruit etc</a:t>
                      </a:r>
                      <a:endParaRPr lang="en-GB" dirty="0"/>
                    </a:p>
                  </a:txBody>
                  <a:tcPr/>
                </a:tc>
                <a:tc>
                  <a:txBody>
                    <a:bodyPr/>
                    <a:lstStyle/>
                    <a:p>
                      <a:r>
                        <a:rPr lang="en-GB" dirty="0"/>
                        <a:t>09:00 – 09:30:</a:t>
                      </a:r>
                      <a:r>
                        <a:rPr lang="en-GB" baseline="0" dirty="0"/>
                        <a:t> Snack time e.g. toast, fruit </a:t>
                      </a:r>
                      <a:r>
                        <a:rPr lang="en-GB" baseline="0" dirty="0" err="1"/>
                        <a:t>etc</a:t>
                      </a:r>
                      <a:endParaRPr lang="en-GB" dirty="0"/>
                    </a:p>
                  </a:txBody>
                  <a:tcPr/>
                </a:tc>
                <a:extLst>
                  <a:ext uri="{0D108BD9-81ED-4DB2-BD59-A6C34878D82A}">
                    <a16:rowId xmlns:a16="http://schemas.microsoft.com/office/drawing/2014/main" val="10002"/>
                  </a:ext>
                </a:extLst>
              </a:tr>
              <a:tr h="370840">
                <a:tc vMerge="1">
                  <a:txBody>
                    <a:bodyPr/>
                    <a:lstStyle/>
                    <a:p>
                      <a:endParaRPr lang="en-GB" dirty="0"/>
                    </a:p>
                  </a:txBody>
                  <a:tcPr>
                    <a:solidFill>
                      <a:srgbClr val="FFC000"/>
                    </a:solidFill>
                  </a:tcPr>
                </a:tc>
                <a:tc>
                  <a:txBody>
                    <a:bodyPr/>
                    <a:lstStyle/>
                    <a:p>
                      <a:r>
                        <a:rPr lang="en-GB" dirty="0"/>
                        <a:t>09:30 GPS</a:t>
                      </a:r>
                      <a:r>
                        <a:rPr lang="en-GB" baseline="0" dirty="0"/>
                        <a:t> SATs Paper 1</a:t>
                      </a:r>
                      <a:endParaRPr lang="en-GB" dirty="0"/>
                    </a:p>
                  </a:txBody>
                  <a:tcPr/>
                </a:tc>
                <a:tc>
                  <a:txBody>
                    <a:bodyPr/>
                    <a:lstStyle/>
                    <a:p>
                      <a:r>
                        <a:rPr lang="en-GB" dirty="0"/>
                        <a:t>09:30 Reading</a:t>
                      </a:r>
                      <a:r>
                        <a:rPr lang="en-GB" baseline="0" dirty="0"/>
                        <a:t> Paper</a:t>
                      </a:r>
                      <a:endParaRPr lang="en-GB" dirty="0"/>
                    </a:p>
                  </a:txBody>
                  <a:tcPr/>
                </a:tc>
                <a:tc>
                  <a:txBody>
                    <a:bodyPr/>
                    <a:lstStyle/>
                    <a:p>
                      <a:r>
                        <a:rPr lang="en-GB" dirty="0"/>
                        <a:t>09:30 Arithmetic</a:t>
                      </a:r>
                      <a:r>
                        <a:rPr lang="en-GB" baseline="0" dirty="0"/>
                        <a:t> paper</a:t>
                      </a:r>
                      <a:endParaRPr lang="en-GB" dirty="0"/>
                    </a:p>
                  </a:txBody>
                  <a:tcPr/>
                </a:tc>
                <a:tc>
                  <a:txBody>
                    <a:bodyPr/>
                    <a:lstStyle/>
                    <a:p>
                      <a:r>
                        <a:rPr lang="en-GB" dirty="0"/>
                        <a:t>09:30 reasoning paper 2</a:t>
                      </a:r>
                    </a:p>
                  </a:txBody>
                  <a:tcPr/>
                </a:tc>
                <a:extLst>
                  <a:ext uri="{0D108BD9-81ED-4DB2-BD59-A6C34878D82A}">
                    <a16:rowId xmlns:a16="http://schemas.microsoft.com/office/drawing/2014/main" val="10003"/>
                  </a:ext>
                </a:extLst>
              </a:tr>
              <a:tr h="370840">
                <a:tc vMerge="1">
                  <a:txBody>
                    <a:bodyPr/>
                    <a:lstStyle/>
                    <a:p>
                      <a:endParaRPr lang="en-GB" dirty="0"/>
                    </a:p>
                  </a:txBody>
                  <a:tcPr>
                    <a:solidFill>
                      <a:srgbClr val="FFC000"/>
                    </a:solidFill>
                  </a:tcPr>
                </a:tc>
                <a:tc>
                  <a:txBody>
                    <a:bodyPr/>
                    <a:lstStyle/>
                    <a:p>
                      <a:r>
                        <a:rPr lang="en-GB" dirty="0"/>
                        <a:t>Break</a:t>
                      </a:r>
                    </a:p>
                  </a:txBody>
                  <a:tcPr/>
                </a:tc>
                <a:tc>
                  <a:txBody>
                    <a:bodyPr/>
                    <a:lstStyle/>
                    <a:p>
                      <a:r>
                        <a:rPr lang="en-GB" dirty="0"/>
                        <a:t>Break</a:t>
                      </a:r>
                    </a:p>
                  </a:txBody>
                  <a:tcPr/>
                </a:tc>
                <a:tc>
                  <a:txBody>
                    <a:bodyPr/>
                    <a:lstStyle/>
                    <a:p>
                      <a:r>
                        <a:rPr lang="en-GB" dirty="0"/>
                        <a:t>Break</a:t>
                      </a:r>
                    </a:p>
                  </a:txBody>
                  <a:tcPr/>
                </a:tc>
                <a:tc>
                  <a:txBody>
                    <a:bodyPr/>
                    <a:lstStyle/>
                    <a:p>
                      <a:r>
                        <a:rPr lang="en-GB" dirty="0"/>
                        <a:t>Break</a:t>
                      </a:r>
                    </a:p>
                  </a:txBody>
                  <a:tcPr/>
                </a:tc>
                <a:extLst>
                  <a:ext uri="{0D108BD9-81ED-4DB2-BD59-A6C34878D82A}">
                    <a16:rowId xmlns:a16="http://schemas.microsoft.com/office/drawing/2014/main" val="10004"/>
                  </a:ext>
                </a:extLst>
              </a:tr>
              <a:tr h="370840">
                <a:tc vMerge="1">
                  <a:txBody>
                    <a:bodyPr/>
                    <a:lstStyle/>
                    <a:p>
                      <a:endParaRPr lang="en-GB" dirty="0"/>
                    </a:p>
                  </a:txBody>
                  <a:tcPr>
                    <a:solidFill>
                      <a:srgbClr val="FFC000"/>
                    </a:solidFill>
                  </a:tcPr>
                </a:tc>
                <a:tc>
                  <a:txBody>
                    <a:bodyPr/>
                    <a:lstStyle/>
                    <a:p>
                      <a:r>
                        <a:rPr lang="en-GB" dirty="0"/>
                        <a:t>10:30 Spelling</a:t>
                      </a:r>
                      <a:r>
                        <a:rPr lang="en-GB" baseline="0" dirty="0"/>
                        <a:t> SATs</a:t>
                      </a:r>
                      <a:endParaRPr lang="en-GB" dirty="0"/>
                    </a:p>
                  </a:txBody>
                  <a:tcPr/>
                </a:tc>
                <a:tc>
                  <a:txBody>
                    <a:bodyPr/>
                    <a:lstStyle/>
                    <a:p>
                      <a:r>
                        <a:rPr lang="en-GB" dirty="0"/>
                        <a:t>Revision </a:t>
                      </a:r>
                    </a:p>
                  </a:txBody>
                  <a:tcPr/>
                </a:tc>
                <a:tc>
                  <a:txBody>
                    <a:bodyPr/>
                    <a:lstStyle/>
                    <a:p>
                      <a:r>
                        <a:rPr lang="en-GB" dirty="0"/>
                        <a:t>10:30 Reasoning</a:t>
                      </a:r>
                      <a:r>
                        <a:rPr lang="en-GB" baseline="0" dirty="0"/>
                        <a:t> paper 1</a:t>
                      </a:r>
                      <a:endParaRPr lang="en-GB" dirty="0"/>
                    </a:p>
                  </a:txBody>
                  <a:tcPr/>
                </a:tc>
                <a:tc>
                  <a:txBody>
                    <a:bodyPr/>
                    <a:lstStyle/>
                    <a:p>
                      <a:r>
                        <a:rPr lang="en-GB" dirty="0"/>
                        <a:t>P.E.</a:t>
                      </a:r>
                      <a:r>
                        <a:rPr lang="en-GB" baseline="0" dirty="0"/>
                        <a:t> </a:t>
                      </a:r>
                      <a:endParaRPr lang="en-GB" dirty="0"/>
                    </a:p>
                  </a:txBody>
                  <a:tcPr/>
                </a:tc>
                <a:extLst>
                  <a:ext uri="{0D108BD9-81ED-4DB2-BD59-A6C34878D82A}">
                    <a16:rowId xmlns:a16="http://schemas.microsoft.com/office/drawing/2014/main" val="10005"/>
                  </a:ext>
                </a:extLst>
              </a:tr>
              <a:tr h="370840">
                <a:tc vMerge="1">
                  <a:txBody>
                    <a:bodyPr/>
                    <a:lstStyle/>
                    <a:p>
                      <a:endParaRPr lang="en-GB" dirty="0"/>
                    </a:p>
                  </a:txBody>
                  <a:tcPr>
                    <a:solidFill>
                      <a:srgbClr val="FFC000"/>
                    </a:solidFill>
                  </a:tcPr>
                </a:tc>
                <a:tc>
                  <a:txBody>
                    <a:bodyPr/>
                    <a:lstStyle/>
                    <a:p>
                      <a:r>
                        <a:rPr lang="en-GB" dirty="0"/>
                        <a:t>Lunch</a:t>
                      </a:r>
                    </a:p>
                  </a:txBody>
                  <a:tcPr/>
                </a:tc>
                <a:tc>
                  <a:txBody>
                    <a:bodyPr/>
                    <a:lstStyle/>
                    <a:p>
                      <a:r>
                        <a:rPr lang="en-GB" dirty="0"/>
                        <a:t>Lunch</a:t>
                      </a:r>
                    </a:p>
                  </a:txBody>
                  <a:tcPr/>
                </a:tc>
                <a:tc>
                  <a:txBody>
                    <a:bodyPr/>
                    <a:lstStyle/>
                    <a:p>
                      <a:endParaRPr lang="en-GB" dirty="0"/>
                    </a:p>
                  </a:txBody>
                  <a:tcPr/>
                </a:tc>
                <a:tc>
                  <a:txBody>
                    <a:bodyPr/>
                    <a:lstStyle/>
                    <a:p>
                      <a:r>
                        <a:rPr lang="en-GB" dirty="0"/>
                        <a:t>Lunch</a:t>
                      </a:r>
                    </a:p>
                  </a:txBody>
                  <a:tcPr/>
                </a:tc>
                <a:extLst>
                  <a:ext uri="{0D108BD9-81ED-4DB2-BD59-A6C34878D82A}">
                    <a16:rowId xmlns:a16="http://schemas.microsoft.com/office/drawing/2014/main" val="10006"/>
                  </a:ext>
                </a:extLst>
              </a:tr>
              <a:tr h="370840">
                <a:tc vMerge="1">
                  <a:txBody>
                    <a:bodyPr/>
                    <a:lstStyle/>
                    <a:p>
                      <a:endParaRPr lang="en-GB" dirty="0"/>
                    </a:p>
                  </a:txBody>
                  <a:tcPr>
                    <a:solidFill>
                      <a:srgbClr val="FFC000"/>
                    </a:solidFill>
                  </a:tcPr>
                </a:tc>
                <a:tc>
                  <a:txBody>
                    <a:bodyPr/>
                    <a:lstStyle/>
                    <a:p>
                      <a:r>
                        <a:rPr lang="en-GB" dirty="0"/>
                        <a:t>Foundation subjects and revision in</a:t>
                      </a:r>
                      <a:r>
                        <a:rPr lang="en-GB" baseline="0" dirty="0"/>
                        <a:t> the afternoon.</a:t>
                      </a:r>
                      <a:endParaRPr lang="en-GB" dirty="0"/>
                    </a:p>
                  </a:txBody>
                  <a:tcPr/>
                </a:tc>
                <a:tc>
                  <a:txBody>
                    <a:bodyPr/>
                    <a:lstStyle/>
                    <a:p>
                      <a:r>
                        <a:rPr lang="en-GB"/>
                        <a:t>Foundation subjects and revision in</a:t>
                      </a:r>
                      <a:r>
                        <a:rPr lang="en-GB" baseline="0"/>
                        <a:t> the afternoon.</a:t>
                      </a:r>
                      <a:endParaRPr lang="en-GB" dirty="0"/>
                    </a:p>
                  </a:txBody>
                  <a:tcPr/>
                </a:tc>
                <a:tc>
                  <a:txBody>
                    <a:bodyPr/>
                    <a:lstStyle/>
                    <a:p>
                      <a:r>
                        <a:rPr lang="en-GB"/>
                        <a:t>Foundation subjects and revision in</a:t>
                      </a:r>
                      <a:r>
                        <a:rPr lang="en-GB" baseline="0"/>
                        <a:t> the afternoon.</a:t>
                      </a:r>
                      <a:endParaRPr lang="en-GB" dirty="0"/>
                    </a:p>
                  </a:txBody>
                  <a:tcPr/>
                </a:tc>
                <a:tc>
                  <a:txBody>
                    <a:bodyPr/>
                    <a:lstStyle/>
                    <a:p>
                      <a:r>
                        <a:rPr lang="en-GB" dirty="0"/>
                        <a:t>Fun afternoon</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29844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1" name="Rectangle 3"/>
          <p:cNvSpPr>
            <a:spLocks noChangeArrowheads="1"/>
          </p:cNvSpPr>
          <p:nvPr/>
        </p:nvSpPr>
        <p:spPr bwMode="auto">
          <a:xfrm>
            <a:off x="407988" y="401638"/>
            <a:ext cx="7483475"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Grammar, Punctuation &amp; Spelling</a:t>
            </a:r>
          </a:p>
        </p:txBody>
      </p:sp>
      <p:sp>
        <p:nvSpPr>
          <p:cNvPr id="12" name="Rectangle 11"/>
          <p:cNvSpPr/>
          <p:nvPr/>
        </p:nvSpPr>
        <p:spPr>
          <a:xfrm>
            <a:off x="36195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A spelling test is administered containing 20 words, which lasts approximately 15 minutes.</a:t>
            </a:r>
          </a:p>
          <a:p>
            <a:pPr marL="342900" indent="-160338">
              <a:buFont typeface="Arial" panose="020B0604020202020204" pitchFamily="34" charset="0"/>
              <a:buChar char="•"/>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A separate test is given on grammar, punctuation and vocabulary. </a:t>
            </a:r>
          </a:p>
          <a:p>
            <a:pPr marL="342900" indent="-160338">
              <a:buFont typeface="Arial" panose="020B0604020202020204" pitchFamily="34" charset="0"/>
              <a:buChar char="•"/>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This test lasts for 45 minutes and requires short answer questions including some multiple choice.</a:t>
            </a:r>
          </a:p>
          <a:p>
            <a:pPr marL="342900" indent="-160338">
              <a:buFont typeface="Arial" panose="020B0604020202020204" pitchFamily="34" charset="0"/>
              <a:buChar char="•"/>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Marks for these two tests are added together to give a total for grammar, punctuation and spelling.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p:cNvSpPr/>
          <p:nvPr/>
        </p:nvSpPr>
        <p:spPr>
          <a:xfrm>
            <a:off x="3667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Comic Sans MS" panose="030F0702030302020204" pitchFamily="66" charset="0"/>
              </a:rPr>
              <a:t>Grammar, Punctuation and Spelling Paper 1</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6" name="Rectangle 3"/>
          <p:cNvSpPr>
            <a:spLocks noChangeArrowheads="1"/>
          </p:cNvSpPr>
          <p:nvPr/>
        </p:nvSpPr>
        <p:spPr bwMode="auto">
          <a:xfrm>
            <a:off x="407988" y="401638"/>
            <a:ext cx="413543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Sample Questions</a:t>
            </a:r>
          </a:p>
        </p:txBody>
      </p:sp>
      <p:pic>
        <p:nvPicPr>
          <p:cNvPr id="18437"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pic>
        <p:nvPicPr>
          <p:cNvPr id="18438" name="Picture 10"/>
          <p:cNvPicPr>
            <a:picLocks noChangeAspect="1" noChangeArrowheads="1"/>
          </p:cNvPicPr>
          <p:nvPr/>
        </p:nvPicPr>
        <p:blipFill>
          <a:blip r:embed="rId3" cstate="print"/>
          <a:srcRect/>
          <a:stretch>
            <a:fillRect/>
          </a:stretch>
        </p:blipFill>
        <p:spPr bwMode="auto">
          <a:xfrm>
            <a:off x="668338" y="1828800"/>
            <a:ext cx="7859712" cy="40211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Comic Sans MS" panose="030F0702030302020204" pitchFamily="66" charset="0"/>
              </a:rPr>
              <a:t>Grammar, Punctuation and Spelling Paper 2</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60" name="Rectangle 3"/>
          <p:cNvSpPr>
            <a:spLocks noChangeArrowheads="1"/>
          </p:cNvSpPr>
          <p:nvPr/>
        </p:nvSpPr>
        <p:spPr bwMode="auto">
          <a:xfrm>
            <a:off x="407988" y="401638"/>
            <a:ext cx="3994150"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BPreplay" pitchFamily="50" charset="0"/>
              </a:rPr>
              <a:t>Sample Questions</a:t>
            </a:r>
          </a:p>
        </p:txBody>
      </p:sp>
      <p:pic>
        <p:nvPicPr>
          <p:cNvPr id="19461"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pic>
        <p:nvPicPr>
          <p:cNvPr id="19462" name="Picture 10"/>
          <p:cNvPicPr>
            <a:picLocks noChangeAspect="1" noChangeArrowheads="1"/>
          </p:cNvPicPr>
          <p:nvPr/>
        </p:nvPicPr>
        <p:blipFill>
          <a:blip r:embed="rId3" cstate="print"/>
          <a:srcRect/>
          <a:stretch>
            <a:fillRect/>
          </a:stretch>
        </p:blipFill>
        <p:spPr bwMode="auto">
          <a:xfrm>
            <a:off x="668338" y="1798638"/>
            <a:ext cx="5057775" cy="2076450"/>
          </a:xfrm>
          <a:prstGeom prst="rect">
            <a:avLst/>
          </a:prstGeom>
          <a:noFill/>
          <a:ln w="9525">
            <a:noFill/>
            <a:miter lim="800000"/>
            <a:headEnd/>
            <a:tailEnd/>
          </a:ln>
        </p:spPr>
      </p:pic>
      <p:pic>
        <p:nvPicPr>
          <p:cNvPr id="19463" name="Picture 11"/>
          <p:cNvPicPr>
            <a:picLocks noChangeAspect="1" noChangeArrowheads="1"/>
          </p:cNvPicPr>
          <p:nvPr/>
        </p:nvPicPr>
        <p:blipFill>
          <a:blip r:embed="rId4" cstate="print"/>
          <a:srcRect/>
          <a:stretch>
            <a:fillRect/>
          </a:stretch>
        </p:blipFill>
        <p:spPr bwMode="auto">
          <a:xfrm>
            <a:off x="668338" y="4395788"/>
            <a:ext cx="7672387" cy="17938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39" name="Rectangle 3"/>
          <p:cNvSpPr>
            <a:spLocks noChangeArrowheads="1"/>
          </p:cNvSpPr>
          <p:nvPr/>
        </p:nvSpPr>
        <p:spPr bwMode="auto">
          <a:xfrm>
            <a:off x="407988" y="401638"/>
            <a:ext cx="188118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Reading</a:t>
            </a:r>
          </a:p>
        </p:txBody>
      </p:sp>
      <p:sp>
        <p:nvSpPr>
          <p:cNvPr id="11" name="Rectangle 10"/>
          <p:cNvSpPr/>
          <p:nvPr/>
        </p:nvSpPr>
        <p:spPr>
          <a:xfrm>
            <a:off x="3667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The reading test consists of a single test paper with three unrelated reading texts. Children are given 60 minutes in total, which includes reading the texts and answering the questions.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A total of 50 marks are available.</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Questions are designed to assess the comprehension and understanding of a child’s reading. </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During the reading paper, a child’s inference and deduction skills are thoroughly tested. They will also be expected to answer questions on author choices: explaining why an author has chosen to use particular vocabulary, grammar and text features. </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Some questions are multiple choice or selected response; others require short answers and some require an extended response or explanation.</a:t>
            </a:r>
          </a:p>
        </p:txBody>
      </p:sp>
      <p:pic>
        <p:nvPicPr>
          <p:cNvPr id="14341"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Comic Sans MS" panose="030F0702030302020204" pitchFamily="66" charset="0"/>
              </a:rPr>
              <a:t>Reading Paper</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4" name="Rectangle 3"/>
          <p:cNvSpPr>
            <a:spLocks noChangeArrowheads="1"/>
          </p:cNvSpPr>
          <p:nvPr/>
        </p:nvSpPr>
        <p:spPr bwMode="auto">
          <a:xfrm>
            <a:off x="407988" y="401638"/>
            <a:ext cx="413543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Sample Questions</a:t>
            </a:r>
          </a:p>
        </p:txBody>
      </p:sp>
      <p:pic>
        <p:nvPicPr>
          <p:cNvPr id="15365"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pic>
        <p:nvPicPr>
          <p:cNvPr id="15366" name="Picture 10"/>
          <p:cNvPicPr>
            <a:picLocks noChangeAspect="1" noChangeArrowheads="1"/>
          </p:cNvPicPr>
          <p:nvPr/>
        </p:nvPicPr>
        <p:blipFill>
          <a:blip r:embed="rId3" cstate="print"/>
          <a:srcRect/>
          <a:stretch>
            <a:fillRect/>
          </a:stretch>
        </p:blipFill>
        <p:spPr bwMode="auto">
          <a:xfrm>
            <a:off x="7008813" y="249238"/>
            <a:ext cx="1784350" cy="2306637"/>
          </a:xfrm>
          <a:prstGeom prst="rect">
            <a:avLst/>
          </a:prstGeom>
          <a:noFill/>
          <a:ln w="9525">
            <a:noFill/>
            <a:miter lim="800000"/>
            <a:headEnd/>
            <a:tailEnd/>
          </a:ln>
        </p:spPr>
      </p:pic>
      <p:pic>
        <p:nvPicPr>
          <p:cNvPr id="15367" name="Picture 11"/>
          <p:cNvPicPr>
            <a:picLocks noChangeAspect="1" noChangeArrowheads="1"/>
          </p:cNvPicPr>
          <p:nvPr/>
        </p:nvPicPr>
        <p:blipFill>
          <a:blip r:embed="rId4" cstate="print"/>
          <a:srcRect/>
          <a:stretch>
            <a:fillRect/>
          </a:stretch>
        </p:blipFill>
        <p:spPr bwMode="auto">
          <a:xfrm>
            <a:off x="515938" y="1830388"/>
            <a:ext cx="4673600" cy="4359275"/>
          </a:xfrm>
          <a:prstGeom prst="rect">
            <a:avLst/>
          </a:prstGeom>
          <a:noFill/>
          <a:ln w="9525">
            <a:noFill/>
            <a:miter lim="800000"/>
            <a:headEnd/>
            <a:tailEnd/>
          </a:ln>
        </p:spPr>
      </p:pic>
      <p:pic>
        <p:nvPicPr>
          <p:cNvPr id="15368" name="Picture 13"/>
          <p:cNvPicPr>
            <a:picLocks noChangeAspect="1" noChangeArrowheads="1"/>
          </p:cNvPicPr>
          <p:nvPr/>
        </p:nvPicPr>
        <p:blipFill>
          <a:blip r:embed="rId5" cstate="print"/>
          <a:srcRect/>
          <a:stretch>
            <a:fillRect/>
          </a:stretch>
        </p:blipFill>
        <p:spPr bwMode="auto">
          <a:xfrm>
            <a:off x="668338" y="2740025"/>
            <a:ext cx="6348412" cy="9175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Comic Sans MS" panose="030F0702030302020204" pitchFamily="66" charset="0"/>
              </a:rPr>
              <a:t>Reading Paper</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8" name="Rectangle 3"/>
          <p:cNvSpPr>
            <a:spLocks noChangeArrowheads="1"/>
          </p:cNvSpPr>
          <p:nvPr/>
        </p:nvSpPr>
        <p:spPr bwMode="auto">
          <a:xfrm>
            <a:off x="407988" y="401638"/>
            <a:ext cx="413543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Sample Questions</a:t>
            </a:r>
          </a:p>
        </p:txBody>
      </p:sp>
      <p:pic>
        <p:nvPicPr>
          <p:cNvPr id="16389" name="Picture 2"/>
          <p:cNvPicPr>
            <a:picLocks noChangeAspect="1" noChangeArrowheads="1"/>
          </p:cNvPicPr>
          <p:nvPr/>
        </p:nvPicPr>
        <p:blipFill>
          <a:blip r:embed="rId2" cstate="print"/>
          <a:srcRect/>
          <a:stretch>
            <a:fillRect/>
          </a:stretch>
        </p:blipFill>
        <p:spPr bwMode="auto">
          <a:xfrm>
            <a:off x="614363" y="1801813"/>
            <a:ext cx="7894637" cy="4200525"/>
          </a:xfrm>
          <a:prstGeom prst="rect">
            <a:avLst/>
          </a:prstGeom>
          <a:noFill/>
          <a:ln w="9525">
            <a:noFill/>
            <a:miter lim="800000"/>
            <a:headEnd/>
            <a:tailEnd/>
          </a:ln>
        </p:spPr>
      </p:pic>
      <p:pic>
        <p:nvPicPr>
          <p:cNvPr id="16390" name="Picture 6" descr="Image result for st laurences kirkb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938" y="5773738"/>
            <a:ext cx="668337" cy="668337"/>
          </a:xfrm>
          <a:prstGeom prst="rect">
            <a:avLst/>
          </a:prstGeom>
          <a:noFill/>
          <a:ln w="9525">
            <a:noFill/>
            <a:miter lim="800000"/>
            <a:headEnd/>
            <a:tailEnd/>
          </a:ln>
        </p:spPr>
      </p:pic>
      <p:pic>
        <p:nvPicPr>
          <p:cNvPr id="16391" name="Picture 10"/>
          <p:cNvPicPr>
            <a:picLocks noChangeAspect="1" noChangeArrowheads="1"/>
          </p:cNvPicPr>
          <p:nvPr/>
        </p:nvPicPr>
        <p:blipFill>
          <a:blip r:embed="rId4" cstate="print"/>
          <a:srcRect/>
          <a:stretch>
            <a:fillRect/>
          </a:stretch>
        </p:blipFill>
        <p:spPr bwMode="auto">
          <a:xfrm>
            <a:off x="7427913" y="354013"/>
            <a:ext cx="1511300" cy="1955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858963" y="576263"/>
            <a:ext cx="4846637" cy="2584450"/>
          </a:xfrm>
          <a:prstGeom prst="rect">
            <a:avLst/>
          </a:prstGeom>
          <a:noFill/>
          <a:ln w="38100">
            <a:noFill/>
            <a:prstDash val="dash"/>
            <a:miter lim="800000"/>
            <a:headEnd/>
            <a:tailEnd/>
          </a:ln>
        </p:spPr>
        <p:txBody>
          <a:bodyPr>
            <a:spAutoFit/>
          </a:bodyPr>
          <a:lstStyle/>
          <a:p>
            <a:pPr algn="ctr"/>
            <a:r>
              <a:rPr lang="en-GB" altLang="en-US" sz="5400" b="1">
                <a:solidFill>
                  <a:schemeClr val="bg1"/>
                </a:solidFill>
                <a:latin typeface="Comic Sans MS" pitchFamily="66" charset="0"/>
              </a:rPr>
              <a:t>Welcome</a:t>
            </a:r>
          </a:p>
          <a:p>
            <a:pPr algn="ctr"/>
            <a:endParaRPr lang="en-GB" altLang="en-US" sz="5400" b="1">
              <a:solidFill>
                <a:schemeClr val="bg1"/>
              </a:solidFill>
              <a:latin typeface="BPreplay" pitchFamily="50" charset="0"/>
            </a:endParaRPr>
          </a:p>
          <a:p>
            <a:pPr algn="ctr"/>
            <a:r>
              <a:rPr lang="en-GB" altLang="en-US" sz="5400" b="1">
                <a:solidFill>
                  <a:schemeClr val="bg1"/>
                </a:solidFill>
                <a:latin typeface="Comic Sans MS" pitchFamily="66" charset="0"/>
              </a:rPr>
              <a:t>Y6 staff</a:t>
            </a:r>
          </a:p>
        </p:txBody>
      </p:sp>
      <p:pic>
        <p:nvPicPr>
          <p:cNvPr id="3075"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13100" y="3160713"/>
            <a:ext cx="2139950" cy="21383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3" name="Rectangle 3"/>
          <p:cNvSpPr>
            <a:spLocks noChangeArrowheads="1"/>
          </p:cNvSpPr>
          <p:nvPr/>
        </p:nvSpPr>
        <p:spPr bwMode="auto">
          <a:xfrm>
            <a:off x="407988" y="427038"/>
            <a:ext cx="2703512" cy="584200"/>
          </a:xfrm>
          <a:prstGeom prst="rect">
            <a:avLst/>
          </a:prstGeom>
          <a:noFill/>
          <a:ln w="38100">
            <a:noFill/>
            <a:prstDash val="dash"/>
            <a:miter lim="800000"/>
            <a:headEnd/>
            <a:tailEnd/>
          </a:ln>
        </p:spPr>
        <p:txBody>
          <a:bodyPr wrap="none">
            <a:spAutoFit/>
          </a:bodyPr>
          <a:lstStyle/>
          <a:p>
            <a:r>
              <a:rPr lang="en-GB" altLang="en-US" sz="3200" b="1">
                <a:solidFill>
                  <a:schemeClr val="bg1"/>
                </a:solidFill>
                <a:latin typeface="Comic Sans MS" pitchFamily="66" charset="0"/>
              </a:rPr>
              <a:t>Mathematics</a:t>
            </a:r>
          </a:p>
        </p:txBody>
      </p:sp>
      <p:sp>
        <p:nvSpPr>
          <p:cNvPr id="13" name="Rectangle 12"/>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The mathematics tests have undergone the biggest change in recent years.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Children will sit three tests: paper 1, paper 2 and paper 3.</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Paper 1 is for arithmetic lasting for 30 minutes, covering calculation methods for all operations, including use of fractions, percentages and decimals.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Questions gradually increase in difficulty. Not all children will be expected to access some of the more difficult questions later in the paper.</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Papers 2 and 3 cover problem solving and reasoning, each lasting for 40 minutes.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Pupils will still require calculation skills but will need to answer questions in context and decide what is required to find a solution.</a:t>
            </a:r>
          </a:p>
        </p:txBody>
      </p:sp>
      <p:pic>
        <p:nvPicPr>
          <p:cNvPr id="20485"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
        <p:nvSpPr>
          <p:cNvPr id="2" name="TextBox 1"/>
          <p:cNvSpPr txBox="1"/>
          <p:nvPr/>
        </p:nvSpPr>
        <p:spPr>
          <a:xfrm>
            <a:off x="837127" y="5228823"/>
            <a:ext cx="7405352" cy="584775"/>
          </a:xfrm>
          <a:prstGeom prst="rect">
            <a:avLst/>
          </a:prstGeom>
          <a:noFill/>
        </p:spPr>
        <p:txBody>
          <a:bodyPr wrap="square" rtlCol="0">
            <a:spAutoFit/>
          </a:bodyPr>
          <a:lstStyle/>
          <a:p>
            <a:pPr algn="ctr"/>
            <a:r>
              <a:rPr lang="en-GB" sz="1600" dirty="0">
                <a:latin typeface="Comic Sans MS" panose="030F0702030302020204" pitchFamily="66" charset="0"/>
              </a:rPr>
              <a:t>Mathsbot.com a great website to use to practise the arithmetic paper. </a:t>
            </a:r>
            <a:r>
              <a:rPr lang="en-GB" sz="1600" dirty="0">
                <a:latin typeface="Comic Sans MS" panose="030F0702030302020204" pitchFamily="66" charset="0"/>
                <a:hlinkClick r:id="rId3"/>
              </a:rPr>
              <a:t>https://mathsbot.com/primary/ks2</a:t>
            </a:r>
            <a:r>
              <a:rPr lang="en-GB" sz="1600" dirty="0">
                <a:latin typeface="Comic Sans MS" panose="030F0702030302020204" pitchFamily="66"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7" name="Rectangle 3"/>
          <p:cNvSpPr>
            <a:spLocks noChangeArrowheads="1"/>
          </p:cNvSpPr>
          <p:nvPr/>
        </p:nvSpPr>
        <p:spPr bwMode="auto">
          <a:xfrm>
            <a:off x="407988" y="427038"/>
            <a:ext cx="3698875" cy="584200"/>
          </a:xfrm>
          <a:prstGeom prst="rect">
            <a:avLst/>
          </a:prstGeom>
          <a:noFill/>
          <a:ln w="38100">
            <a:noFill/>
            <a:prstDash val="dash"/>
            <a:miter lim="800000"/>
            <a:headEnd/>
            <a:tailEnd/>
          </a:ln>
        </p:spPr>
        <p:txBody>
          <a:bodyPr wrap="none">
            <a:spAutoFit/>
          </a:bodyPr>
          <a:lstStyle/>
          <a:p>
            <a:r>
              <a:rPr lang="en-GB" altLang="en-US" sz="3200" b="1">
                <a:solidFill>
                  <a:schemeClr val="bg1"/>
                </a:solidFill>
                <a:latin typeface="Comic Sans MS" pitchFamily="66" charset="0"/>
              </a:rPr>
              <a:t>Sample Questions</a:t>
            </a:r>
          </a:p>
        </p:txBody>
      </p:sp>
      <p:sp>
        <p:nvSpPr>
          <p:cNvPr id="10" name="Rectangle 9"/>
          <p:cNvSpPr/>
          <p:nvPr/>
        </p:nvSpPr>
        <p:spPr>
          <a:xfrm>
            <a:off x="36353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Comic Sans MS" panose="030F0702030302020204" pitchFamily="66" charset="0"/>
              </a:rPr>
              <a:t>Maths Paper 1: Arithmetic</a:t>
            </a:r>
          </a:p>
        </p:txBody>
      </p:sp>
      <p:pic>
        <p:nvPicPr>
          <p:cNvPr id="21509"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pic>
        <p:nvPicPr>
          <p:cNvPr id="21510" name="Picture 11"/>
          <p:cNvPicPr>
            <a:picLocks noChangeAspect="1" noChangeArrowheads="1"/>
          </p:cNvPicPr>
          <p:nvPr/>
        </p:nvPicPr>
        <p:blipFill>
          <a:blip r:embed="rId3" cstate="print"/>
          <a:srcRect/>
          <a:stretch>
            <a:fillRect/>
          </a:stretch>
        </p:blipFill>
        <p:spPr bwMode="auto">
          <a:xfrm>
            <a:off x="407988" y="1673225"/>
            <a:ext cx="4378325" cy="3954463"/>
          </a:xfrm>
          <a:prstGeom prst="rect">
            <a:avLst/>
          </a:prstGeom>
          <a:noFill/>
          <a:ln w="9525">
            <a:noFill/>
            <a:miter lim="800000"/>
            <a:headEnd/>
            <a:tailEnd/>
          </a:ln>
        </p:spPr>
      </p:pic>
      <p:pic>
        <p:nvPicPr>
          <p:cNvPr id="21511" name="Picture 12"/>
          <p:cNvPicPr>
            <a:picLocks noChangeAspect="1" noChangeArrowheads="1"/>
          </p:cNvPicPr>
          <p:nvPr/>
        </p:nvPicPr>
        <p:blipFill>
          <a:blip r:embed="rId4" cstate="print"/>
          <a:srcRect/>
          <a:stretch>
            <a:fillRect/>
          </a:stretch>
        </p:blipFill>
        <p:spPr bwMode="auto">
          <a:xfrm>
            <a:off x="4873625" y="1704975"/>
            <a:ext cx="3913188" cy="18780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1" name="Rectangle 3"/>
          <p:cNvSpPr>
            <a:spLocks noChangeArrowheads="1"/>
          </p:cNvSpPr>
          <p:nvPr/>
        </p:nvSpPr>
        <p:spPr bwMode="auto">
          <a:xfrm>
            <a:off x="407988" y="427038"/>
            <a:ext cx="3568700" cy="584200"/>
          </a:xfrm>
          <a:prstGeom prst="rect">
            <a:avLst/>
          </a:prstGeom>
          <a:noFill/>
          <a:ln w="38100">
            <a:noFill/>
            <a:prstDash val="dash"/>
            <a:miter lim="800000"/>
            <a:headEnd/>
            <a:tailEnd/>
          </a:ln>
        </p:spPr>
        <p:txBody>
          <a:bodyPr wrap="none">
            <a:spAutoFit/>
          </a:bodyPr>
          <a:lstStyle/>
          <a:p>
            <a:r>
              <a:rPr lang="en-GB" altLang="en-US" sz="3200" b="1">
                <a:solidFill>
                  <a:schemeClr val="bg1"/>
                </a:solidFill>
                <a:latin typeface="BPreplay" pitchFamily="50" charset="0"/>
              </a:rPr>
              <a:t>Sample Questions</a:t>
            </a:r>
          </a:p>
        </p:txBody>
      </p:sp>
      <p:sp>
        <p:nvSpPr>
          <p:cNvPr id="10" name="Rectangle 9"/>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2 / Paper 3 : Reasoning</a:t>
            </a:r>
          </a:p>
        </p:txBody>
      </p:sp>
      <p:pic>
        <p:nvPicPr>
          <p:cNvPr id="22533" name="Picture 9"/>
          <p:cNvPicPr>
            <a:picLocks noChangeAspect="1" noChangeArrowheads="1"/>
          </p:cNvPicPr>
          <p:nvPr/>
        </p:nvPicPr>
        <p:blipFill>
          <a:blip r:embed="rId2" cstate="print"/>
          <a:srcRect/>
          <a:stretch>
            <a:fillRect/>
          </a:stretch>
        </p:blipFill>
        <p:spPr bwMode="auto">
          <a:xfrm>
            <a:off x="644525" y="1776413"/>
            <a:ext cx="3609975" cy="3657600"/>
          </a:xfrm>
          <a:prstGeom prst="rect">
            <a:avLst/>
          </a:prstGeom>
          <a:noFill/>
          <a:ln w="9525">
            <a:noFill/>
            <a:miter lim="800000"/>
            <a:headEnd/>
            <a:tailEnd/>
          </a:ln>
        </p:spPr>
      </p:pic>
      <p:pic>
        <p:nvPicPr>
          <p:cNvPr id="22534" name="Picture 10"/>
          <p:cNvPicPr>
            <a:picLocks noChangeAspect="1" noChangeArrowheads="1"/>
          </p:cNvPicPr>
          <p:nvPr/>
        </p:nvPicPr>
        <p:blipFill>
          <a:blip r:embed="rId3" cstate="print"/>
          <a:srcRect/>
          <a:stretch>
            <a:fillRect/>
          </a:stretch>
        </p:blipFill>
        <p:spPr bwMode="auto">
          <a:xfrm>
            <a:off x="4289425" y="1177925"/>
            <a:ext cx="4440238" cy="30892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5" name="Rectangle 3"/>
          <p:cNvSpPr>
            <a:spLocks noChangeArrowheads="1"/>
          </p:cNvSpPr>
          <p:nvPr/>
        </p:nvSpPr>
        <p:spPr bwMode="auto">
          <a:xfrm>
            <a:off x="407988" y="427038"/>
            <a:ext cx="3568700" cy="584200"/>
          </a:xfrm>
          <a:prstGeom prst="rect">
            <a:avLst/>
          </a:prstGeom>
          <a:noFill/>
          <a:ln w="38100">
            <a:noFill/>
            <a:prstDash val="dash"/>
            <a:miter lim="800000"/>
            <a:headEnd/>
            <a:tailEnd/>
          </a:ln>
        </p:spPr>
        <p:txBody>
          <a:bodyPr wrap="none">
            <a:spAutoFit/>
          </a:bodyPr>
          <a:lstStyle/>
          <a:p>
            <a:r>
              <a:rPr lang="en-GB" altLang="en-US" sz="3200" b="1">
                <a:solidFill>
                  <a:schemeClr val="bg1"/>
                </a:solidFill>
                <a:latin typeface="BPreplay" pitchFamily="50" charset="0"/>
              </a:rPr>
              <a:t>Sample Questions</a:t>
            </a:r>
          </a:p>
        </p:txBody>
      </p:sp>
      <p:sp>
        <p:nvSpPr>
          <p:cNvPr id="10" name="Rectangle 9"/>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2 / Paper 3 : Reasoning</a:t>
            </a:r>
          </a:p>
        </p:txBody>
      </p:sp>
      <p:pic>
        <p:nvPicPr>
          <p:cNvPr id="23557" name="Picture 11"/>
          <p:cNvPicPr>
            <a:picLocks noChangeAspect="1" noChangeArrowheads="1"/>
          </p:cNvPicPr>
          <p:nvPr/>
        </p:nvPicPr>
        <p:blipFill>
          <a:blip r:embed="rId2" cstate="print"/>
          <a:srcRect/>
          <a:stretch>
            <a:fillRect/>
          </a:stretch>
        </p:blipFill>
        <p:spPr bwMode="auto">
          <a:xfrm>
            <a:off x="649288" y="1874838"/>
            <a:ext cx="7089775" cy="43259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79" name="Rectangle 3"/>
          <p:cNvSpPr>
            <a:spLocks noChangeArrowheads="1"/>
          </p:cNvSpPr>
          <p:nvPr/>
        </p:nvSpPr>
        <p:spPr bwMode="auto">
          <a:xfrm>
            <a:off x="407988" y="401638"/>
            <a:ext cx="4703762"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BPreplay" pitchFamily="50" charset="0"/>
              </a:rPr>
              <a:t>Writing assessments:</a:t>
            </a:r>
          </a:p>
        </p:txBody>
      </p:sp>
      <p:sp>
        <p:nvSpPr>
          <p:cNvPr id="12" name="Rectangle 11"/>
          <p:cNvSpPr/>
          <p:nvPr/>
        </p:nvSpPr>
        <p:spPr>
          <a:xfrm>
            <a:off x="36195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sz="1600" dirty="0">
              <a:solidFill>
                <a:srgbClr val="181717"/>
              </a:solidFill>
              <a:latin typeface="BPreplay" panose="02000503000000020004" pitchFamily="50" charset="0"/>
            </a:endParaRPr>
          </a:p>
        </p:txBody>
      </p:sp>
      <p:graphicFrame>
        <p:nvGraphicFramePr>
          <p:cNvPr id="2" name="Table 1"/>
          <p:cNvGraphicFramePr>
            <a:graphicFrameLocks noGrp="1"/>
          </p:cNvGraphicFramePr>
          <p:nvPr/>
        </p:nvGraphicFramePr>
        <p:xfrm>
          <a:off x="407988" y="1277938"/>
          <a:ext cx="5324476" cy="5229225"/>
        </p:xfrm>
        <a:graphic>
          <a:graphicData uri="http://schemas.openxmlformats.org/drawingml/2006/table">
            <a:tbl>
              <a:tblPr firstRow="1" firstCol="1" bandRow="1" bandCol="1">
                <a:tableStyleId>{5C22544A-7EE6-4342-B048-85BDC9FD1C3A}</a:tableStyleId>
              </a:tblPr>
              <a:tblGrid>
                <a:gridCol w="2662238">
                  <a:extLst>
                    <a:ext uri="{9D8B030D-6E8A-4147-A177-3AD203B41FA5}">
                      <a16:colId xmlns:a16="http://schemas.microsoft.com/office/drawing/2014/main" val="20000"/>
                    </a:ext>
                  </a:extLst>
                </a:gridCol>
                <a:gridCol w="2662238">
                  <a:extLst>
                    <a:ext uri="{9D8B030D-6E8A-4147-A177-3AD203B41FA5}">
                      <a16:colId xmlns:a16="http://schemas.microsoft.com/office/drawing/2014/main" val="20001"/>
                    </a:ext>
                  </a:extLst>
                </a:gridCol>
              </a:tblGrid>
              <a:tr h="814838">
                <a:tc gridSpan="2">
                  <a:txBody>
                    <a:bodyPr/>
                    <a:lstStyle/>
                    <a:p>
                      <a:pPr marL="228600" algn="l">
                        <a:lnSpc>
                          <a:spcPct val="115000"/>
                        </a:lnSpc>
                        <a:spcAft>
                          <a:spcPts val="0"/>
                        </a:spcAft>
                      </a:pPr>
                      <a:r>
                        <a:rPr lang="en-GB" sz="1600" dirty="0">
                          <a:effectLst/>
                        </a:rPr>
                        <a:t>Working Towards the Expected Standard</a:t>
                      </a:r>
                      <a:endParaRPr lang="en-GB" sz="1100" dirty="0">
                        <a:effectLst/>
                      </a:endParaRPr>
                    </a:p>
                    <a:p>
                      <a:pPr algn="l">
                        <a:lnSpc>
                          <a:spcPct val="115000"/>
                        </a:lnSpc>
                        <a:spcAft>
                          <a:spcPts val="0"/>
                        </a:spcAft>
                      </a:pPr>
                      <a:r>
                        <a:rPr lang="en-GB" sz="1200" dirty="0">
                          <a:effectLst/>
                        </a:rPr>
                        <a:t>The pupil can write for a range of purposes </a:t>
                      </a:r>
                      <a:endParaRPr lang="en-GB" sz="1100" dirty="0">
                        <a:effectLst/>
                        <a:latin typeface="Calibri"/>
                        <a:ea typeface="Calibri"/>
                        <a:cs typeface="Times New Roman"/>
                      </a:endParaRPr>
                    </a:p>
                  </a:txBody>
                  <a:tcPr marL="68578" marR="68578" marT="0" marB="0"/>
                </a:tc>
                <a:tc hMerge="1">
                  <a:txBody>
                    <a:bodyPr/>
                    <a:lstStyle/>
                    <a:p>
                      <a:endParaRPr lang="en-GB"/>
                    </a:p>
                  </a:txBody>
                  <a:tcPr/>
                </a:tc>
                <a:extLst>
                  <a:ext uri="{0D108BD9-81ED-4DB2-BD59-A6C34878D82A}">
                    <a16:rowId xmlns:a16="http://schemas.microsoft.com/office/drawing/2014/main" val="10000"/>
                  </a:ext>
                </a:extLst>
              </a:tr>
              <a:tr h="480378">
                <a:tc gridSpan="2">
                  <a:txBody>
                    <a:bodyPr/>
                    <a:lstStyle/>
                    <a:p>
                      <a:pPr algn="l">
                        <a:lnSpc>
                          <a:spcPct val="115000"/>
                        </a:lnSpc>
                        <a:spcAft>
                          <a:spcPts val="0"/>
                        </a:spcAft>
                      </a:pPr>
                      <a:r>
                        <a:rPr lang="en-GB" sz="1200">
                          <a:effectLst/>
                        </a:rPr>
                        <a:t>Use paragraphs to organise ideas</a:t>
                      </a:r>
                      <a:endParaRPr lang="en-GB" sz="1100">
                        <a:effectLst/>
                        <a:latin typeface="Calibri"/>
                        <a:ea typeface="Calibri"/>
                        <a:cs typeface="Times New Roman"/>
                      </a:endParaRPr>
                    </a:p>
                  </a:txBody>
                  <a:tcPr marL="68578" marR="68578" marT="0" marB="0"/>
                </a:tc>
                <a:tc hMerge="1">
                  <a:txBody>
                    <a:bodyPr/>
                    <a:lstStyle/>
                    <a:p>
                      <a:endParaRPr lang="en-GB"/>
                    </a:p>
                  </a:txBody>
                  <a:tcPr/>
                </a:tc>
                <a:extLst>
                  <a:ext uri="{0D108BD9-81ED-4DB2-BD59-A6C34878D82A}">
                    <a16:rowId xmlns:a16="http://schemas.microsoft.com/office/drawing/2014/main" val="10001"/>
                  </a:ext>
                </a:extLst>
              </a:tr>
              <a:tr h="657444">
                <a:tc gridSpan="2">
                  <a:txBody>
                    <a:bodyPr/>
                    <a:lstStyle/>
                    <a:p>
                      <a:pPr algn="l">
                        <a:spcAft>
                          <a:spcPts val="0"/>
                        </a:spcAft>
                      </a:pPr>
                      <a:r>
                        <a:rPr lang="en-GB" sz="1200" dirty="0">
                          <a:effectLst/>
                        </a:rPr>
                        <a:t>In narratives, describe settings and characters </a:t>
                      </a:r>
                    </a:p>
                    <a:p>
                      <a:pPr algn="l">
                        <a:lnSpc>
                          <a:spcPct val="115000"/>
                        </a:lnSpc>
                        <a:spcAft>
                          <a:spcPts val="0"/>
                        </a:spcAft>
                      </a:pPr>
                      <a:r>
                        <a:rPr lang="en-GB" sz="1200" dirty="0">
                          <a:effectLst/>
                        </a:rPr>
                        <a:t> </a:t>
                      </a:r>
                      <a:endParaRPr lang="en-GB" sz="1100" dirty="0">
                        <a:effectLst/>
                        <a:latin typeface="Calibri"/>
                        <a:ea typeface="Calibri"/>
                        <a:cs typeface="Times New Roman"/>
                      </a:endParaRPr>
                    </a:p>
                  </a:txBody>
                  <a:tcPr marL="68578" marR="68578" marT="0" marB="0"/>
                </a:tc>
                <a:tc hMerge="1">
                  <a:txBody>
                    <a:bodyPr/>
                    <a:lstStyle/>
                    <a:p>
                      <a:endParaRPr lang="en-GB"/>
                    </a:p>
                  </a:txBody>
                  <a:tcPr/>
                </a:tc>
                <a:extLst>
                  <a:ext uri="{0D108BD9-81ED-4DB2-BD59-A6C34878D82A}">
                    <a16:rowId xmlns:a16="http://schemas.microsoft.com/office/drawing/2014/main" val="10002"/>
                  </a:ext>
                </a:extLst>
              </a:tr>
              <a:tr h="944359">
                <a:tc gridSpan="2">
                  <a:txBody>
                    <a:bodyPr/>
                    <a:lstStyle/>
                    <a:p>
                      <a:pPr algn="l">
                        <a:spcAft>
                          <a:spcPts val="0"/>
                        </a:spcAft>
                      </a:pPr>
                      <a:r>
                        <a:rPr lang="en-GB" sz="1200" dirty="0">
                          <a:effectLst/>
                        </a:rPr>
                        <a:t>In non-narrative writing, use simple devices to structure the writing and support the reader (e.g. headings, sub-headings, bullet points) </a:t>
                      </a:r>
                    </a:p>
                    <a:p>
                      <a:pPr algn="l">
                        <a:spcAft>
                          <a:spcPts val="0"/>
                        </a:spcAft>
                      </a:pPr>
                      <a:r>
                        <a:rPr lang="en-GB" sz="1200" dirty="0">
                          <a:effectLst/>
                        </a:rPr>
                        <a:t> </a:t>
                      </a:r>
                      <a:endParaRPr lang="en-GB" sz="1200" b="1" dirty="0">
                        <a:solidFill>
                          <a:srgbClr val="000000"/>
                        </a:solidFill>
                        <a:effectLst/>
                        <a:latin typeface="Arial"/>
                        <a:ea typeface="Calibri"/>
                      </a:endParaRPr>
                    </a:p>
                  </a:txBody>
                  <a:tcPr marL="68578" marR="68578" marT="0" marB="0"/>
                </a:tc>
                <a:tc hMerge="1">
                  <a:txBody>
                    <a:bodyPr/>
                    <a:lstStyle/>
                    <a:p>
                      <a:endParaRPr lang="en-GB"/>
                    </a:p>
                  </a:txBody>
                  <a:tcPr/>
                </a:tc>
                <a:extLst>
                  <a:ext uri="{0D108BD9-81ED-4DB2-BD59-A6C34878D82A}">
                    <a16:rowId xmlns:a16="http://schemas.microsoft.com/office/drawing/2014/main" val="10003"/>
                  </a:ext>
                </a:extLst>
              </a:tr>
              <a:tr h="255600">
                <a:tc rowSpan="5">
                  <a:txBody>
                    <a:bodyPr/>
                    <a:lstStyle/>
                    <a:p>
                      <a:pPr algn="l">
                        <a:spcAft>
                          <a:spcPts val="0"/>
                        </a:spcAft>
                      </a:pPr>
                      <a:r>
                        <a:rPr lang="en-GB" sz="1200" dirty="0">
                          <a:effectLst/>
                        </a:rPr>
                        <a:t>Use mostly correctly </a:t>
                      </a:r>
                      <a:endParaRPr lang="en-GB" sz="1200" b="1" dirty="0">
                        <a:solidFill>
                          <a:srgbClr val="000000"/>
                        </a:solidFill>
                        <a:effectLst/>
                        <a:latin typeface="Arial"/>
                        <a:ea typeface="Calibri"/>
                      </a:endParaRPr>
                    </a:p>
                  </a:txBody>
                  <a:tcPr marL="68578" marR="68578" marT="0" marB="0"/>
                </a:tc>
                <a:tc>
                  <a:txBody>
                    <a:bodyPr/>
                    <a:lstStyle/>
                    <a:p>
                      <a:pPr algn="l">
                        <a:lnSpc>
                          <a:spcPct val="115000"/>
                        </a:lnSpc>
                        <a:spcAft>
                          <a:spcPts val="0"/>
                        </a:spcAft>
                      </a:pPr>
                      <a:r>
                        <a:rPr lang="en-GB" sz="1200">
                          <a:effectLst/>
                        </a:rPr>
                        <a:t>capital letters</a:t>
                      </a:r>
                      <a:endParaRPr lang="en-GB" sz="1100">
                        <a:effectLst/>
                        <a:latin typeface="Calibri"/>
                        <a:ea typeface="Calibri"/>
                        <a:cs typeface="Times New Roman"/>
                      </a:endParaRPr>
                    </a:p>
                  </a:txBody>
                  <a:tcPr marL="68578" marR="68578" marT="0" marB="0"/>
                </a:tc>
                <a:extLst>
                  <a:ext uri="{0D108BD9-81ED-4DB2-BD59-A6C34878D82A}">
                    <a16:rowId xmlns:a16="http://schemas.microsoft.com/office/drawing/2014/main" val="10004"/>
                  </a:ext>
                </a:extLst>
              </a:tr>
              <a:tr h="255600">
                <a:tc vMerge="1">
                  <a:txBody>
                    <a:bodyPr/>
                    <a:lstStyle/>
                    <a:p>
                      <a:endParaRPr lang="en-GB"/>
                    </a:p>
                  </a:txBody>
                  <a:tcPr/>
                </a:tc>
                <a:tc>
                  <a:txBody>
                    <a:bodyPr/>
                    <a:lstStyle/>
                    <a:p>
                      <a:pPr algn="l">
                        <a:lnSpc>
                          <a:spcPct val="115000"/>
                        </a:lnSpc>
                        <a:spcAft>
                          <a:spcPts val="0"/>
                        </a:spcAft>
                      </a:pPr>
                      <a:r>
                        <a:rPr lang="en-GB" sz="1200">
                          <a:effectLst/>
                        </a:rPr>
                        <a:t>full stops</a:t>
                      </a:r>
                      <a:endParaRPr lang="en-GB" sz="1100">
                        <a:effectLst/>
                        <a:latin typeface="Calibri"/>
                        <a:ea typeface="Calibri"/>
                        <a:cs typeface="Times New Roman"/>
                      </a:endParaRPr>
                    </a:p>
                  </a:txBody>
                  <a:tcPr marL="68578" marR="68578" marT="0" marB="0"/>
                </a:tc>
                <a:extLst>
                  <a:ext uri="{0D108BD9-81ED-4DB2-BD59-A6C34878D82A}">
                    <a16:rowId xmlns:a16="http://schemas.microsoft.com/office/drawing/2014/main" val="10005"/>
                  </a:ext>
                </a:extLst>
              </a:tr>
              <a:tr h="255600">
                <a:tc vMerge="1">
                  <a:txBody>
                    <a:bodyPr/>
                    <a:lstStyle/>
                    <a:p>
                      <a:endParaRPr lang="en-GB"/>
                    </a:p>
                  </a:txBody>
                  <a:tcPr/>
                </a:tc>
                <a:tc>
                  <a:txBody>
                    <a:bodyPr/>
                    <a:lstStyle/>
                    <a:p>
                      <a:pPr algn="l">
                        <a:lnSpc>
                          <a:spcPct val="115000"/>
                        </a:lnSpc>
                        <a:spcAft>
                          <a:spcPts val="0"/>
                        </a:spcAft>
                      </a:pPr>
                      <a:r>
                        <a:rPr lang="en-GB" sz="1200">
                          <a:effectLst/>
                        </a:rPr>
                        <a:t>question marks</a:t>
                      </a:r>
                      <a:endParaRPr lang="en-GB" sz="1100">
                        <a:effectLst/>
                        <a:latin typeface="Calibri"/>
                        <a:ea typeface="Calibri"/>
                        <a:cs typeface="Times New Roman"/>
                      </a:endParaRPr>
                    </a:p>
                  </a:txBody>
                  <a:tcPr marL="68578" marR="68578" marT="0" marB="0"/>
                </a:tc>
                <a:extLst>
                  <a:ext uri="{0D108BD9-81ED-4DB2-BD59-A6C34878D82A}">
                    <a16:rowId xmlns:a16="http://schemas.microsoft.com/office/drawing/2014/main" val="10006"/>
                  </a:ext>
                </a:extLst>
              </a:tr>
              <a:tr h="255600">
                <a:tc vMerge="1">
                  <a:txBody>
                    <a:bodyPr/>
                    <a:lstStyle/>
                    <a:p>
                      <a:endParaRPr lang="en-GB"/>
                    </a:p>
                  </a:txBody>
                  <a:tcPr/>
                </a:tc>
                <a:tc>
                  <a:txBody>
                    <a:bodyPr/>
                    <a:lstStyle/>
                    <a:p>
                      <a:pPr algn="l">
                        <a:lnSpc>
                          <a:spcPct val="115000"/>
                        </a:lnSpc>
                        <a:spcAft>
                          <a:spcPts val="0"/>
                        </a:spcAft>
                      </a:pPr>
                      <a:r>
                        <a:rPr lang="en-GB" sz="1200">
                          <a:effectLst/>
                        </a:rPr>
                        <a:t>commas for lists</a:t>
                      </a:r>
                      <a:endParaRPr lang="en-GB" sz="1100">
                        <a:effectLst/>
                        <a:latin typeface="Calibri"/>
                        <a:ea typeface="Calibri"/>
                        <a:cs typeface="Times New Roman"/>
                      </a:endParaRPr>
                    </a:p>
                  </a:txBody>
                  <a:tcPr marL="68578" marR="68578" marT="0" marB="0"/>
                </a:tc>
                <a:extLst>
                  <a:ext uri="{0D108BD9-81ED-4DB2-BD59-A6C34878D82A}">
                    <a16:rowId xmlns:a16="http://schemas.microsoft.com/office/drawing/2014/main" val="10007"/>
                  </a:ext>
                </a:extLst>
              </a:tr>
              <a:tr h="255600">
                <a:tc vMerge="1">
                  <a:txBody>
                    <a:bodyPr/>
                    <a:lstStyle/>
                    <a:p>
                      <a:endParaRPr lang="en-GB"/>
                    </a:p>
                  </a:txBody>
                  <a:tcPr/>
                </a:tc>
                <a:tc>
                  <a:txBody>
                    <a:bodyPr/>
                    <a:lstStyle/>
                    <a:p>
                      <a:pPr algn="l">
                        <a:lnSpc>
                          <a:spcPct val="115000"/>
                        </a:lnSpc>
                        <a:spcAft>
                          <a:spcPts val="0"/>
                        </a:spcAft>
                      </a:pPr>
                      <a:r>
                        <a:rPr lang="en-GB" sz="1200">
                          <a:effectLst/>
                        </a:rPr>
                        <a:t>apostrophes for contraction</a:t>
                      </a:r>
                      <a:endParaRPr lang="en-GB" sz="1100">
                        <a:effectLst/>
                        <a:latin typeface="Calibri"/>
                        <a:ea typeface="Calibri"/>
                        <a:cs typeface="Times New Roman"/>
                      </a:endParaRPr>
                    </a:p>
                  </a:txBody>
                  <a:tcPr marL="68578" marR="68578" marT="0" marB="0"/>
                </a:tc>
                <a:extLst>
                  <a:ext uri="{0D108BD9-81ED-4DB2-BD59-A6C34878D82A}">
                    <a16:rowId xmlns:a16="http://schemas.microsoft.com/office/drawing/2014/main" val="10008"/>
                  </a:ext>
                </a:extLst>
              </a:tr>
              <a:tr h="527103">
                <a:tc gridSpan="2">
                  <a:txBody>
                    <a:bodyPr/>
                    <a:lstStyle/>
                    <a:p>
                      <a:pPr algn="l">
                        <a:lnSpc>
                          <a:spcPct val="115000"/>
                        </a:lnSpc>
                        <a:spcAft>
                          <a:spcPts val="0"/>
                        </a:spcAft>
                      </a:pPr>
                      <a:r>
                        <a:rPr lang="en-GB" sz="1200">
                          <a:effectLst/>
                        </a:rPr>
                        <a:t>Spell correctly most words from the year 3 / year 4 spelling list, and some words from the year 5 / year 6 spelling list</a:t>
                      </a:r>
                      <a:endParaRPr lang="en-GB" sz="1100">
                        <a:effectLst/>
                        <a:latin typeface="Calibri"/>
                        <a:ea typeface="Calibri"/>
                        <a:cs typeface="Times New Roman"/>
                      </a:endParaRPr>
                    </a:p>
                  </a:txBody>
                  <a:tcPr marL="68578" marR="68578" marT="0" marB="0"/>
                </a:tc>
                <a:tc hMerge="1">
                  <a:txBody>
                    <a:bodyPr/>
                    <a:lstStyle/>
                    <a:p>
                      <a:endParaRPr lang="en-GB"/>
                    </a:p>
                  </a:txBody>
                  <a:tcPr/>
                </a:tc>
                <a:extLst>
                  <a:ext uri="{0D108BD9-81ED-4DB2-BD59-A6C34878D82A}">
                    <a16:rowId xmlns:a16="http://schemas.microsoft.com/office/drawing/2014/main" val="10009"/>
                  </a:ext>
                </a:extLst>
              </a:tr>
              <a:tr h="527103">
                <a:tc gridSpan="2">
                  <a:txBody>
                    <a:bodyPr/>
                    <a:lstStyle/>
                    <a:p>
                      <a:pPr algn="l">
                        <a:lnSpc>
                          <a:spcPct val="115000"/>
                        </a:lnSpc>
                        <a:spcAft>
                          <a:spcPts val="0"/>
                        </a:spcAft>
                      </a:pPr>
                      <a:r>
                        <a:rPr lang="en-GB" sz="1200" dirty="0">
                          <a:effectLst/>
                        </a:rPr>
                        <a:t>Write legibly</a:t>
                      </a:r>
                      <a:endParaRPr lang="en-GB" sz="1100" dirty="0">
                        <a:effectLst/>
                      </a:endParaRPr>
                    </a:p>
                    <a:p>
                      <a:pPr algn="l">
                        <a:lnSpc>
                          <a:spcPct val="115000"/>
                        </a:lnSpc>
                        <a:spcAft>
                          <a:spcPts val="0"/>
                        </a:spcAft>
                      </a:pPr>
                      <a:r>
                        <a:rPr lang="en-GB" sz="1200" dirty="0">
                          <a:effectLst/>
                        </a:rPr>
                        <a:t> </a:t>
                      </a:r>
                      <a:endParaRPr lang="en-GB" sz="1100" dirty="0">
                        <a:effectLst/>
                        <a:latin typeface="Calibri"/>
                        <a:ea typeface="Calibri"/>
                        <a:cs typeface="Times New Roman"/>
                      </a:endParaRPr>
                    </a:p>
                  </a:txBody>
                  <a:tcPr marL="68578" marR="68578" marT="0" marB="0"/>
                </a:tc>
                <a:tc hMerge="1">
                  <a:txBody>
                    <a:bodyPr/>
                    <a:lstStyle/>
                    <a:p>
                      <a:endParaRPr lang="en-GB"/>
                    </a:p>
                  </a:txBody>
                  <a:tcPr/>
                </a:tc>
                <a:extLst>
                  <a:ext uri="{0D108BD9-81ED-4DB2-BD59-A6C34878D82A}">
                    <a16:rowId xmlns:a16="http://schemas.microsoft.com/office/drawing/2014/main" val="10010"/>
                  </a:ext>
                </a:extLst>
              </a:tr>
            </a:tbl>
          </a:graphicData>
        </a:graphic>
      </p:graphicFrame>
      <p:pic>
        <p:nvPicPr>
          <p:cNvPr id="24609"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03" name="Rectangle 3"/>
          <p:cNvSpPr>
            <a:spLocks noChangeArrowheads="1"/>
          </p:cNvSpPr>
          <p:nvPr/>
        </p:nvSpPr>
        <p:spPr bwMode="auto">
          <a:xfrm>
            <a:off x="407988" y="401638"/>
            <a:ext cx="4703762"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BPreplay" pitchFamily="50" charset="0"/>
              </a:rPr>
              <a:t>Writing assessments:</a:t>
            </a:r>
          </a:p>
        </p:txBody>
      </p:sp>
      <p:sp>
        <p:nvSpPr>
          <p:cNvPr id="12" name="Rectangle 11"/>
          <p:cNvSpPr/>
          <p:nvPr/>
        </p:nvSpPr>
        <p:spPr>
          <a:xfrm>
            <a:off x="36195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sz="1600" dirty="0">
              <a:solidFill>
                <a:srgbClr val="181717"/>
              </a:solidFill>
              <a:latin typeface="BPreplay" panose="02000503000000020004" pitchFamily="50" charset="0"/>
            </a:endParaRPr>
          </a:p>
        </p:txBody>
      </p:sp>
      <p:graphicFrame>
        <p:nvGraphicFramePr>
          <p:cNvPr id="3" name="Table 2"/>
          <p:cNvGraphicFramePr>
            <a:graphicFrameLocks noGrp="1"/>
          </p:cNvGraphicFramePr>
          <p:nvPr/>
        </p:nvGraphicFramePr>
        <p:xfrm>
          <a:off x="407988" y="1274763"/>
          <a:ext cx="5407025" cy="5148261"/>
        </p:xfrm>
        <a:graphic>
          <a:graphicData uri="http://schemas.openxmlformats.org/drawingml/2006/table">
            <a:tbl>
              <a:tblPr firstRow="1" firstCol="1" bandRow="1" bandCol="1">
                <a:tableStyleId>{5C22544A-7EE6-4342-B048-85BDC9FD1C3A}</a:tableStyleId>
              </a:tblPr>
              <a:tblGrid>
                <a:gridCol w="5407025">
                  <a:extLst>
                    <a:ext uri="{9D8B030D-6E8A-4147-A177-3AD203B41FA5}">
                      <a16:colId xmlns:a16="http://schemas.microsoft.com/office/drawing/2014/main" val="20000"/>
                    </a:ext>
                  </a:extLst>
                </a:gridCol>
              </a:tblGrid>
              <a:tr h="1076503">
                <a:tc>
                  <a:txBody>
                    <a:bodyPr/>
                    <a:lstStyle/>
                    <a:p>
                      <a:pPr marL="228600" algn="l">
                        <a:lnSpc>
                          <a:spcPct val="115000"/>
                        </a:lnSpc>
                        <a:spcAft>
                          <a:spcPts val="0"/>
                        </a:spcAft>
                      </a:pPr>
                      <a:r>
                        <a:rPr lang="en-GB" sz="1400">
                          <a:effectLst/>
                        </a:rPr>
                        <a:t>Working at Expected Standard</a:t>
                      </a:r>
                      <a:endParaRPr lang="en-GB" sz="1000">
                        <a:effectLst/>
                      </a:endParaRPr>
                    </a:p>
                    <a:p>
                      <a:pPr algn="l">
                        <a:spcAft>
                          <a:spcPts val="0"/>
                        </a:spcAft>
                      </a:pPr>
                      <a:r>
                        <a:rPr lang="en-GB" sz="1100">
                          <a:effectLst/>
                        </a:rPr>
                        <a:t>Write effectively for a range of purposes and audiences, selecting language that shows good awareness of the reader (e.g. the use of the first person in a diary; direct address in instructions and persuasive writing) </a:t>
                      </a:r>
                    </a:p>
                    <a:p>
                      <a:pPr algn="l">
                        <a:lnSpc>
                          <a:spcPct val="115000"/>
                        </a:lnSpc>
                        <a:spcAft>
                          <a:spcPts val="0"/>
                        </a:spcAft>
                      </a:pPr>
                      <a:r>
                        <a:rPr lang="en-GB" sz="1100" u="none" strike="noStrike">
                          <a:effectLst/>
                        </a:rPr>
                        <a:t>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0"/>
                  </a:ext>
                </a:extLst>
              </a:tr>
              <a:tr h="388194">
                <a:tc>
                  <a:txBody>
                    <a:bodyPr/>
                    <a:lstStyle/>
                    <a:p>
                      <a:pPr algn="l">
                        <a:spcAft>
                          <a:spcPts val="0"/>
                        </a:spcAft>
                      </a:pPr>
                      <a:r>
                        <a:rPr lang="en-GB" sz="1100">
                          <a:effectLst/>
                        </a:rPr>
                        <a:t>In narratives, describe settings, characters and atmosphere </a:t>
                      </a:r>
                    </a:p>
                    <a:p>
                      <a:pPr marL="228600" algn="l">
                        <a:spcAft>
                          <a:spcPts val="0"/>
                        </a:spcAft>
                      </a:pPr>
                      <a:r>
                        <a:rPr lang="en-GB" sz="1100">
                          <a:effectLst/>
                        </a:rPr>
                        <a:t> </a:t>
                      </a:r>
                      <a:endParaRPr lang="en-GB" sz="1100" b="1">
                        <a:solidFill>
                          <a:srgbClr val="000000"/>
                        </a:solidFill>
                        <a:effectLst/>
                        <a:latin typeface="Arial"/>
                        <a:ea typeface="Calibri"/>
                      </a:endParaRPr>
                    </a:p>
                  </a:txBody>
                  <a:tcPr marL="60293" marR="60293" marT="0" marB="0"/>
                </a:tc>
                <a:extLst>
                  <a:ext uri="{0D108BD9-81ED-4DB2-BD59-A6C34878D82A}">
                    <a16:rowId xmlns:a16="http://schemas.microsoft.com/office/drawing/2014/main" val="10001"/>
                  </a:ext>
                </a:extLst>
              </a:tr>
              <a:tr h="303778">
                <a:tc>
                  <a:txBody>
                    <a:bodyPr/>
                    <a:lstStyle/>
                    <a:p>
                      <a:pPr algn="l">
                        <a:lnSpc>
                          <a:spcPct val="115000"/>
                        </a:lnSpc>
                        <a:spcAft>
                          <a:spcPts val="1000"/>
                        </a:spcAft>
                      </a:pPr>
                      <a:r>
                        <a:rPr lang="en-GB" sz="1100">
                          <a:effectLst/>
                        </a:rPr>
                        <a:t>Integrate dialogue in narratives to convey character and advance the action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2"/>
                  </a:ext>
                </a:extLst>
              </a:tr>
              <a:tr h="776388">
                <a:tc>
                  <a:txBody>
                    <a:bodyPr/>
                    <a:lstStyle/>
                    <a:p>
                      <a:pPr algn="l">
                        <a:spcAft>
                          <a:spcPts val="0"/>
                        </a:spcAft>
                      </a:pPr>
                      <a:r>
                        <a:rPr lang="en-GB" sz="1100">
                          <a:effectLst/>
                        </a:rPr>
                        <a:t>Select vocabulary and grammatical structures that reflect what the writing requires, doing this mostly appropriately (e.g. using contracted forms in dialogues in narrative; using passive verbs to affect how information is presented; using modal verbs to suggest degrees of possibility) </a:t>
                      </a:r>
                      <a:endParaRPr lang="en-GB" sz="1100" b="1">
                        <a:solidFill>
                          <a:srgbClr val="000000"/>
                        </a:solidFill>
                        <a:effectLst/>
                        <a:latin typeface="Arial"/>
                        <a:ea typeface="Calibri"/>
                      </a:endParaRPr>
                    </a:p>
                  </a:txBody>
                  <a:tcPr marL="60293" marR="60293" marT="0" marB="0"/>
                </a:tc>
                <a:extLst>
                  <a:ext uri="{0D108BD9-81ED-4DB2-BD59-A6C34878D82A}">
                    <a16:rowId xmlns:a16="http://schemas.microsoft.com/office/drawing/2014/main" val="10003"/>
                  </a:ext>
                </a:extLst>
              </a:tr>
              <a:tr h="598318">
                <a:tc>
                  <a:txBody>
                    <a:bodyPr/>
                    <a:lstStyle/>
                    <a:p>
                      <a:pPr algn="l">
                        <a:spcAft>
                          <a:spcPts val="0"/>
                        </a:spcAft>
                      </a:pPr>
                      <a:r>
                        <a:rPr lang="en-GB" sz="1100">
                          <a:effectLst/>
                        </a:rPr>
                        <a:t>Use a range of devices to build cohesion (e.g. conjunctions, adverbials of time and place, pronouns, synonyms) within and across paragraphs </a:t>
                      </a:r>
                    </a:p>
                    <a:p>
                      <a:pPr algn="l">
                        <a:lnSpc>
                          <a:spcPct val="115000"/>
                        </a:lnSpc>
                        <a:spcAft>
                          <a:spcPts val="0"/>
                        </a:spcAft>
                      </a:pPr>
                      <a:r>
                        <a:rPr lang="en-GB" sz="1100">
                          <a:effectLst/>
                        </a:rPr>
                        <a:t>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4"/>
                  </a:ext>
                </a:extLst>
              </a:tr>
              <a:tr h="404222">
                <a:tc>
                  <a:txBody>
                    <a:bodyPr/>
                    <a:lstStyle/>
                    <a:p>
                      <a:pPr algn="l">
                        <a:spcAft>
                          <a:spcPts val="0"/>
                        </a:spcAft>
                      </a:pPr>
                      <a:r>
                        <a:rPr lang="en-GB" sz="1100">
                          <a:effectLst/>
                        </a:rPr>
                        <a:t>Use verb tenses consistently and correctly throughout their writing </a:t>
                      </a:r>
                    </a:p>
                    <a:p>
                      <a:pPr algn="l">
                        <a:lnSpc>
                          <a:spcPct val="115000"/>
                        </a:lnSpc>
                        <a:spcAft>
                          <a:spcPts val="0"/>
                        </a:spcAft>
                      </a:pPr>
                      <a:r>
                        <a:rPr lang="en-GB" sz="1100">
                          <a:effectLst/>
                        </a:rPr>
                        <a:t>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5"/>
                  </a:ext>
                </a:extLst>
              </a:tr>
              <a:tr h="598318">
                <a:tc>
                  <a:txBody>
                    <a:bodyPr/>
                    <a:lstStyle/>
                    <a:p>
                      <a:pPr algn="l">
                        <a:spcAft>
                          <a:spcPts val="0"/>
                        </a:spcAft>
                      </a:pPr>
                      <a:r>
                        <a:rPr lang="en-GB" sz="1100">
                          <a:effectLst/>
                        </a:rPr>
                        <a:t>Use the range of punctuation taught at key stage 2 mostly correctly (e.g. inverted commas and other punctuation to indicate direct speech) </a:t>
                      </a:r>
                    </a:p>
                    <a:p>
                      <a:pPr algn="l">
                        <a:lnSpc>
                          <a:spcPct val="115000"/>
                        </a:lnSpc>
                        <a:spcAft>
                          <a:spcPts val="0"/>
                        </a:spcAft>
                      </a:pPr>
                      <a:r>
                        <a:rPr lang="en-GB" sz="1100">
                          <a:effectLst/>
                        </a:rPr>
                        <a:t>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6"/>
                  </a:ext>
                </a:extLst>
              </a:tr>
              <a:tr h="598318">
                <a:tc>
                  <a:txBody>
                    <a:bodyPr/>
                    <a:lstStyle/>
                    <a:p>
                      <a:pPr algn="l">
                        <a:spcAft>
                          <a:spcPts val="0"/>
                        </a:spcAft>
                      </a:pPr>
                      <a:r>
                        <a:rPr lang="en-GB" sz="1100">
                          <a:effectLst/>
                        </a:rPr>
                        <a:t>Spell correctly most words from the year 5 / year 6 spelling list, and use a dictionary to check the spelling of uncommon or more ambitious vocabulary </a:t>
                      </a:r>
                    </a:p>
                    <a:p>
                      <a:pPr algn="l">
                        <a:lnSpc>
                          <a:spcPct val="115000"/>
                        </a:lnSpc>
                        <a:spcAft>
                          <a:spcPts val="0"/>
                        </a:spcAft>
                      </a:pPr>
                      <a:r>
                        <a:rPr lang="en-GB" sz="1100">
                          <a:effectLst/>
                        </a:rPr>
                        <a:t> </a:t>
                      </a:r>
                      <a:endParaRPr lang="en-GB" sz="1000">
                        <a:effectLst/>
                        <a:latin typeface="Calibri"/>
                        <a:ea typeface="Calibri"/>
                        <a:cs typeface="Times New Roman"/>
                      </a:endParaRPr>
                    </a:p>
                  </a:txBody>
                  <a:tcPr marL="60293" marR="60293" marT="0" marB="0"/>
                </a:tc>
                <a:extLst>
                  <a:ext uri="{0D108BD9-81ED-4DB2-BD59-A6C34878D82A}">
                    <a16:rowId xmlns:a16="http://schemas.microsoft.com/office/drawing/2014/main" val="10007"/>
                  </a:ext>
                </a:extLst>
              </a:tr>
              <a:tr h="404222">
                <a:tc>
                  <a:txBody>
                    <a:bodyPr/>
                    <a:lstStyle/>
                    <a:p>
                      <a:pPr algn="l">
                        <a:spcAft>
                          <a:spcPts val="0"/>
                        </a:spcAft>
                      </a:pPr>
                      <a:r>
                        <a:rPr lang="en-GB" sz="1100" dirty="0">
                          <a:effectLst/>
                        </a:rPr>
                        <a:t>Maintain legibility in joined handwriting when writing at speed.</a:t>
                      </a:r>
                    </a:p>
                    <a:p>
                      <a:pPr algn="l">
                        <a:lnSpc>
                          <a:spcPct val="115000"/>
                        </a:lnSpc>
                        <a:spcAft>
                          <a:spcPts val="0"/>
                        </a:spcAft>
                      </a:pPr>
                      <a:r>
                        <a:rPr lang="en-GB" sz="1100" dirty="0">
                          <a:effectLst/>
                        </a:rPr>
                        <a:t> </a:t>
                      </a:r>
                      <a:endParaRPr lang="en-GB" sz="1000" dirty="0">
                        <a:effectLst/>
                        <a:latin typeface="Calibri"/>
                        <a:ea typeface="Calibri"/>
                        <a:cs typeface="Times New Roman"/>
                      </a:endParaRPr>
                    </a:p>
                  </a:txBody>
                  <a:tcPr marL="60293" marR="60293" marT="0" marB="0"/>
                </a:tc>
                <a:extLst>
                  <a:ext uri="{0D108BD9-81ED-4DB2-BD59-A6C34878D82A}">
                    <a16:rowId xmlns:a16="http://schemas.microsoft.com/office/drawing/2014/main" val="10008"/>
                  </a:ext>
                </a:extLst>
              </a:tr>
            </a:tbl>
          </a:graphicData>
        </a:graphic>
      </p:graphicFrame>
      <p:pic>
        <p:nvPicPr>
          <p:cNvPr id="25627"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627" name="Rectangle 3"/>
          <p:cNvSpPr>
            <a:spLocks noChangeArrowheads="1"/>
          </p:cNvSpPr>
          <p:nvPr/>
        </p:nvSpPr>
        <p:spPr bwMode="auto">
          <a:xfrm>
            <a:off x="407988" y="401638"/>
            <a:ext cx="4703762"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BPreplay" pitchFamily="50" charset="0"/>
              </a:rPr>
              <a:t>Writing assessments:</a:t>
            </a:r>
          </a:p>
        </p:txBody>
      </p:sp>
      <p:sp>
        <p:nvSpPr>
          <p:cNvPr id="12" name="Rectangle 11"/>
          <p:cNvSpPr/>
          <p:nvPr/>
        </p:nvSpPr>
        <p:spPr>
          <a:xfrm>
            <a:off x="36195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sz="1600" dirty="0">
              <a:solidFill>
                <a:srgbClr val="181717"/>
              </a:solidFill>
              <a:latin typeface="BPreplay" panose="02000503000000020004" pitchFamily="50" charset="0"/>
            </a:endParaRPr>
          </a:p>
        </p:txBody>
      </p:sp>
      <p:graphicFrame>
        <p:nvGraphicFramePr>
          <p:cNvPr id="2" name="Table 1"/>
          <p:cNvGraphicFramePr>
            <a:graphicFrameLocks noGrp="1"/>
          </p:cNvGraphicFramePr>
          <p:nvPr/>
        </p:nvGraphicFramePr>
        <p:xfrm>
          <a:off x="550863" y="1250950"/>
          <a:ext cx="4454525" cy="5256213"/>
        </p:xfrm>
        <a:graphic>
          <a:graphicData uri="http://schemas.openxmlformats.org/drawingml/2006/table">
            <a:tbl>
              <a:tblPr firstRow="1" firstCol="1" bandRow="1" bandCol="1">
                <a:tableStyleId>{5C22544A-7EE6-4342-B048-85BDC9FD1C3A}</a:tableStyleId>
              </a:tblPr>
              <a:tblGrid>
                <a:gridCol w="4454525">
                  <a:extLst>
                    <a:ext uri="{9D8B030D-6E8A-4147-A177-3AD203B41FA5}">
                      <a16:colId xmlns:a16="http://schemas.microsoft.com/office/drawing/2014/main" val="20000"/>
                    </a:ext>
                  </a:extLst>
                </a:gridCol>
              </a:tblGrid>
              <a:tr h="2008614">
                <a:tc>
                  <a:txBody>
                    <a:bodyPr/>
                    <a:lstStyle/>
                    <a:p>
                      <a:pPr marL="228600" algn="l">
                        <a:lnSpc>
                          <a:spcPct val="115000"/>
                        </a:lnSpc>
                        <a:spcAft>
                          <a:spcPts val="1000"/>
                        </a:spcAft>
                      </a:pPr>
                      <a:r>
                        <a:rPr lang="en-GB" sz="1600">
                          <a:effectLst/>
                        </a:rPr>
                        <a:t>Working At Greater Depth Within the Expected Standard</a:t>
                      </a:r>
                      <a:endParaRPr lang="en-GB" sz="1100">
                        <a:effectLst/>
                      </a:endParaRPr>
                    </a:p>
                    <a:p>
                      <a:pPr algn="l">
                        <a:spcAft>
                          <a:spcPts val="0"/>
                        </a:spcAft>
                      </a:pPr>
                      <a:r>
                        <a:rPr lang="en-GB" sz="1200">
                          <a:effectLst/>
                        </a:rPr>
                        <a:t>Write effectively for a range of purposes and audiences, selecting the appropriate form and drawing independently on what they have read as models for their own writing (e.g. literary language, characterisation, structure) </a:t>
                      </a:r>
                      <a:endParaRPr lang="en-GB" sz="1200" b="1">
                        <a:solidFill>
                          <a:srgbClr val="000000"/>
                        </a:solidFill>
                        <a:effectLst/>
                        <a:latin typeface="Arial"/>
                        <a:ea typeface="Calibri"/>
                      </a:endParaRPr>
                    </a:p>
                  </a:txBody>
                  <a:tcPr marL="68580" marR="68580" marT="0" marB="0"/>
                </a:tc>
                <a:extLst>
                  <a:ext uri="{0D108BD9-81ED-4DB2-BD59-A6C34878D82A}">
                    <a16:rowId xmlns:a16="http://schemas.microsoft.com/office/drawing/2014/main" val="10000"/>
                  </a:ext>
                </a:extLst>
              </a:tr>
              <a:tr h="687794">
                <a:tc>
                  <a:txBody>
                    <a:bodyPr/>
                    <a:lstStyle/>
                    <a:p>
                      <a:pPr algn="l">
                        <a:spcAft>
                          <a:spcPts val="0"/>
                        </a:spcAft>
                      </a:pPr>
                      <a:r>
                        <a:rPr lang="en-GB" sz="1200">
                          <a:effectLst/>
                        </a:rPr>
                        <a:t>Distinguish between the language of speech and writing3 and choose the appropriate register </a:t>
                      </a:r>
                    </a:p>
                    <a:p>
                      <a:pPr marL="457200" algn="l">
                        <a:spcAft>
                          <a:spcPts val="0"/>
                        </a:spcAft>
                      </a:pPr>
                      <a:r>
                        <a:rPr lang="en-GB" sz="1200">
                          <a:effectLst/>
                        </a:rPr>
                        <a:t> </a:t>
                      </a:r>
                      <a:endParaRPr lang="en-GB" sz="1200" b="1">
                        <a:solidFill>
                          <a:srgbClr val="000000"/>
                        </a:solidFill>
                        <a:effectLst/>
                        <a:latin typeface="Arial"/>
                        <a:ea typeface="Calibri"/>
                      </a:endParaRPr>
                    </a:p>
                  </a:txBody>
                  <a:tcPr marL="68580" marR="68580" marT="0" marB="0"/>
                </a:tc>
                <a:extLst>
                  <a:ext uri="{0D108BD9-81ED-4DB2-BD59-A6C34878D82A}">
                    <a16:rowId xmlns:a16="http://schemas.microsoft.com/office/drawing/2014/main" val="10001"/>
                  </a:ext>
                </a:extLst>
              </a:tr>
              <a:tr h="1165270">
                <a:tc>
                  <a:txBody>
                    <a:bodyPr/>
                    <a:lstStyle/>
                    <a:p>
                      <a:pPr algn="l">
                        <a:spcAft>
                          <a:spcPts val="0"/>
                        </a:spcAft>
                      </a:pPr>
                      <a:r>
                        <a:rPr lang="en-GB" sz="1200">
                          <a:effectLst/>
                        </a:rPr>
                        <a:t>Exercise an assured and conscious control over levels of formality, particularly through manipulating grammar and vocabulary to achieve this </a:t>
                      </a:r>
                    </a:p>
                    <a:p>
                      <a:pPr marL="228600" algn="l">
                        <a:lnSpc>
                          <a:spcPct val="115000"/>
                        </a:lnSpc>
                        <a:spcAft>
                          <a:spcPts val="0"/>
                        </a:spcAft>
                      </a:pPr>
                      <a:r>
                        <a:rPr lang="en-GB" sz="1200">
                          <a:effectLst/>
                        </a:rPr>
                        <a:t> </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394535">
                <a:tc>
                  <a:txBody>
                    <a:bodyPr/>
                    <a:lstStyle/>
                    <a:p>
                      <a:pPr algn="l">
                        <a:spcAft>
                          <a:spcPts val="0"/>
                        </a:spcAft>
                      </a:pPr>
                      <a:r>
                        <a:rPr lang="en-GB" sz="1200" dirty="0">
                          <a:effectLst/>
                        </a:rPr>
                        <a:t>Use the range of punctuation taught at key stage 2 correctly (e.g. semi-colons, dashes, colons, hyphens) and, when necessary, use such punctuation precisely to enhance meaning and avoid ambiguity. </a:t>
                      </a:r>
                    </a:p>
                    <a:p>
                      <a:pPr marL="228600" algn="l">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26641"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651" name="Rectangle 3"/>
          <p:cNvSpPr>
            <a:spLocks noChangeArrowheads="1"/>
          </p:cNvSpPr>
          <p:nvPr/>
        </p:nvSpPr>
        <p:spPr bwMode="auto">
          <a:xfrm>
            <a:off x="407988" y="401638"/>
            <a:ext cx="8448675"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How to Help Your Child with Reading</a:t>
            </a:r>
          </a:p>
        </p:txBody>
      </p:sp>
      <p:sp>
        <p:nvSpPr>
          <p:cNvPr id="11" name="Rectangle 10"/>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Listening to your child read can take many forms.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Enjoy stories together – reading stories to your child at KS1 and KS2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All reading is valuable – it doesn’t have to be just stories. Reading can involve anything: fiction, non-fiction, poetry, newspapers, magazines, football programmes and TV guides.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Visit the local library - it’s free!</a:t>
            </a:r>
          </a:p>
        </p:txBody>
      </p:sp>
      <p:pic>
        <p:nvPicPr>
          <p:cNvPr id="27653"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75" name="Rectangle 3"/>
          <p:cNvSpPr>
            <a:spLocks noChangeArrowheads="1"/>
          </p:cNvSpPr>
          <p:nvPr/>
        </p:nvSpPr>
        <p:spPr bwMode="auto">
          <a:xfrm>
            <a:off x="407988" y="401638"/>
            <a:ext cx="841533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How to Help Your Child with Writing</a:t>
            </a:r>
          </a:p>
        </p:txBody>
      </p:sp>
      <p:sp>
        <p:nvSpPr>
          <p:cNvPr id="12" name="Rectangle 11"/>
          <p:cNvSpPr/>
          <p:nvPr/>
        </p:nvSpPr>
        <p:spPr>
          <a:xfrm>
            <a:off x="3667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Practise and learn statutory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Encourage opportunities for writing such as letters to family or friends, shopping lists, notes or reminders, stories and poems.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Encourage use of a dictionary to check spelling and a thesaurus to find synonyms and expand vocabulary.</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Remember that good readers become good writers! Identify good writing features when reading (e.g. vocabulary, sentence structure and punctuation).</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Show your appreciation: praise and encourage, even for small successes!</a:t>
            </a:r>
          </a:p>
        </p:txBody>
      </p:sp>
      <p:pic>
        <p:nvPicPr>
          <p:cNvPr id="28677"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699" name="Rectangle 3"/>
          <p:cNvSpPr>
            <a:spLocks noChangeArrowheads="1"/>
          </p:cNvSpPr>
          <p:nvPr/>
        </p:nvSpPr>
        <p:spPr bwMode="auto">
          <a:xfrm>
            <a:off x="407988" y="427038"/>
            <a:ext cx="7246937" cy="584200"/>
          </a:xfrm>
          <a:prstGeom prst="rect">
            <a:avLst/>
          </a:prstGeom>
          <a:noFill/>
          <a:ln w="38100">
            <a:noFill/>
            <a:prstDash val="dash"/>
            <a:miter lim="800000"/>
            <a:headEnd/>
            <a:tailEnd/>
          </a:ln>
        </p:spPr>
        <p:txBody>
          <a:bodyPr wrap="none">
            <a:spAutoFit/>
          </a:bodyPr>
          <a:lstStyle/>
          <a:p>
            <a:r>
              <a:rPr lang="en-GB" altLang="en-US" sz="3200" b="1">
                <a:solidFill>
                  <a:schemeClr val="bg1"/>
                </a:solidFill>
                <a:latin typeface="Comic Sans MS" pitchFamily="66" charset="0"/>
              </a:rPr>
              <a:t>How to Help Your Child with Maths</a:t>
            </a:r>
          </a:p>
        </p:txBody>
      </p:sp>
      <p:sp>
        <p:nvSpPr>
          <p:cNvPr id="10" name="Rectangle 9"/>
          <p:cNvSpPr/>
          <p:nvPr/>
        </p:nvSpPr>
        <p:spPr>
          <a:xfrm>
            <a:off x="357188" y="11652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Play times tables games. </a:t>
            </a:r>
            <a:r>
              <a:rPr lang="en-GB" sz="1600" dirty="0">
                <a:solidFill>
                  <a:schemeClr val="bg2">
                    <a:lumMod val="10000"/>
                  </a:schemeClr>
                </a:solidFill>
                <a:latin typeface="Comic Sans MS" panose="030F0702030302020204" pitchFamily="66" charset="0"/>
                <a:hlinkClick r:id="rId2"/>
              </a:rPr>
              <a:t>https://ttrockstars.com/</a:t>
            </a:r>
            <a:r>
              <a:rPr lang="en-GB" sz="1600" dirty="0">
                <a:solidFill>
                  <a:schemeClr val="bg2">
                    <a:lumMod val="10000"/>
                  </a:schemeClr>
                </a:solidFill>
                <a:latin typeface="Comic Sans MS" panose="030F0702030302020204" pitchFamily="66" charset="0"/>
              </a:rPr>
              <a:t> Times Table </a:t>
            </a:r>
            <a:r>
              <a:rPr lang="en-GB" sz="1600" dirty="0" err="1">
                <a:solidFill>
                  <a:schemeClr val="bg2">
                    <a:lumMod val="10000"/>
                  </a:schemeClr>
                </a:solidFill>
                <a:latin typeface="Comic Sans MS" panose="030F0702030302020204" pitchFamily="66" charset="0"/>
              </a:rPr>
              <a:t>Rockstars</a:t>
            </a: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tx1"/>
                </a:solidFill>
                <a:latin typeface="Comic Sans MS" panose="030F0702030302020204" pitchFamily="66" charset="0"/>
              </a:rPr>
              <a:t>Encourage opportunities for counting coins and money; finding amounts or calculating change when shopping.</a:t>
            </a:r>
          </a:p>
          <a:p>
            <a:pPr marL="182562">
              <a:defRPr/>
            </a:pPr>
            <a:endParaRPr lang="en-GB" sz="1600" dirty="0">
              <a:solidFill>
                <a:schemeClr val="tx1"/>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tx1"/>
                </a:solidFill>
                <a:latin typeface="Comic Sans MS" panose="030F0702030302020204" pitchFamily="66" charset="0"/>
              </a:rPr>
              <a:t>Look for examples of 2D and 3D shapes around the home.</a:t>
            </a:r>
          </a:p>
          <a:p>
            <a:pPr marL="342900" indent="-160338">
              <a:buFont typeface="Arial" panose="020B0604020202020204" pitchFamily="34" charset="0"/>
              <a:buChar char="•"/>
              <a:defRPr/>
            </a:pPr>
            <a:endParaRPr lang="en-GB" sz="1600" dirty="0">
              <a:solidFill>
                <a:schemeClr val="tx1"/>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tx1"/>
                </a:solidFill>
                <a:latin typeface="Comic Sans MS" panose="030F0702030302020204" pitchFamily="66"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tx1"/>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tx1"/>
                </a:solidFill>
                <a:latin typeface="Comic Sans MS" panose="030F0702030302020204" pitchFamily="66" charset="0"/>
              </a:rPr>
              <a:t>Play games involving numbers or logic, such as dominoes, card games, darts, draughts and chess.</a:t>
            </a:r>
          </a:p>
          <a:p>
            <a:pPr marL="342900" indent="-160338">
              <a:buFont typeface="Arial" panose="020B0604020202020204" pitchFamily="34" charset="0"/>
              <a:buChar char="•"/>
              <a:defRPr/>
            </a:pPr>
            <a:endParaRPr lang="en-GB" sz="1600" dirty="0">
              <a:solidFill>
                <a:schemeClr val="tx1"/>
              </a:solidFill>
              <a:latin typeface="Comic Sans MS" panose="030F0702030302020204" pitchFamily="66" charset="0"/>
              <a:hlinkClick r:id="rId3"/>
            </a:endParaRPr>
          </a:p>
          <a:p>
            <a:pPr marL="468312" indent="-285750">
              <a:buFont typeface="Arial" panose="020B0604020202020204" pitchFamily="34" charset="0"/>
              <a:buChar char="•"/>
              <a:defRPr/>
            </a:pPr>
            <a:r>
              <a:rPr lang="en-GB" sz="1600" dirty="0">
                <a:solidFill>
                  <a:schemeClr val="tx1"/>
                </a:solidFill>
                <a:latin typeface="Comic Sans MS" panose="030F0702030302020204" pitchFamily="66" charset="0"/>
                <a:hlinkClick r:id="rId3"/>
              </a:rPr>
              <a:t>https://mathsbot.com/primary/ks2</a:t>
            </a:r>
            <a:r>
              <a:rPr lang="en-GB" sz="1600" dirty="0">
                <a:solidFill>
                  <a:schemeClr val="tx1"/>
                </a:solidFill>
                <a:latin typeface="Comic Sans MS" panose="030F0702030302020204" pitchFamily="66" charset="0"/>
              </a:rPr>
              <a:t> brilliant for arithmetic practices paper.</a:t>
            </a:r>
          </a:p>
          <a:p>
            <a:pPr marL="342900" indent="-160338">
              <a:buFont typeface="Arial" panose="020B0604020202020204" pitchFamily="34" charset="0"/>
              <a:buChar char="•"/>
              <a:defRPr/>
            </a:pPr>
            <a:endParaRPr lang="en-GB" sz="1600" dirty="0">
              <a:solidFill>
                <a:schemeClr val="tx1"/>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rgbClr val="0070C0"/>
                </a:solidFill>
                <a:latin typeface="Comic Sans MS" panose="030F0702030302020204" pitchFamily="66" charset="0"/>
                <a:hlinkClick r:id="rId4"/>
              </a:rPr>
              <a:t>https://satscompanion.com/</a:t>
            </a:r>
            <a:r>
              <a:rPr lang="en-GB" sz="1600" dirty="0">
                <a:solidFill>
                  <a:srgbClr val="0070C0"/>
                </a:solidFill>
                <a:latin typeface="Comic Sans MS" panose="030F0702030302020204" pitchFamily="66" charset="0"/>
              </a:rPr>
              <a:t> </a:t>
            </a:r>
            <a:r>
              <a:rPr lang="en-GB" sz="1600" dirty="0">
                <a:solidFill>
                  <a:schemeClr val="tx1"/>
                </a:solidFill>
                <a:latin typeface="Comic Sans MS" panose="030F0702030302020204" pitchFamily="66" charset="0"/>
              </a:rPr>
              <a:t>- SATs Companion all children have used this and have logins.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182562">
              <a:defRPr/>
            </a:pPr>
            <a:endParaRPr lang="en-GB" sz="1600" dirty="0">
              <a:solidFill>
                <a:schemeClr val="bg2">
                  <a:lumMod val="10000"/>
                </a:schemeClr>
              </a:solidFill>
              <a:latin typeface="BPreplay" panose="02000503000000020004" pitchFamily="50" charset="0"/>
            </a:endParaRPr>
          </a:p>
        </p:txBody>
      </p:sp>
      <p:pic>
        <p:nvPicPr>
          <p:cNvPr id="29701" name="Picture 6" descr="Image result for st laurences kirkby"/>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6189663"/>
            <a:ext cx="668338" cy="6683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273050" y="715963"/>
            <a:ext cx="8420100" cy="71437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99" name="Rectangle 3"/>
          <p:cNvSpPr>
            <a:spLocks noChangeArrowheads="1"/>
          </p:cNvSpPr>
          <p:nvPr/>
        </p:nvSpPr>
        <p:spPr bwMode="auto">
          <a:xfrm>
            <a:off x="407988" y="712788"/>
            <a:ext cx="3197225"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Sessions aim:</a:t>
            </a:r>
          </a:p>
        </p:txBody>
      </p:sp>
      <p:pic>
        <p:nvPicPr>
          <p:cNvPr id="4100"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3050" y="5557838"/>
            <a:ext cx="866775" cy="866775"/>
          </a:xfrm>
          <a:prstGeom prst="rect">
            <a:avLst/>
          </a:prstGeom>
          <a:noFill/>
          <a:ln w="9525">
            <a:noFill/>
            <a:miter lim="800000"/>
            <a:headEnd/>
            <a:tailEnd/>
          </a:ln>
        </p:spPr>
      </p:pic>
      <p:sp>
        <p:nvSpPr>
          <p:cNvPr id="4101" name="Rectangle 3"/>
          <p:cNvSpPr>
            <a:spLocks noChangeArrowheads="1"/>
          </p:cNvSpPr>
          <p:nvPr/>
        </p:nvSpPr>
        <p:spPr bwMode="auto">
          <a:xfrm>
            <a:off x="407988" y="2095500"/>
            <a:ext cx="8816975" cy="1200150"/>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To develop an understanding of SATs </a:t>
            </a:r>
          </a:p>
          <a:p>
            <a:r>
              <a:rPr lang="en-GB" altLang="en-US" sz="3600" b="1">
                <a:solidFill>
                  <a:schemeClr val="bg1"/>
                </a:solidFill>
                <a:latin typeface="Comic Sans MS" pitchFamily="66" charset="0"/>
              </a:rPr>
              <a:t>and share ideas to support children.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407988" y="412750"/>
            <a:ext cx="8420100" cy="71596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23" name="Rectangle 3"/>
          <p:cNvSpPr>
            <a:spLocks noChangeArrowheads="1"/>
          </p:cNvSpPr>
          <p:nvPr/>
        </p:nvSpPr>
        <p:spPr bwMode="auto">
          <a:xfrm>
            <a:off x="434975" y="482600"/>
            <a:ext cx="4643438" cy="646113"/>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Any other business:</a:t>
            </a:r>
          </a:p>
        </p:txBody>
      </p:sp>
      <p:pic>
        <p:nvPicPr>
          <p:cNvPr id="30724"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096" y="5839192"/>
            <a:ext cx="866775" cy="866775"/>
          </a:xfrm>
          <a:prstGeom prst="rect">
            <a:avLst/>
          </a:prstGeom>
          <a:noFill/>
          <a:ln w="9525">
            <a:noFill/>
            <a:miter lim="800000"/>
            <a:headEnd/>
            <a:tailEnd/>
          </a:ln>
        </p:spPr>
      </p:pic>
      <p:sp>
        <p:nvSpPr>
          <p:cNvPr id="18" name="Rectangle 3"/>
          <p:cNvSpPr>
            <a:spLocks noChangeArrowheads="1"/>
          </p:cNvSpPr>
          <p:nvPr/>
        </p:nvSpPr>
        <p:spPr bwMode="auto">
          <a:xfrm>
            <a:off x="273050" y="1390650"/>
            <a:ext cx="8742161"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marL="457200" indent="-457200">
              <a:lnSpc>
                <a:spcPct val="100000"/>
              </a:lnSpc>
              <a:spcBef>
                <a:spcPct val="0"/>
              </a:spcBef>
              <a:defRPr/>
            </a:pPr>
            <a:r>
              <a:rPr lang="en-GB" altLang="en-US" sz="2400" b="1" dirty="0">
                <a:solidFill>
                  <a:schemeClr val="bg1"/>
                </a:solidFill>
                <a:latin typeface="Comic Sans MS" panose="030F0702030302020204" pitchFamily="66" charset="0"/>
              </a:rPr>
              <a:t>First and foremost – DO NOT PANIC. </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Boosters</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Easter school (April Wednesday 5</a:t>
            </a:r>
            <a:r>
              <a:rPr lang="en-GB" altLang="en-US" sz="2400" b="1" baseline="30000" dirty="0">
                <a:solidFill>
                  <a:schemeClr val="bg1"/>
                </a:solidFill>
                <a:latin typeface="Comic Sans MS" panose="030F0702030302020204" pitchFamily="66" charset="0"/>
              </a:rPr>
              <a:t>th </a:t>
            </a:r>
            <a:r>
              <a:rPr lang="en-GB" altLang="en-US" sz="2400" b="1" dirty="0">
                <a:solidFill>
                  <a:schemeClr val="bg1"/>
                </a:solidFill>
                <a:latin typeface="Comic Sans MS" panose="030F0702030302020204" pitchFamily="66" charset="0"/>
              </a:rPr>
              <a:t>&amp; Thursday 6</a:t>
            </a:r>
            <a:r>
              <a:rPr lang="en-GB" altLang="en-US" sz="2400" b="1" baseline="30000" dirty="0">
                <a:solidFill>
                  <a:schemeClr val="bg1"/>
                </a:solidFill>
                <a:latin typeface="Comic Sans MS" panose="030F0702030302020204" pitchFamily="66" charset="0"/>
              </a:rPr>
              <a:t>th</a:t>
            </a:r>
            <a:r>
              <a:rPr lang="en-GB" altLang="en-US" sz="2400" b="1" dirty="0">
                <a:solidFill>
                  <a:schemeClr val="bg1"/>
                </a:solidFill>
                <a:latin typeface="Comic Sans MS" panose="030F0702030302020204" pitchFamily="66" charset="0"/>
              </a:rPr>
              <a:t>) 09:00 – 12:00pm</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GAPs from COVID </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Readers and prompts</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Files </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Homework &amp; CGP books</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Handwriting and presentation</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Absence and punctuality</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Sleep and breakfast</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Water</a:t>
            </a:r>
          </a:p>
          <a:p>
            <a:pPr marL="457200" indent="-457200">
              <a:lnSpc>
                <a:spcPct val="100000"/>
              </a:lnSpc>
              <a:spcBef>
                <a:spcPct val="0"/>
              </a:spcBef>
              <a:defRPr/>
            </a:pPr>
            <a:r>
              <a:rPr lang="en-GB" altLang="en-US" sz="2400" b="1" dirty="0">
                <a:solidFill>
                  <a:schemeClr val="bg1"/>
                </a:solidFill>
                <a:latin typeface="Comic Sans MS" panose="030F0702030302020204" pitchFamily="66" charset="0"/>
              </a:rPr>
              <a:t>Screen time at home</a:t>
            </a: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r>
              <a:rPr lang="en-GB" altLang="en-US" sz="3600" b="1" dirty="0">
                <a:solidFill>
                  <a:schemeClr val="bg1"/>
                </a:solidFill>
                <a:latin typeface="Comic Sans MS" panose="030F0702030302020204" pitchFamily="66"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unnamed.png" descr="unnamed.png"/>
          <p:cNvPicPr>
            <a:picLocks noChangeAspect="1"/>
          </p:cNvPicPr>
          <p:nvPr/>
        </p:nvPicPr>
        <p:blipFill>
          <a:blip r:embed="rId2" cstate="print"/>
          <a:stretch>
            <a:fillRect/>
          </a:stretch>
        </p:blipFill>
        <p:spPr>
          <a:xfrm>
            <a:off x="201488" y="1212831"/>
            <a:ext cx="2533753" cy="2533753"/>
          </a:xfrm>
          <a:prstGeom prst="rect">
            <a:avLst/>
          </a:prstGeom>
          <a:ln w="12700">
            <a:miter lim="400000"/>
          </a:ln>
        </p:spPr>
      </p:pic>
      <p:pic>
        <p:nvPicPr>
          <p:cNvPr id="190" name="Roblox_2017_icon_v3.png" descr="Roblox_2017_icon_v3.png"/>
          <p:cNvPicPr>
            <a:picLocks noChangeAspect="1"/>
          </p:cNvPicPr>
          <p:nvPr/>
        </p:nvPicPr>
        <p:blipFill>
          <a:blip r:embed="rId3" cstate="print"/>
          <a:stretch>
            <a:fillRect/>
          </a:stretch>
        </p:blipFill>
        <p:spPr>
          <a:xfrm>
            <a:off x="6619375" y="2523170"/>
            <a:ext cx="1121560" cy="1121560"/>
          </a:xfrm>
          <a:prstGeom prst="rect">
            <a:avLst/>
          </a:prstGeom>
          <a:ln w="12700">
            <a:miter lim="400000"/>
          </a:ln>
        </p:spPr>
      </p:pic>
      <p:pic>
        <p:nvPicPr>
          <p:cNvPr id="191" name="instagram.png" descr="instagram.png"/>
          <p:cNvPicPr>
            <a:picLocks noChangeAspect="1"/>
          </p:cNvPicPr>
          <p:nvPr/>
        </p:nvPicPr>
        <p:blipFill>
          <a:blip r:embed="rId4" cstate="print"/>
          <a:stretch>
            <a:fillRect/>
          </a:stretch>
        </p:blipFill>
        <p:spPr>
          <a:xfrm>
            <a:off x="5202647" y="2480265"/>
            <a:ext cx="1267040" cy="1267040"/>
          </a:xfrm>
          <a:prstGeom prst="rect">
            <a:avLst/>
          </a:prstGeom>
          <a:ln w="12700">
            <a:miter lim="400000"/>
          </a:ln>
        </p:spPr>
      </p:pic>
      <p:pic>
        <p:nvPicPr>
          <p:cNvPr id="192" name="246x0w.jpg" descr="246x0w.jpg"/>
          <p:cNvPicPr>
            <a:picLocks noChangeAspect="1"/>
          </p:cNvPicPr>
          <p:nvPr/>
        </p:nvPicPr>
        <p:blipFill>
          <a:blip r:embed="rId5" cstate="print"/>
          <a:stretch>
            <a:fillRect/>
          </a:stretch>
        </p:blipFill>
        <p:spPr>
          <a:xfrm>
            <a:off x="3937609" y="2450500"/>
            <a:ext cx="1266900" cy="1266900"/>
          </a:xfrm>
          <a:prstGeom prst="rect">
            <a:avLst/>
          </a:prstGeom>
          <a:ln w="12700">
            <a:miter lim="400000"/>
          </a:ln>
        </p:spPr>
      </p:pic>
      <p:pic>
        <p:nvPicPr>
          <p:cNvPr id="193" name="facebook-logo-5806c64c3df78cbc2857cae7.png" descr="facebook-logo-5806c64c3df78cbc2857cae7.png"/>
          <p:cNvPicPr>
            <a:picLocks noChangeAspect="1"/>
          </p:cNvPicPr>
          <p:nvPr/>
        </p:nvPicPr>
        <p:blipFill>
          <a:blip r:embed="rId6" cstate="print"/>
          <a:stretch>
            <a:fillRect/>
          </a:stretch>
        </p:blipFill>
        <p:spPr>
          <a:xfrm>
            <a:off x="3915017" y="1212250"/>
            <a:ext cx="1266900" cy="1266900"/>
          </a:xfrm>
          <a:prstGeom prst="rect">
            <a:avLst/>
          </a:prstGeom>
          <a:ln w="12700">
            <a:miter lim="400000"/>
          </a:ln>
        </p:spPr>
      </p:pic>
      <p:pic>
        <p:nvPicPr>
          <p:cNvPr id="194" name="snapchat.jpg" descr="snapchat.jpg"/>
          <p:cNvPicPr>
            <a:picLocks noChangeAspect="1"/>
          </p:cNvPicPr>
          <p:nvPr/>
        </p:nvPicPr>
        <p:blipFill>
          <a:blip r:embed="rId7" cstate="print"/>
          <a:srcRect l="21567" r="21567"/>
          <a:stretch>
            <a:fillRect/>
          </a:stretch>
        </p:blipFill>
        <p:spPr>
          <a:xfrm>
            <a:off x="7719424" y="1212249"/>
            <a:ext cx="1173297" cy="1266957"/>
          </a:xfrm>
          <a:prstGeom prst="rect">
            <a:avLst/>
          </a:prstGeom>
          <a:ln w="12700">
            <a:miter lim="400000"/>
          </a:ln>
        </p:spPr>
      </p:pic>
      <p:pic>
        <p:nvPicPr>
          <p:cNvPr id="195" name="a9614be884156c0c2520f11f22a40e3c.jpeg" descr="a9614be884156c0c2520f11f22a40e3c.jpeg"/>
          <p:cNvPicPr>
            <a:picLocks noChangeAspect="1"/>
          </p:cNvPicPr>
          <p:nvPr/>
        </p:nvPicPr>
        <p:blipFill>
          <a:blip r:embed="rId8" cstate="print"/>
          <a:stretch>
            <a:fillRect/>
          </a:stretch>
        </p:blipFill>
        <p:spPr>
          <a:xfrm>
            <a:off x="5175881" y="1212274"/>
            <a:ext cx="1266854" cy="1266853"/>
          </a:xfrm>
          <a:prstGeom prst="rect">
            <a:avLst/>
          </a:prstGeom>
          <a:ln w="12700">
            <a:miter lim="400000"/>
          </a:ln>
        </p:spPr>
      </p:pic>
      <p:pic>
        <p:nvPicPr>
          <p:cNvPr id="196" name="246x0w.jpg" descr="246x0w.jpg"/>
          <p:cNvPicPr>
            <a:picLocks noChangeAspect="1"/>
          </p:cNvPicPr>
          <p:nvPr/>
        </p:nvPicPr>
        <p:blipFill>
          <a:blip r:embed="rId9" cstate="print"/>
          <a:stretch>
            <a:fillRect/>
          </a:stretch>
        </p:blipFill>
        <p:spPr>
          <a:xfrm>
            <a:off x="6430735" y="1212274"/>
            <a:ext cx="1266854" cy="1266853"/>
          </a:xfrm>
          <a:prstGeom prst="rect">
            <a:avLst/>
          </a:prstGeom>
          <a:ln w="12700">
            <a:miter lim="400000"/>
          </a:ln>
        </p:spPr>
      </p:pic>
      <p:pic>
        <p:nvPicPr>
          <p:cNvPr id="197" name="Image" descr="Image"/>
          <p:cNvPicPr>
            <a:picLocks noChangeAspect="1"/>
          </p:cNvPicPr>
          <p:nvPr/>
        </p:nvPicPr>
        <p:blipFill>
          <a:blip r:embed="rId10" cstate="print"/>
          <a:stretch>
            <a:fillRect/>
          </a:stretch>
        </p:blipFill>
        <p:spPr>
          <a:xfrm>
            <a:off x="3642451" y="5362347"/>
            <a:ext cx="1335224" cy="1289498"/>
          </a:xfrm>
          <a:prstGeom prst="rect">
            <a:avLst/>
          </a:prstGeom>
          <a:ln w="12700">
            <a:miter lim="400000"/>
          </a:ln>
        </p:spPr>
      </p:pic>
      <p:pic>
        <p:nvPicPr>
          <p:cNvPr id="198" name="Image" descr="Image"/>
          <p:cNvPicPr>
            <a:picLocks noChangeAspect="1"/>
          </p:cNvPicPr>
          <p:nvPr/>
        </p:nvPicPr>
        <p:blipFill>
          <a:blip r:embed="rId11" cstate="print"/>
          <a:stretch>
            <a:fillRect/>
          </a:stretch>
        </p:blipFill>
        <p:spPr>
          <a:xfrm>
            <a:off x="7279436" y="5835926"/>
            <a:ext cx="1229771" cy="616936"/>
          </a:xfrm>
          <a:prstGeom prst="rect">
            <a:avLst/>
          </a:prstGeom>
          <a:ln w="12700">
            <a:miter lim="400000"/>
          </a:ln>
        </p:spPr>
      </p:pic>
      <p:pic>
        <p:nvPicPr>
          <p:cNvPr id="199" name="Image" descr="Image"/>
          <p:cNvPicPr>
            <a:picLocks noChangeAspect="1"/>
          </p:cNvPicPr>
          <p:nvPr/>
        </p:nvPicPr>
        <p:blipFill>
          <a:blip r:embed="rId12" cstate="print"/>
          <a:stretch>
            <a:fillRect/>
          </a:stretch>
        </p:blipFill>
        <p:spPr>
          <a:xfrm>
            <a:off x="4053076" y="3916114"/>
            <a:ext cx="990783" cy="977631"/>
          </a:xfrm>
          <a:prstGeom prst="rect">
            <a:avLst/>
          </a:prstGeom>
          <a:ln w="12700">
            <a:miter lim="400000"/>
          </a:ln>
        </p:spPr>
      </p:pic>
      <p:pic>
        <p:nvPicPr>
          <p:cNvPr id="200" name="Image" descr="Image"/>
          <p:cNvPicPr>
            <a:picLocks noChangeAspect="1"/>
          </p:cNvPicPr>
          <p:nvPr/>
        </p:nvPicPr>
        <p:blipFill>
          <a:blip r:embed="rId13" cstate="print"/>
          <a:stretch>
            <a:fillRect/>
          </a:stretch>
        </p:blipFill>
        <p:spPr>
          <a:xfrm>
            <a:off x="4799497" y="5649003"/>
            <a:ext cx="1636827" cy="990783"/>
          </a:xfrm>
          <a:prstGeom prst="rect">
            <a:avLst/>
          </a:prstGeom>
          <a:ln w="12700">
            <a:miter lim="400000"/>
          </a:ln>
        </p:spPr>
      </p:pic>
      <p:pic>
        <p:nvPicPr>
          <p:cNvPr id="201" name="Image" descr="Image"/>
          <p:cNvPicPr>
            <a:picLocks noChangeAspect="1"/>
          </p:cNvPicPr>
          <p:nvPr/>
        </p:nvPicPr>
        <p:blipFill>
          <a:blip r:embed="rId14" cstate="print"/>
          <a:stretch>
            <a:fillRect/>
          </a:stretch>
        </p:blipFill>
        <p:spPr>
          <a:xfrm>
            <a:off x="4981397" y="5087839"/>
            <a:ext cx="1020715" cy="639744"/>
          </a:xfrm>
          <a:prstGeom prst="rect">
            <a:avLst/>
          </a:prstGeom>
          <a:ln w="12700">
            <a:miter lim="400000"/>
          </a:ln>
        </p:spPr>
      </p:pic>
      <p:pic>
        <p:nvPicPr>
          <p:cNvPr id="202" name="Image" descr="Image"/>
          <p:cNvPicPr>
            <a:picLocks noChangeAspect="1"/>
          </p:cNvPicPr>
          <p:nvPr/>
        </p:nvPicPr>
        <p:blipFill>
          <a:blip r:embed="rId15" cstate="print"/>
          <a:stretch>
            <a:fillRect/>
          </a:stretch>
        </p:blipFill>
        <p:spPr>
          <a:xfrm>
            <a:off x="6396737" y="5750368"/>
            <a:ext cx="788053" cy="788053"/>
          </a:xfrm>
          <a:prstGeom prst="rect">
            <a:avLst/>
          </a:prstGeom>
          <a:ln w="12700">
            <a:miter lim="400000"/>
          </a:ln>
        </p:spPr>
      </p:pic>
      <p:sp>
        <p:nvSpPr>
          <p:cNvPr id="203" name="Children’s Digital Playground (6-12)"/>
          <p:cNvSpPr txBox="1"/>
          <p:nvPr/>
        </p:nvSpPr>
        <p:spPr>
          <a:xfrm>
            <a:off x="452278" y="243977"/>
            <a:ext cx="8239444" cy="715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49" tIns="19049" rIns="19049" bIns="19049" anchor="ctr">
            <a:spAutoFit/>
          </a:bodyPr>
          <a:lstStyle/>
          <a:p>
            <a:pPr>
              <a:defRPr sz="5600" b="0">
                <a:latin typeface="+mn-lt"/>
                <a:ea typeface="+mn-ea"/>
                <a:cs typeface="+mn-cs"/>
                <a:sym typeface="Helvetica Neue Medium"/>
              </a:defRPr>
            </a:pPr>
            <a:r>
              <a:rPr sz="4400" dirty="0">
                <a:solidFill>
                  <a:schemeClr val="accent1">
                    <a:hueOff val="114395"/>
                    <a:lumOff val="-24975"/>
                  </a:schemeClr>
                </a:solidFill>
              </a:rPr>
              <a:t>Children’s</a:t>
            </a:r>
            <a:r>
              <a:rPr sz="4400" dirty="0"/>
              <a:t> </a:t>
            </a:r>
            <a:r>
              <a:rPr sz="4400" dirty="0">
                <a:solidFill>
                  <a:schemeClr val="accent5">
                    <a:hueOff val="-82419"/>
                    <a:satOff val="-9513"/>
                    <a:lumOff val="-16343"/>
                  </a:schemeClr>
                </a:solidFill>
              </a:rPr>
              <a:t>Digital</a:t>
            </a:r>
            <a:r>
              <a:rPr sz="4400" dirty="0"/>
              <a:t> </a:t>
            </a:r>
            <a:r>
              <a:rPr sz="4400" dirty="0">
                <a:solidFill>
                  <a:schemeClr val="accent3">
                    <a:hueOff val="362282"/>
                    <a:satOff val="31803"/>
                    <a:lumOff val="-18242"/>
                  </a:schemeClr>
                </a:solidFill>
              </a:rPr>
              <a:t>Playground</a:t>
            </a:r>
            <a:r>
              <a:rPr sz="4400" dirty="0"/>
              <a:t> </a:t>
            </a:r>
            <a:r>
              <a:rPr sz="4400" dirty="0">
                <a:solidFill>
                  <a:schemeClr val="accent4">
                    <a:hueOff val="-461056"/>
                    <a:satOff val="4338"/>
                    <a:lumOff val="-10225"/>
                  </a:schemeClr>
                </a:solidFill>
              </a:rPr>
              <a:t>(6-12)</a:t>
            </a:r>
          </a:p>
        </p:txBody>
      </p:sp>
      <p:pic>
        <p:nvPicPr>
          <p:cNvPr id="204" name="Image" descr="Image"/>
          <p:cNvPicPr>
            <a:picLocks noChangeAspect="1"/>
          </p:cNvPicPr>
          <p:nvPr/>
        </p:nvPicPr>
        <p:blipFill>
          <a:blip r:embed="rId16" cstate="print"/>
          <a:stretch>
            <a:fillRect/>
          </a:stretch>
        </p:blipFill>
        <p:spPr>
          <a:xfrm>
            <a:off x="5833148" y="4841899"/>
            <a:ext cx="741611" cy="906008"/>
          </a:xfrm>
          <a:prstGeom prst="rect">
            <a:avLst/>
          </a:prstGeom>
          <a:ln w="12700">
            <a:miter lim="400000"/>
          </a:ln>
        </p:spPr>
      </p:pic>
      <p:pic>
        <p:nvPicPr>
          <p:cNvPr id="205" name="Image" descr="Image"/>
          <p:cNvPicPr>
            <a:picLocks noChangeAspect="1"/>
          </p:cNvPicPr>
          <p:nvPr/>
        </p:nvPicPr>
        <p:blipFill>
          <a:blip r:embed="rId17" cstate="print"/>
          <a:stretch>
            <a:fillRect/>
          </a:stretch>
        </p:blipFill>
        <p:spPr>
          <a:xfrm>
            <a:off x="7984520" y="4799511"/>
            <a:ext cx="990783" cy="990783"/>
          </a:xfrm>
          <a:prstGeom prst="rect">
            <a:avLst/>
          </a:prstGeom>
          <a:ln w="12700">
            <a:miter lim="400000"/>
          </a:ln>
        </p:spPr>
      </p:pic>
      <p:pic>
        <p:nvPicPr>
          <p:cNvPr id="206" name="Image" descr="Image"/>
          <p:cNvPicPr>
            <a:picLocks noChangeAspect="1"/>
          </p:cNvPicPr>
          <p:nvPr/>
        </p:nvPicPr>
        <p:blipFill>
          <a:blip r:embed="rId18" cstate="print"/>
          <a:stretch>
            <a:fillRect/>
          </a:stretch>
        </p:blipFill>
        <p:spPr>
          <a:xfrm>
            <a:off x="6721278" y="4799511"/>
            <a:ext cx="1115576" cy="839912"/>
          </a:xfrm>
          <a:prstGeom prst="rect">
            <a:avLst/>
          </a:prstGeom>
          <a:ln w="12700">
            <a:miter lim="400000"/>
          </a:ln>
        </p:spPr>
      </p:pic>
      <p:pic>
        <p:nvPicPr>
          <p:cNvPr id="207" name="Unknown.jpg" descr="Unknown.jpg"/>
          <p:cNvPicPr>
            <a:picLocks noChangeAspect="1"/>
          </p:cNvPicPr>
          <p:nvPr/>
        </p:nvPicPr>
        <p:blipFill>
          <a:blip r:embed="rId19" cstate="print"/>
          <a:stretch>
            <a:fillRect/>
          </a:stretch>
        </p:blipFill>
        <p:spPr>
          <a:xfrm>
            <a:off x="8603852" y="5959680"/>
            <a:ext cx="431591" cy="369428"/>
          </a:xfrm>
          <a:prstGeom prst="rect">
            <a:avLst/>
          </a:prstGeom>
          <a:ln w="3175">
            <a:miter lim="400000"/>
          </a:ln>
        </p:spPr>
      </p:pic>
      <p:pic>
        <p:nvPicPr>
          <p:cNvPr id="208" name="Unknown.jpeg" descr="Unknown.jpeg"/>
          <p:cNvPicPr>
            <a:picLocks noChangeAspect="1"/>
          </p:cNvPicPr>
          <p:nvPr/>
        </p:nvPicPr>
        <p:blipFill>
          <a:blip r:embed="rId20" cstate="print"/>
          <a:stretch>
            <a:fillRect/>
          </a:stretch>
        </p:blipFill>
        <p:spPr>
          <a:xfrm>
            <a:off x="7900619" y="3824352"/>
            <a:ext cx="933687" cy="933687"/>
          </a:xfrm>
          <a:prstGeom prst="rect">
            <a:avLst/>
          </a:prstGeom>
          <a:ln w="12700">
            <a:miter lim="400000"/>
          </a:ln>
        </p:spPr>
      </p:pic>
      <p:pic>
        <p:nvPicPr>
          <p:cNvPr id="209" name="Unknown.png" descr="Unknown.png"/>
          <p:cNvPicPr>
            <a:picLocks noChangeAspect="1"/>
          </p:cNvPicPr>
          <p:nvPr/>
        </p:nvPicPr>
        <p:blipFill>
          <a:blip r:embed="rId21" cstate="print"/>
          <a:stretch>
            <a:fillRect/>
          </a:stretch>
        </p:blipFill>
        <p:spPr>
          <a:xfrm>
            <a:off x="5389352" y="3984974"/>
            <a:ext cx="839912" cy="839912"/>
          </a:xfrm>
          <a:prstGeom prst="rect">
            <a:avLst/>
          </a:prstGeom>
          <a:ln w="12700">
            <a:miter lim="400000"/>
          </a:ln>
        </p:spPr>
      </p:pic>
      <p:pic>
        <p:nvPicPr>
          <p:cNvPr id="210" name="Unknown.jpeg" descr="Unknown.jpeg"/>
          <p:cNvPicPr>
            <a:picLocks noChangeAspect="1"/>
          </p:cNvPicPr>
          <p:nvPr/>
        </p:nvPicPr>
        <p:blipFill>
          <a:blip r:embed="rId22" cstate="print"/>
          <a:stretch>
            <a:fillRect/>
          </a:stretch>
        </p:blipFill>
        <p:spPr>
          <a:xfrm>
            <a:off x="6760199" y="3871239"/>
            <a:ext cx="839912" cy="839912"/>
          </a:xfrm>
          <a:prstGeom prst="rect">
            <a:avLst/>
          </a:prstGeom>
          <a:ln w="12700">
            <a:miter lim="400000"/>
          </a:ln>
        </p:spPr>
      </p:pic>
      <p:sp>
        <p:nvSpPr>
          <p:cNvPr id="211" name="What are your children doing online?…"/>
          <p:cNvSpPr txBox="1"/>
          <p:nvPr/>
        </p:nvSpPr>
        <p:spPr>
          <a:xfrm>
            <a:off x="0" y="3715048"/>
            <a:ext cx="3707583" cy="30088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anchor="ctr">
            <a:spAutoFit/>
          </a:bodyPr>
          <a:lstStyle/>
          <a:p>
            <a:pPr defTabSz="321457">
              <a:lnSpc>
                <a:spcPts val="3375"/>
              </a:lnSpc>
              <a:spcBef>
                <a:spcPts val="844"/>
              </a:spcBef>
              <a:defRPr sz="2166" b="0">
                <a:solidFill>
                  <a:srgbClr val="2892FF"/>
                </a:solidFill>
                <a:latin typeface="Futura Bold"/>
                <a:ea typeface="Futura Bold"/>
                <a:cs typeface="Futura Bold"/>
                <a:sym typeface="Futura Bold"/>
              </a:defRPr>
            </a:pPr>
            <a:r>
              <a:rPr sz="1600" dirty="0"/>
              <a:t>What are your children doing online? </a:t>
            </a:r>
            <a:endParaRPr sz="1600" dirty="0">
              <a:solidFill>
                <a:srgbClr val="000000"/>
              </a:solidFill>
              <a:latin typeface="Futura"/>
              <a:ea typeface="Futura"/>
              <a:cs typeface="Futura"/>
              <a:sym typeface="Futura"/>
            </a:endParaRPr>
          </a:p>
          <a:p>
            <a:pPr marL="321457" indent="-223234" defTabSz="321457">
              <a:lnSpc>
                <a:spcPts val="2039"/>
              </a:lnSpc>
              <a:spcBef>
                <a:spcPts val="703"/>
              </a:spcBef>
              <a:buClr>
                <a:srgbClr val="333333"/>
              </a:buClr>
              <a:buSzPct val="145000"/>
              <a:buFont typeface="Times"/>
              <a:buChar char="•"/>
              <a:defRPr sz="1366" b="0">
                <a:solidFill>
                  <a:srgbClr val="333333"/>
                </a:solidFill>
                <a:latin typeface="Futura"/>
                <a:ea typeface="Futura"/>
                <a:cs typeface="Futura"/>
                <a:sym typeface="Futura"/>
              </a:defRPr>
            </a:pPr>
            <a:r>
              <a:rPr sz="1050" dirty="0"/>
              <a:t>Watch videos on </a:t>
            </a:r>
            <a:r>
              <a:rPr sz="1050" dirty="0">
                <a:latin typeface="Futura Bold"/>
                <a:ea typeface="Futura Bold"/>
                <a:cs typeface="Futura Bold"/>
                <a:sym typeface="Futura Bold"/>
              </a:rPr>
              <a:t>YouTube </a:t>
            </a:r>
            <a:endParaRPr sz="1050" dirty="0">
              <a:solidFill>
                <a:srgbClr val="2892FF"/>
              </a:solidFill>
              <a:latin typeface="Futura Bold"/>
              <a:ea typeface="Futura Bold"/>
              <a:cs typeface="Futura Bold"/>
              <a:sym typeface="Futura Bold"/>
            </a:endParaRPr>
          </a:p>
          <a:p>
            <a:pPr marL="321457" indent="-223234" defTabSz="321457">
              <a:lnSpc>
                <a:spcPts val="2039"/>
              </a:lnSpc>
              <a:spcBef>
                <a:spcPts val="703"/>
              </a:spcBef>
              <a:buClr>
                <a:srgbClr val="333333"/>
              </a:buClr>
              <a:buSzPct val="145000"/>
              <a:buFont typeface="Times"/>
              <a:buChar char="•"/>
              <a:defRPr sz="1366" b="0">
                <a:solidFill>
                  <a:srgbClr val="333333"/>
                </a:solidFill>
                <a:latin typeface="Futura"/>
                <a:ea typeface="Futura"/>
                <a:cs typeface="Futura"/>
                <a:sym typeface="Futura"/>
              </a:defRPr>
            </a:pPr>
            <a:r>
              <a:rPr sz="1050" dirty="0">
                <a:latin typeface="Futura Bold"/>
                <a:ea typeface="Futura Bold"/>
                <a:cs typeface="Futura Bold"/>
                <a:sym typeface="Futura Bold"/>
              </a:rPr>
              <a:t>Play a range of online games </a:t>
            </a:r>
            <a:r>
              <a:rPr sz="1050" dirty="0"/>
              <a:t>from </a:t>
            </a:r>
            <a:r>
              <a:rPr sz="1050" dirty="0" err="1"/>
              <a:t>Roblox</a:t>
            </a:r>
            <a:r>
              <a:rPr sz="1050" dirty="0"/>
              <a:t> and </a:t>
            </a:r>
            <a:r>
              <a:rPr sz="1050" dirty="0" err="1"/>
              <a:t>Fortnite</a:t>
            </a:r>
            <a:r>
              <a:rPr sz="1050" dirty="0"/>
              <a:t> to </a:t>
            </a:r>
            <a:r>
              <a:rPr sz="1050" dirty="0" err="1"/>
              <a:t>Toca</a:t>
            </a:r>
            <a:r>
              <a:rPr sz="1050" dirty="0"/>
              <a:t> Boca mobile games </a:t>
            </a:r>
            <a:endParaRPr sz="1050" dirty="0">
              <a:solidFill>
                <a:srgbClr val="2892FF"/>
              </a:solidFill>
              <a:latin typeface="Futura Bold"/>
              <a:ea typeface="Futura Bold"/>
              <a:cs typeface="Futura Bold"/>
              <a:sym typeface="Futura Bold"/>
            </a:endParaRPr>
          </a:p>
          <a:p>
            <a:pPr marL="321457" indent="-223234" defTabSz="321457">
              <a:lnSpc>
                <a:spcPts val="2039"/>
              </a:lnSpc>
              <a:spcBef>
                <a:spcPts val="703"/>
              </a:spcBef>
              <a:buClr>
                <a:srgbClr val="333333"/>
              </a:buClr>
              <a:buSzPct val="145000"/>
              <a:buFont typeface="Times"/>
              <a:buChar char="•"/>
              <a:defRPr sz="1366" b="0">
                <a:solidFill>
                  <a:srgbClr val="333333"/>
                </a:solidFill>
                <a:latin typeface="Futura"/>
                <a:ea typeface="Futura"/>
                <a:cs typeface="Futura"/>
                <a:sym typeface="Futura"/>
              </a:defRPr>
            </a:pPr>
            <a:r>
              <a:rPr sz="1050" dirty="0"/>
              <a:t>Older children use apps such as </a:t>
            </a:r>
            <a:r>
              <a:rPr sz="1050" dirty="0" err="1"/>
              <a:t>Tik</a:t>
            </a:r>
            <a:r>
              <a:rPr sz="1050" dirty="0"/>
              <a:t> </a:t>
            </a:r>
            <a:r>
              <a:rPr sz="1050" dirty="0" err="1"/>
              <a:t>Tok</a:t>
            </a:r>
            <a:r>
              <a:rPr sz="1050" dirty="0"/>
              <a:t> to post </a:t>
            </a:r>
            <a:r>
              <a:rPr sz="1050" dirty="0">
                <a:latin typeface="Futura Bold"/>
                <a:ea typeface="Futura Bold"/>
                <a:cs typeface="Futura Bold"/>
                <a:sym typeface="Futura Bold"/>
              </a:rPr>
              <a:t>videos online and live-stream </a:t>
            </a:r>
            <a:endParaRPr sz="1050" dirty="0">
              <a:solidFill>
                <a:srgbClr val="2892FF"/>
              </a:solidFill>
              <a:latin typeface="Futura Bold"/>
              <a:ea typeface="Futura Bold"/>
              <a:cs typeface="Futura Bold"/>
              <a:sym typeface="Futura Bold"/>
            </a:endParaRPr>
          </a:p>
          <a:p>
            <a:pPr marL="321457" indent="-223234" defTabSz="321457">
              <a:lnSpc>
                <a:spcPts val="2039"/>
              </a:lnSpc>
              <a:spcBef>
                <a:spcPts val="703"/>
              </a:spcBef>
              <a:buClr>
                <a:srgbClr val="333333"/>
              </a:buClr>
              <a:buSzPct val="145000"/>
              <a:buFont typeface="Times"/>
              <a:buChar char="•"/>
              <a:defRPr sz="1366" b="0">
                <a:solidFill>
                  <a:srgbClr val="333333"/>
                </a:solidFill>
                <a:latin typeface="Futura"/>
                <a:ea typeface="Futura"/>
                <a:cs typeface="Futura"/>
                <a:sym typeface="Futura"/>
              </a:defRPr>
            </a:pPr>
            <a:r>
              <a:rPr sz="1050" dirty="0"/>
              <a:t>Some may also be using platforms like </a:t>
            </a:r>
            <a:r>
              <a:rPr sz="1050" dirty="0" err="1">
                <a:latin typeface="Futura Bold"/>
                <a:ea typeface="Futura Bold"/>
                <a:cs typeface="Futura Bold"/>
                <a:sym typeface="Futura Bold"/>
              </a:rPr>
              <a:t>Snapchat</a:t>
            </a:r>
            <a:r>
              <a:rPr sz="1050" dirty="0">
                <a:latin typeface="Futura Bold"/>
                <a:ea typeface="Futura Bold"/>
                <a:cs typeface="Futura Bold"/>
                <a:sym typeface="Futura Bold"/>
              </a:rPr>
              <a:t> and </a:t>
            </a:r>
            <a:r>
              <a:rPr sz="1050" dirty="0" err="1">
                <a:latin typeface="Futura Bold"/>
                <a:ea typeface="Futura Bold"/>
                <a:cs typeface="Futura Bold"/>
                <a:sym typeface="Futura Bold"/>
              </a:rPr>
              <a:t>Instagram</a:t>
            </a:r>
            <a:r>
              <a:rPr sz="1050" dirty="0">
                <a:latin typeface="Futura Bold"/>
                <a:ea typeface="Futura Bold"/>
                <a:cs typeface="Futura Bold"/>
                <a:sym typeface="Futura Bold"/>
              </a:rPr>
              <a:t> </a:t>
            </a:r>
            <a:r>
              <a:rPr sz="1050" dirty="0"/>
              <a:t>although minimum age is 13 </a:t>
            </a:r>
            <a:endParaRPr sz="1050" dirty="0">
              <a:solidFill>
                <a:srgbClr val="2892FF"/>
              </a:solidFill>
              <a:latin typeface="Futura Bold"/>
              <a:ea typeface="Futura Bold"/>
              <a:cs typeface="Futura Bold"/>
              <a:sym typeface="Futura Bold"/>
            </a:endParaRPr>
          </a:p>
          <a:p>
            <a:pPr marL="321457" indent="-223234" defTabSz="321457">
              <a:lnSpc>
                <a:spcPts val="2039"/>
              </a:lnSpc>
              <a:spcBef>
                <a:spcPts val="703"/>
              </a:spcBef>
              <a:buClr>
                <a:srgbClr val="333333"/>
              </a:buClr>
              <a:buSzPct val="145000"/>
              <a:buFont typeface="Times"/>
              <a:buChar char="•"/>
              <a:defRPr sz="1366" b="0">
                <a:solidFill>
                  <a:srgbClr val="333333"/>
                </a:solidFill>
                <a:latin typeface="Futura Bold"/>
                <a:ea typeface="Futura Bold"/>
                <a:cs typeface="Futura Bold"/>
                <a:sym typeface="Futura Bold"/>
              </a:defRPr>
            </a:pPr>
            <a:r>
              <a:rPr sz="1050" dirty="0"/>
              <a:t>Use educational apps </a:t>
            </a:r>
            <a:r>
              <a:rPr sz="1050" dirty="0">
                <a:latin typeface="Futura"/>
                <a:ea typeface="Futura"/>
                <a:cs typeface="Futura"/>
                <a:sym typeface="Futura"/>
              </a:rPr>
              <a:t>to supplement learning </a:t>
            </a:r>
          </a:p>
        </p:txBody>
      </p:sp>
      <p:pic>
        <p:nvPicPr>
          <p:cNvPr id="212" name="images.jpeg" descr="images.jpeg"/>
          <p:cNvPicPr>
            <a:picLocks noChangeAspect="1"/>
          </p:cNvPicPr>
          <p:nvPr/>
        </p:nvPicPr>
        <p:blipFill>
          <a:blip r:embed="rId23" cstate="print"/>
          <a:srcRect l="17949" r="17949"/>
          <a:stretch>
            <a:fillRect/>
          </a:stretch>
        </p:blipFill>
        <p:spPr>
          <a:xfrm>
            <a:off x="2926775" y="3073766"/>
            <a:ext cx="819430" cy="639163"/>
          </a:xfrm>
          <a:prstGeom prst="rect">
            <a:avLst/>
          </a:prstGeom>
          <a:ln w="12700">
            <a:miter lim="400000"/>
          </a:ln>
        </p:spPr>
      </p:pic>
      <p:pic>
        <p:nvPicPr>
          <p:cNvPr id="213" name="images.jpeg" descr="images.jpeg"/>
          <p:cNvPicPr>
            <a:picLocks noChangeAspect="1"/>
          </p:cNvPicPr>
          <p:nvPr/>
        </p:nvPicPr>
        <p:blipFill>
          <a:blip r:embed="rId24" cstate="print"/>
          <a:stretch>
            <a:fillRect/>
          </a:stretch>
        </p:blipFill>
        <p:spPr>
          <a:xfrm>
            <a:off x="2914208" y="2175713"/>
            <a:ext cx="821841" cy="750864"/>
          </a:xfrm>
          <a:prstGeom prst="rect">
            <a:avLst/>
          </a:prstGeom>
          <a:ln w="12700">
            <a:miter lim="400000"/>
          </a:ln>
        </p:spPr>
      </p:pic>
      <p:pic>
        <p:nvPicPr>
          <p:cNvPr id="214" name="Unknown.jpeg" descr="Unknown.jpeg"/>
          <p:cNvPicPr>
            <a:picLocks noChangeAspect="1"/>
          </p:cNvPicPr>
          <p:nvPr/>
        </p:nvPicPr>
        <p:blipFill>
          <a:blip r:embed="rId25" cstate="print"/>
          <a:srcRect l="15804" r="22747"/>
          <a:stretch>
            <a:fillRect/>
          </a:stretch>
        </p:blipFill>
        <p:spPr>
          <a:xfrm>
            <a:off x="2914208" y="1319730"/>
            <a:ext cx="784958" cy="708744"/>
          </a:xfrm>
          <a:prstGeom prst="rect">
            <a:avLst/>
          </a:prstGeom>
          <a:ln w="12700">
            <a:miter lim="400000"/>
          </a:ln>
        </p:spPr>
      </p:pic>
      <p:pic>
        <p:nvPicPr>
          <p:cNvPr id="215" name="Unknown.png" descr="Unknown.png"/>
          <p:cNvPicPr>
            <a:picLocks noChangeAspect="1"/>
          </p:cNvPicPr>
          <p:nvPr/>
        </p:nvPicPr>
        <p:blipFill>
          <a:blip r:embed="rId26" cstate="print"/>
          <a:stretch>
            <a:fillRect/>
          </a:stretch>
        </p:blipFill>
        <p:spPr>
          <a:xfrm>
            <a:off x="7872071" y="2628821"/>
            <a:ext cx="990783" cy="990783"/>
          </a:xfrm>
          <a:prstGeom prst="rect">
            <a:avLst/>
          </a:prstGeom>
          <a:ln w="12700">
            <a:miter lim="400000"/>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628650" y="1255713"/>
            <a:ext cx="7886700" cy="1325562"/>
          </a:xfrm>
          <a:ln w="28575">
            <a:solidFill>
              <a:schemeClr val="bg1"/>
            </a:solidFill>
          </a:ln>
        </p:spPr>
        <p:txBody>
          <a:bodyPr/>
          <a:lstStyle/>
          <a:p>
            <a:pPr algn="ctr"/>
            <a:r>
              <a:rPr lang="en-GB" altLang="en-US" sz="6400" u="sng">
                <a:solidFill>
                  <a:schemeClr val="bg1"/>
                </a:solidFill>
                <a:latin typeface="Comic Sans MS" pitchFamily="66" charset="0"/>
              </a:rPr>
              <a:t>Any questions?</a:t>
            </a:r>
          </a:p>
        </p:txBody>
      </p:sp>
      <p:pic>
        <p:nvPicPr>
          <p:cNvPr id="31747"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1538" y="3387725"/>
            <a:ext cx="2157412" cy="21574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628650" y="1255713"/>
            <a:ext cx="7886700" cy="1325562"/>
          </a:xfrm>
          <a:ln w="28575">
            <a:solidFill>
              <a:schemeClr val="bg1"/>
            </a:solidFill>
          </a:ln>
        </p:spPr>
        <p:txBody>
          <a:bodyPr/>
          <a:lstStyle/>
          <a:p>
            <a:pPr algn="ctr"/>
            <a:r>
              <a:rPr lang="en-GB" altLang="en-US" sz="6400" u="sng">
                <a:solidFill>
                  <a:schemeClr val="bg1"/>
                </a:solidFill>
                <a:latin typeface="Comic Sans MS" pitchFamily="66" charset="0"/>
              </a:rPr>
              <a:t>Thank you.</a:t>
            </a:r>
          </a:p>
        </p:txBody>
      </p:sp>
      <p:pic>
        <p:nvPicPr>
          <p:cNvPr id="32771"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1538" y="3387725"/>
            <a:ext cx="2157412" cy="21574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273050" y="715963"/>
            <a:ext cx="8420100" cy="71437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3" name="Rectangle 3"/>
          <p:cNvSpPr>
            <a:spLocks noChangeArrowheads="1"/>
          </p:cNvSpPr>
          <p:nvPr/>
        </p:nvSpPr>
        <p:spPr bwMode="auto">
          <a:xfrm>
            <a:off x="407988" y="712788"/>
            <a:ext cx="2090737"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Content:</a:t>
            </a:r>
          </a:p>
        </p:txBody>
      </p:sp>
      <p:pic>
        <p:nvPicPr>
          <p:cNvPr id="5124"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3050" y="5557838"/>
            <a:ext cx="866775" cy="866775"/>
          </a:xfrm>
          <a:prstGeom prst="rect">
            <a:avLst/>
          </a:prstGeom>
          <a:noFill/>
          <a:ln w="9525">
            <a:noFill/>
            <a:miter lim="800000"/>
            <a:headEnd/>
            <a:tailEnd/>
          </a:ln>
        </p:spPr>
      </p:pic>
      <p:sp>
        <p:nvSpPr>
          <p:cNvPr id="18" name="Rectangle 3"/>
          <p:cNvSpPr>
            <a:spLocks noChangeArrowheads="1"/>
          </p:cNvSpPr>
          <p:nvPr/>
        </p:nvSpPr>
        <p:spPr bwMode="auto">
          <a:xfrm>
            <a:off x="273050" y="1568450"/>
            <a:ext cx="4664075"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marL="457200" indent="-457200">
              <a:lnSpc>
                <a:spcPct val="100000"/>
              </a:lnSpc>
              <a:spcBef>
                <a:spcPct val="0"/>
              </a:spcBef>
              <a:defRPr/>
            </a:pPr>
            <a:r>
              <a:rPr lang="en-GB" altLang="en-US" b="1" dirty="0">
                <a:solidFill>
                  <a:schemeClr val="bg1"/>
                </a:solidFill>
                <a:latin typeface="Comic Sans MS" panose="030F0702030302020204" pitchFamily="66" charset="0"/>
              </a:rPr>
              <a:t>Changes to SATs</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Scaled scores</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High Attaining children</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Tests</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Example questions</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Writing </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Support</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Other business</a:t>
            </a:r>
          </a:p>
          <a:p>
            <a:pPr marL="457200" indent="-457200">
              <a:lnSpc>
                <a:spcPct val="100000"/>
              </a:lnSpc>
              <a:spcBef>
                <a:spcPct val="0"/>
              </a:spcBef>
              <a:defRPr/>
            </a:pPr>
            <a:r>
              <a:rPr lang="en-GB" altLang="en-US" b="1" dirty="0">
                <a:solidFill>
                  <a:schemeClr val="bg1"/>
                </a:solidFill>
                <a:latin typeface="Comic Sans MS" panose="030F0702030302020204" pitchFamily="66" charset="0"/>
              </a:rPr>
              <a:t>Questions</a:t>
            </a: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endParaRPr lang="en-GB" altLang="en-US" sz="3600" b="1" dirty="0">
              <a:solidFill>
                <a:schemeClr val="bg1"/>
              </a:solidFill>
              <a:latin typeface="Comic Sans MS" panose="030F0702030302020204" pitchFamily="66" charset="0"/>
            </a:endParaRPr>
          </a:p>
          <a:p>
            <a:pPr>
              <a:lnSpc>
                <a:spcPct val="100000"/>
              </a:lnSpc>
              <a:spcBef>
                <a:spcPct val="0"/>
              </a:spcBef>
              <a:buFontTx/>
              <a:buNone/>
              <a:defRPr/>
            </a:pPr>
            <a:r>
              <a:rPr lang="en-GB" altLang="en-US" sz="3600" b="1" dirty="0">
                <a:solidFill>
                  <a:schemeClr val="bg1"/>
                </a:solidFill>
                <a:latin typeface="Comic Sans MS" panose="030F0702030302020204" pitchFamily="66"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7" name="Rectangle 3"/>
          <p:cNvSpPr>
            <a:spLocks noChangeArrowheads="1"/>
          </p:cNvSpPr>
          <p:nvPr/>
        </p:nvSpPr>
        <p:spPr bwMode="auto">
          <a:xfrm>
            <a:off x="407988" y="401638"/>
            <a:ext cx="6024562"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Assessment and Reporting</a:t>
            </a:r>
          </a:p>
        </p:txBody>
      </p:sp>
      <p:sp>
        <p:nvSpPr>
          <p:cNvPr id="8" name="Rectangle 7"/>
          <p:cNvSpPr/>
          <p:nvPr/>
        </p:nvSpPr>
        <p:spPr>
          <a:xfrm>
            <a:off x="357188" y="11557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As of 2014, the ‘old’ national curriculum levels (e.g. level 3, 4, 5) were abolished as set out in government guidelines.</a:t>
            </a:r>
          </a:p>
          <a:p>
            <a:pPr marL="182562">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The 2014 curriculum is rigorous and sets noticeably higher expectations than previous curriculum, which is why all schools have had to work hard to meet and adapt to it since its introduction.</a:t>
            </a:r>
          </a:p>
          <a:p>
            <a:pPr marL="342900" indent="-160338">
              <a:buFont typeface="Arial" panose="020B0604020202020204" pitchFamily="34" charset="0"/>
              <a:buChar char="•"/>
              <a:defRPr/>
            </a:pPr>
            <a:endParaRPr lang="en-GB" sz="2000" dirty="0">
              <a:solidFill>
                <a:schemeClr val="bg2">
                  <a:lumMod val="10000"/>
                </a:schemeClr>
              </a:solidFill>
              <a:latin typeface="Comic Sans MS" panose="030F0702030302020204" pitchFamily="66" charset="0"/>
            </a:endParaRPr>
          </a:p>
          <a:p>
            <a:pPr marL="182562">
              <a:defRPr/>
            </a:pPr>
            <a:endParaRPr lang="en-GB" sz="20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anose="030F0702030302020204" pitchFamily="66" charset="0"/>
              </a:rPr>
              <a:t>Since 2016, test scores have been reported as ‘scaled scores’.</a:t>
            </a:r>
          </a:p>
          <a:p>
            <a:pPr marL="182562">
              <a:defRPr/>
            </a:pPr>
            <a:endParaRPr lang="en-GB" sz="1600" dirty="0">
              <a:solidFill>
                <a:schemeClr val="bg2">
                  <a:lumMod val="10000"/>
                </a:schemeClr>
              </a:solidFill>
              <a:latin typeface="Comic Sans MS" panose="030F0702030302020204" pitchFamily="66" charset="0"/>
            </a:endParaRPr>
          </a:p>
          <a:p>
            <a:pPr marL="182562">
              <a:defRPr/>
            </a:pPr>
            <a:endParaRPr lang="en-GB" sz="1600" dirty="0">
              <a:solidFill>
                <a:schemeClr val="bg2">
                  <a:lumMod val="10000"/>
                </a:schemeClr>
              </a:solidFill>
              <a:latin typeface="Comic Sans MS" panose="030F0702030302020204" pitchFamily="66" charset="0"/>
            </a:endParaRPr>
          </a:p>
        </p:txBody>
      </p:sp>
      <p:pic>
        <p:nvPicPr>
          <p:cNvPr id="6149"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6143625"/>
            <a:ext cx="714375" cy="714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1" name="Rectangle 3"/>
          <p:cNvSpPr>
            <a:spLocks noChangeArrowheads="1"/>
          </p:cNvSpPr>
          <p:nvPr/>
        </p:nvSpPr>
        <p:spPr bwMode="auto">
          <a:xfrm>
            <a:off x="407988" y="401638"/>
            <a:ext cx="3359150" cy="646112"/>
          </a:xfrm>
          <a:prstGeom prst="rect">
            <a:avLst/>
          </a:prstGeom>
          <a:noFill/>
          <a:ln w="38100">
            <a:noFill/>
            <a:prstDash val="dash"/>
            <a:miter lim="800000"/>
            <a:headEnd/>
            <a:tailEnd/>
          </a:ln>
        </p:spPr>
        <p:txBody>
          <a:bodyPr wrap="none">
            <a:spAutoFit/>
          </a:bodyPr>
          <a:lstStyle/>
          <a:p>
            <a:r>
              <a:rPr lang="en-GB" altLang="en-US" sz="3600" b="1">
                <a:solidFill>
                  <a:schemeClr val="bg1"/>
                </a:solidFill>
                <a:latin typeface="Comic Sans MS" pitchFamily="66" charset="0"/>
              </a:rPr>
              <a:t>Scaled Scores</a:t>
            </a:r>
          </a:p>
        </p:txBody>
      </p:sp>
      <p:sp>
        <p:nvSpPr>
          <p:cNvPr id="11" name="Rectangle 10"/>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dirty="0">
                <a:solidFill>
                  <a:schemeClr val="bg2">
                    <a:lumMod val="10000"/>
                  </a:schemeClr>
                </a:solidFill>
                <a:latin typeface="Comic Sans MS" panose="030F0702030302020204" pitchFamily="66"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A child who achieves the ‘national standard’ (a score of 100) will be judged to have demonstrated sufficient knowledge in the areas assessed by the tests.</a:t>
            </a:r>
          </a:p>
          <a:p>
            <a:pPr marL="342900" indent="-160338">
              <a:buFont typeface="Arial" panose="020B0604020202020204" pitchFamily="34" charset="0"/>
              <a:buChar char="•"/>
              <a:defRPr/>
            </a:pPr>
            <a:endParaRPr lang="en-GB" sz="1600" dirty="0">
              <a:solidFill>
                <a:schemeClr val="bg2">
                  <a:lumMod val="10000"/>
                </a:schemeClr>
              </a:solidFill>
              <a:latin typeface="Comic Sans MS" panose="030F0702030302020204"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anose="030F0702030302020204" pitchFamily="66" charset="0"/>
              </a:rPr>
              <a:t>Each pupil receives:</a:t>
            </a:r>
          </a:p>
          <a:p>
            <a:pPr marL="719138" indent="-177800">
              <a:buFont typeface="Courier New" panose="02070309020205020404" pitchFamily="49" charset="0"/>
              <a:buChar char="o"/>
              <a:defRPr/>
            </a:pPr>
            <a:r>
              <a:rPr lang="en-GB" sz="1600" dirty="0">
                <a:solidFill>
                  <a:schemeClr val="bg2">
                    <a:lumMod val="10000"/>
                  </a:schemeClr>
                </a:solidFill>
                <a:latin typeface="Comic Sans MS" panose="030F0702030302020204" pitchFamily="66" charset="0"/>
              </a:rPr>
              <a:t>a raw score (number of raw marks awarded);</a:t>
            </a:r>
          </a:p>
          <a:p>
            <a:pPr marL="719138" indent="-177800">
              <a:buFont typeface="Courier New" panose="02070309020205020404" pitchFamily="49" charset="0"/>
              <a:buChar char="o"/>
              <a:defRPr/>
            </a:pPr>
            <a:r>
              <a:rPr lang="en-GB" sz="1600" dirty="0">
                <a:solidFill>
                  <a:schemeClr val="bg2">
                    <a:lumMod val="10000"/>
                  </a:schemeClr>
                </a:solidFill>
                <a:latin typeface="Comic Sans MS" panose="030F0702030302020204" pitchFamily="66" charset="0"/>
              </a:rPr>
              <a:t>a scaled score in each tested subject;</a:t>
            </a:r>
          </a:p>
          <a:p>
            <a:pPr marL="719138" indent="-177800">
              <a:buFont typeface="Courier New" panose="02070309020205020404" pitchFamily="49" charset="0"/>
              <a:buChar char="o"/>
              <a:defRPr/>
            </a:pPr>
            <a:r>
              <a:rPr lang="en-GB" sz="1600" dirty="0">
                <a:solidFill>
                  <a:schemeClr val="bg2">
                    <a:lumMod val="10000"/>
                  </a:schemeClr>
                </a:solidFill>
                <a:latin typeface="Comic Sans MS" panose="030F0702030302020204" pitchFamily="66" charset="0"/>
              </a:rPr>
              <a:t>confirmation of whether or not they attained the national standard.</a:t>
            </a:r>
          </a:p>
        </p:txBody>
      </p:sp>
      <p:pic>
        <p:nvPicPr>
          <p:cNvPr id="7173"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991225"/>
            <a:ext cx="866775" cy="8667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889000"/>
            <a:ext cx="8420100" cy="71596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5" name="Rectangle 3"/>
          <p:cNvSpPr>
            <a:spLocks noChangeArrowheads="1"/>
          </p:cNvSpPr>
          <p:nvPr/>
        </p:nvSpPr>
        <p:spPr bwMode="auto">
          <a:xfrm>
            <a:off x="407988" y="401638"/>
            <a:ext cx="4321175" cy="1200150"/>
          </a:xfrm>
          <a:prstGeom prst="rect">
            <a:avLst/>
          </a:prstGeom>
          <a:noFill/>
          <a:ln w="38100">
            <a:noFill/>
            <a:prstDash val="dash"/>
            <a:miter lim="800000"/>
            <a:headEnd/>
            <a:tailEnd/>
          </a:ln>
        </p:spPr>
        <p:txBody>
          <a:bodyPr wrap="none">
            <a:spAutoFit/>
          </a:bodyPr>
          <a:lstStyle/>
          <a:p>
            <a:endParaRPr lang="en-GB" altLang="en-US" sz="3600" b="1">
              <a:solidFill>
                <a:schemeClr val="bg1"/>
              </a:solidFill>
              <a:latin typeface="Comic Sans MS" pitchFamily="66" charset="0"/>
            </a:endParaRPr>
          </a:p>
          <a:p>
            <a:r>
              <a:rPr lang="en-GB" altLang="en-US" sz="3600" b="1">
                <a:solidFill>
                  <a:schemeClr val="bg1"/>
                </a:solidFill>
                <a:latin typeface="Comic Sans MS" pitchFamily="66" charset="0"/>
              </a:rPr>
              <a:t>Conversion charts:</a:t>
            </a:r>
          </a:p>
        </p:txBody>
      </p:sp>
      <p:pic>
        <p:nvPicPr>
          <p:cNvPr id="8196" name="Picture 6" descr="Image result for st laurences kirkb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991225"/>
            <a:ext cx="866775" cy="866775"/>
          </a:xfrm>
          <a:prstGeom prst="rect">
            <a:avLst/>
          </a:prstGeom>
          <a:noFill/>
          <a:ln w="9525">
            <a:noFill/>
            <a:miter lim="800000"/>
            <a:headEnd/>
            <a:tailEnd/>
          </a:ln>
        </p:spPr>
      </p:pic>
      <p:pic>
        <p:nvPicPr>
          <p:cNvPr id="8197" name="Picture 2"/>
          <p:cNvPicPr>
            <a:picLocks noChangeAspect="1" noChangeArrowheads="1"/>
          </p:cNvPicPr>
          <p:nvPr/>
        </p:nvPicPr>
        <p:blipFill>
          <a:blip r:embed="rId3" cstate="print"/>
          <a:srcRect/>
          <a:stretch>
            <a:fillRect/>
          </a:stretch>
        </p:blipFill>
        <p:spPr bwMode="auto">
          <a:xfrm>
            <a:off x="1617663" y="1757363"/>
            <a:ext cx="5708650" cy="50339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366713" y="889000"/>
            <a:ext cx="8420100" cy="71596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Rectangle 3"/>
          <p:cNvSpPr>
            <a:spLocks noChangeArrowheads="1"/>
          </p:cNvSpPr>
          <p:nvPr/>
        </p:nvSpPr>
        <p:spPr bwMode="auto">
          <a:xfrm>
            <a:off x="407988" y="401638"/>
            <a:ext cx="4321175" cy="1200150"/>
          </a:xfrm>
          <a:prstGeom prst="rect">
            <a:avLst/>
          </a:prstGeom>
          <a:noFill/>
          <a:ln w="38100">
            <a:noFill/>
            <a:prstDash val="dash"/>
            <a:miter lim="800000"/>
            <a:headEnd/>
            <a:tailEnd/>
          </a:ln>
        </p:spPr>
        <p:txBody>
          <a:bodyPr wrap="none">
            <a:spAutoFit/>
          </a:bodyPr>
          <a:lstStyle/>
          <a:p>
            <a:endParaRPr lang="en-GB" altLang="en-US" sz="3600" b="1">
              <a:solidFill>
                <a:schemeClr val="bg1"/>
              </a:solidFill>
              <a:latin typeface="Comic Sans MS" pitchFamily="66" charset="0"/>
            </a:endParaRPr>
          </a:p>
          <a:p>
            <a:r>
              <a:rPr lang="en-GB" altLang="en-US" sz="3600" b="1">
                <a:solidFill>
                  <a:schemeClr val="bg1"/>
                </a:solidFill>
                <a:latin typeface="Comic Sans MS" pitchFamily="66" charset="0"/>
              </a:rPr>
              <a:t>Conversion charts:</a:t>
            </a:r>
          </a:p>
        </p:txBody>
      </p:sp>
      <p:pic>
        <p:nvPicPr>
          <p:cNvPr id="9220" name="Picture 2"/>
          <p:cNvPicPr>
            <a:picLocks noChangeAspect="1" noChangeArrowheads="1"/>
          </p:cNvPicPr>
          <p:nvPr/>
        </p:nvPicPr>
        <p:blipFill>
          <a:blip r:embed="rId2" cstate="print"/>
          <a:srcRect/>
          <a:stretch>
            <a:fillRect/>
          </a:stretch>
        </p:blipFill>
        <p:spPr bwMode="auto">
          <a:xfrm>
            <a:off x="2133600" y="1773238"/>
            <a:ext cx="4818063" cy="50847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p:cNvSpPr/>
          <p:nvPr/>
        </p:nvSpPr>
        <p:spPr>
          <a:xfrm>
            <a:off x="460375" y="889000"/>
            <a:ext cx="8420100" cy="71596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3" name="Rectangle 3"/>
          <p:cNvSpPr>
            <a:spLocks noChangeArrowheads="1"/>
          </p:cNvSpPr>
          <p:nvPr/>
        </p:nvSpPr>
        <p:spPr bwMode="auto">
          <a:xfrm>
            <a:off x="407988" y="401638"/>
            <a:ext cx="4321175" cy="1200150"/>
          </a:xfrm>
          <a:prstGeom prst="rect">
            <a:avLst/>
          </a:prstGeom>
          <a:noFill/>
          <a:ln w="38100">
            <a:noFill/>
            <a:prstDash val="dash"/>
            <a:miter lim="800000"/>
            <a:headEnd/>
            <a:tailEnd/>
          </a:ln>
        </p:spPr>
        <p:txBody>
          <a:bodyPr wrap="none">
            <a:spAutoFit/>
          </a:bodyPr>
          <a:lstStyle/>
          <a:p>
            <a:endParaRPr lang="en-GB" altLang="en-US" sz="3600" b="1">
              <a:solidFill>
                <a:schemeClr val="bg1"/>
              </a:solidFill>
              <a:latin typeface="Comic Sans MS" pitchFamily="66" charset="0"/>
            </a:endParaRPr>
          </a:p>
          <a:p>
            <a:r>
              <a:rPr lang="en-GB" altLang="en-US" sz="3600" b="1">
                <a:solidFill>
                  <a:schemeClr val="bg1"/>
                </a:solidFill>
                <a:latin typeface="Comic Sans MS" pitchFamily="66" charset="0"/>
              </a:rPr>
              <a:t>Conversion charts:</a:t>
            </a:r>
          </a:p>
        </p:txBody>
      </p:sp>
      <p:pic>
        <p:nvPicPr>
          <p:cNvPr id="10244" name="Picture 2"/>
          <p:cNvPicPr>
            <a:picLocks noChangeAspect="1" noChangeArrowheads="1"/>
          </p:cNvPicPr>
          <p:nvPr/>
        </p:nvPicPr>
        <p:blipFill>
          <a:blip r:embed="rId2" cstate="print"/>
          <a:srcRect/>
          <a:stretch>
            <a:fillRect/>
          </a:stretch>
        </p:blipFill>
        <p:spPr bwMode="auto">
          <a:xfrm>
            <a:off x="407988" y="1704975"/>
            <a:ext cx="3800475" cy="5165725"/>
          </a:xfrm>
          <a:prstGeom prst="rect">
            <a:avLst/>
          </a:prstGeom>
          <a:noFill/>
          <a:ln w="9525">
            <a:noFill/>
            <a:miter lim="800000"/>
            <a:headEnd/>
            <a:tailEnd/>
          </a:ln>
        </p:spPr>
      </p:pic>
      <p:pic>
        <p:nvPicPr>
          <p:cNvPr id="10245" name="Picture 3"/>
          <p:cNvPicPr>
            <a:picLocks noChangeAspect="1" noChangeArrowheads="1"/>
          </p:cNvPicPr>
          <p:nvPr/>
        </p:nvPicPr>
        <p:blipFill>
          <a:blip r:embed="rId3" cstate="print"/>
          <a:srcRect/>
          <a:stretch>
            <a:fillRect/>
          </a:stretch>
        </p:blipFill>
        <p:spPr bwMode="auto">
          <a:xfrm>
            <a:off x="4298950" y="1704975"/>
            <a:ext cx="4581525" cy="24796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1174</TotalTime>
  <Words>2301</Words>
  <Application>Microsoft Office PowerPoint</Application>
  <PresentationFormat>On-screen Show (4:3)</PresentationFormat>
  <Paragraphs>291</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Calibri</vt:lpstr>
      <vt:lpstr>Courier New</vt:lpstr>
      <vt:lpstr>Comic Sans MS</vt:lpstr>
      <vt:lpstr>BPreplay</vt:lpstr>
      <vt:lpstr>Arial</vt:lpstr>
      <vt:lpstr>Times</vt:lpstr>
      <vt:lpstr>Futura</vt:lpstr>
      <vt:lpstr>Futura Bold</vt:lpstr>
      <vt:lpstr>Calibri Light</vt:lpstr>
      <vt:lpstr>Arial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Carroll, Sarah Jane</cp:lastModifiedBy>
  <cp:revision>129</cp:revision>
  <dcterms:created xsi:type="dcterms:W3CDTF">2014-10-03T07:47:39Z</dcterms:created>
  <dcterms:modified xsi:type="dcterms:W3CDTF">2022-11-28T22:32:10Z</dcterms:modified>
</cp:coreProperties>
</file>