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13"/>
  </p:notesMasterIdLst>
  <p:sldIdLst>
    <p:sldId id="256" r:id="rId2"/>
    <p:sldId id="821" r:id="rId3"/>
    <p:sldId id="858" r:id="rId4"/>
    <p:sldId id="833" r:id="rId5"/>
    <p:sldId id="1015" r:id="rId6"/>
    <p:sldId id="1016" r:id="rId7"/>
    <p:sldId id="1017" r:id="rId8"/>
    <p:sldId id="1032" r:id="rId9"/>
    <p:sldId id="859" r:id="rId10"/>
    <p:sldId id="1023" r:id="rId11"/>
    <p:sldId id="102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A70"/>
    <a:srgbClr val="992186"/>
    <a:srgbClr val="DE6715"/>
    <a:srgbClr val="536076"/>
    <a:srgbClr val="47808B"/>
    <a:srgbClr val="C3C727"/>
    <a:srgbClr val="D56788"/>
    <a:srgbClr val="187B7B"/>
    <a:srgbClr val="7B13A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7"/>
    <p:restoredTop sz="70306" autoAdjust="0"/>
  </p:normalViewPr>
  <p:slideViewPr>
    <p:cSldViewPr snapToGrid="0" snapToObjects="1">
      <p:cViewPr varScale="1">
        <p:scale>
          <a:sx n="51" d="100"/>
          <a:sy n="51" d="100"/>
        </p:scale>
        <p:origin x="121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11FE6-9679-D241-87BB-D022DEF842AF}"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8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10</a:t>
            </a:fld>
            <a:endParaRPr lang="en-US"/>
          </a:p>
        </p:txBody>
      </p:sp>
    </p:spTree>
    <p:extLst>
      <p:ext uri="{BB962C8B-B14F-4D97-AF65-F5344CB8AC3E}">
        <p14:creationId xmlns:p14="http://schemas.microsoft.com/office/powerpoint/2010/main" val="419851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11</a:t>
            </a:fld>
            <a:endParaRPr lang="en-US"/>
          </a:p>
        </p:txBody>
      </p:sp>
    </p:spTree>
    <p:extLst>
      <p:ext uri="{BB962C8B-B14F-4D97-AF65-F5344CB8AC3E}">
        <p14:creationId xmlns:p14="http://schemas.microsoft.com/office/powerpoint/2010/main" val="267046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336841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94401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76822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609DD-6F31-9F47-86EA-C6E146B976DA}" type="slidenum">
              <a:rPr lang="en-US" smtClean="0"/>
              <a:t>5</a:t>
            </a:fld>
            <a:endParaRPr lang="en-US"/>
          </a:p>
        </p:txBody>
      </p:sp>
    </p:spTree>
    <p:extLst>
      <p:ext uri="{BB962C8B-B14F-4D97-AF65-F5344CB8AC3E}">
        <p14:creationId xmlns:p14="http://schemas.microsoft.com/office/powerpoint/2010/main" val="120472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p:txBody>
      </p:sp>
    </p:spTree>
    <p:extLst>
      <p:ext uri="{BB962C8B-B14F-4D97-AF65-F5344CB8AC3E}">
        <p14:creationId xmlns:p14="http://schemas.microsoft.com/office/powerpoint/2010/main" val="189286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a:p>
            <a:endParaRPr lang="en-GB" sz="3200" dirty="0"/>
          </a:p>
          <a:p>
            <a:endParaRPr lang="en-GB" sz="3200" dirty="0"/>
          </a:p>
        </p:txBody>
      </p:sp>
    </p:spTree>
    <p:extLst>
      <p:ext uri="{BB962C8B-B14F-4D97-AF65-F5344CB8AC3E}">
        <p14:creationId xmlns:p14="http://schemas.microsoft.com/office/powerpoint/2010/main" val="16766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a:p>
            <a:endParaRPr lang="en-GB" sz="3200" dirty="0"/>
          </a:p>
          <a:p>
            <a:endParaRPr lang="en-GB" sz="3200" dirty="0"/>
          </a:p>
        </p:txBody>
      </p:sp>
    </p:spTree>
    <p:extLst>
      <p:ext uri="{BB962C8B-B14F-4D97-AF65-F5344CB8AC3E}">
        <p14:creationId xmlns:p14="http://schemas.microsoft.com/office/powerpoint/2010/main" val="198698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9</a:t>
            </a:fld>
            <a:endParaRPr lang="en-US"/>
          </a:p>
        </p:txBody>
      </p:sp>
    </p:spTree>
    <p:extLst>
      <p:ext uri="{BB962C8B-B14F-4D97-AF65-F5344CB8AC3E}">
        <p14:creationId xmlns:p14="http://schemas.microsoft.com/office/powerpoint/2010/main" val="188878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72463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411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640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extBox 6"/>
          <p:cNvSpPr txBox="1"/>
          <p:nvPr userDrawn="1"/>
        </p:nvSpPr>
        <p:spPr>
          <a:xfrm>
            <a:off x="3275856" y="6669360"/>
            <a:ext cx="2304256" cy="235962"/>
          </a:xfrm>
          <a:prstGeom prst="rect">
            <a:avLst/>
          </a:prstGeom>
          <a:noFill/>
        </p:spPr>
        <p:txBody>
          <a:bodyPr wrap="square" rtlCol="0">
            <a:spAutoFit/>
          </a:bodyPr>
          <a:lstStyle/>
          <a:p>
            <a:pPr algn="ctr"/>
            <a:r>
              <a:rPr lang="cs-CZ" sz="1400" baseline="30000" dirty="0">
                <a:latin typeface=""/>
              </a:rPr>
              <a:t>© Jan Lever 201</a:t>
            </a:r>
            <a:r>
              <a:rPr lang="en-GB" sz="1400" baseline="30000" dirty="0">
                <a:latin typeface=""/>
              </a:rPr>
              <a:t>7</a:t>
            </a:r>
            <a:endParaRPr lang="cs-CZ" sz="1400" baseline="30000" dirty="0">
              <a:latin typeface=""/>
            </a:endParaRPr>
          </a:p>
        </p:txBody>
      </p:sp>
    </p:spTree>
    <p:extLst>
      <p:ext uri="{BB962C8B-B14F-4D97-AF65-F5344CB8AC3E}">
        <p14:creationId xmlns:p14="http://schemas.microsoft.com/office/powerpoint/2010/main" val="21625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11"/>
          </p:nvPr>
        </p:nvSpPr>
        <p:spPr/>
        <p:txBody>
          <a:bodyPr/>
          <a:lstStyle/>
          <a:p>
            <a:r>
              <a:rPr lang="cs-CZ" baseline="30000" smtClean="0">
                <a:latin typeface=""/>
              </a:rPr>
              <a:t>© Jan Lever 201</a:t>
            </a:r>
            <a:r>
              <a:rPr lang="en-GB" baseline="30000" smtClean="0">
                <a:latin typeface=""/>
              </a:rPr>
              <a:t>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596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748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4348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296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4558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383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58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3/23/2021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02811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304800" y="412376"/>
            <a:ext cx="11267607" cy="4577002"/>
          </a:xfrm>
        </p:spPr>
        <p:txBody>
          <a:bodyPr anchor="t">
            <a:noAutofit/>
          </a:bodyPr>
          <a:lstStyle/>
          <a:p>
            <a:r>
              <a:rPr lang="en-US" sz="6000" b="1" dirty="0">
                <a:ln w="12700">
                  <a:noFill/>
                </a:ln>
                <a:solidFill>
                  <a:schemeClr val="tx1"/>
                </a:solidFill>
              </a:rPr>
              <a:t>RSE Consultation </a:t>
            </a:r>
            <a:br>
              <a:rPr lang="en-US" sz="6000" b="1" dirty="0">
                <a:ln w="12700">
                  <a:noFill/>
                </a:ln>
                <a:solidFill>
                  <a:schemeClr val="tx1"/>
                </a:solidFill>
              </a:rPr>
            </a:br>
            <a:r>
              <a:rPr lang="en-US" sz="6000" b="1" dirty="0" smtClean="0">
                <a:ln w="12700">
                  <a:noFill/>
                </a:ln>
                <a:solidFill>
                  <a:schemeClr val="tx1"/>
                </a:solidFill>
              </a:rPr>
              <a:t>Little Heaton CE Primary School</a:t>
            </a:r>
            <a:r>
              <a:rPr lang="en-US" sz="6000" b="1" dirty="0">
                <a:ln w="12700">
                  <a:noFill/>
                </a:ln>
                <a:solidFill>
                  <a:schemeClr val="tx1"/>
                </a:solidFill>
              </a:rPr>
              <a:t/>
            </a:r>
            <a:br>
              <a:rPr lang="en-US" sz="6000" b="1" dirty="0">
                <a:ln w="12700">
                  <a:noFill/>
                </a:ln>
                <a:solidFill>
                  <a:schemeClr val="tx1"/>
                </a:solidFill>
              </a:rPr>
            </a:br>
            <a:r>
              <a:rPr lang="en-US" sz="6000" b="1" dirty="0">
                <a:ln w="12700">
                  <a:noFill/>
                </a:ln>
                <a:solidFill>
                  <a:schemeClr val="tx1"/>
                </a:solidFill>
              </a:rPr>
              <a:t>Parents and </a:t>
            </a:r>
            <a:r>
              <a:rPr lang="en-US" b="1" dirty="0" err="1" smtClean="0">
                <a:ln w="12700">
                  <a:noFill/>
                </a:ln>
              </a:rPr>
              <a:t>Carers</a:t>
            </a:r>
            <a:r>
              <a:rPr lang="en-US" b="1" dirty="0" smtClean="0">
                <a:ln w="12700">
                  <a:noFill/>
                </a:ln>
              </a:rPr>
              <a:t>.</a:t>
            </a:r>
            <a:r>
              <a:rPr lang="en-US" sz="6000" b="1" dirty="0">
                <a:ln w="12700">
                  <a:noFill/>
                </a:ln>
                <a:solidFill>
                  <a:schemeClr val="tx1"/>
                </a:solidFill>
              </a:rPr>
              <a:t/>
            </a:r>
            <a:br>
              <a:rPr lang="en-US" sz="6000" b="1" dirty="0">
                <a:ln w="12700">
                  <a:noFill/>
                </a:ln>
                <a:solidFill>
                  <a:schemeClr val="tx1"/>
                </a:solidFill>
              </a:rPr>
            </a:br>
            <a:r>
              <a:rPr lang="en-US" sz="3600" b="1" dirty="0">
                <a:ln w="12700">
                  <a:noFill/>
                </a:ln>
                <a:solidFill>
                  <a:schemeClr val="tx1"/>
                </a:solidFill>
              </a:rPr>
              <a:t/>
            </a:r>
            <a:br>
              <a:rPr lang="en-US" sz="3600" b="1" dirty="0">
                <a:ln w="12700">
                  <a:noFill/>
                </a:ln>
                <a:solidFill>
                  <a:schemeClr val="tx1"/>
                </a:solidFill>
              </a:rPr>
            </a:br>
            <a:r>
              <a:rPr lang="en-US" sz="3600" b="1" dirty="0">
                <a:ln w="12700">
                  <a:noFill/>
                </a:ln>
                <a:solidFill>
                  <a:schemeClr val="tx1"/>
                </a:solidFill>
              </a:rPr>
              <a:t/>
            </a:r>
            <a:br>
              <a:rPr lang="en-US" sz="3600" b="1" dirty="0">
                <a:ln w="12700">
                  <a:noFill/>
                </a:ln>
                <a:solidFill>
                  <a:schemeClr val="tx1"/>
                </a:solidFill>
              </a:rPr>
            </a:br>
            <a:endParaRPr lang="en-US" sz="6600" b="1" dirty="0">
              <a:ln w="12700">
                <a:noFill/>
              </a:ln>
              <a:solidFill>
                <a:schemeClr val="tx1"/>
              </a:solidFill>
              <a:latin typeface="Pirulen" panose="020B0605020200080104" pitchFamily="34" charset="77"/>
            </a:endParaRPr>
          </a:p>
        </p:txBody>
      </p:sp>
      <p:pic>
        <p:nvPicPr>
          <p:cNvPr id="1026" name="Picture 2" descr="MAI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31" y="3301341"/>
            <a:ext cx="3536076" cy="337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514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56381"/>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424542" y="-471352"/>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7308" y="842880"/>
            <a:ext cx="3370110" cy="5792788"/>
          </a:xfrm>
        </p:spPr>
        <p:txBody>
          <a:bodyPr>
            <a:normAutofit/>
          </a:bodyPr>
          <a:lstStyle/>
          <a:p>
            <a:pPr algn="ctr"/>
            <a:r>
              <a:rPr lang="en-US" sz="3200" dirty="0" smtClean="0">
                <a:solidFill>
                  <a:schemeClr val="bg1"/>
                </a:solidFill>
                <a:latin typeface="Century Gothic" panose="020B0502020202020204" pitchFamily="34" charset="0"/>
              </a:rPr>
              <a:t>National Curriculum Science</a:t>
            </a:r>
            <a:endParaRPr lang="en-US" sz="3200" dirty="0">
              <a:solidFill>
                <a:schemeClr val="bg1"/>
              </a:solidFill>
              <a:latin typeface="Century Gothic" panose="020B0502020202020204" pitchFamily="34" charset="0"/>
            </a:endParaRP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314743" y="353923"/>
            <a:ext cx="7106790" cy="579278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tx1">
                    <a:lumMod val="75000"/>
                    <a:lumOff val="25000"/>
                  </a:schemeClr>
                </a:solidFill>
              </a:rPr>
              <a:t> </a:t>
            </a:r>
          </a:p>
          <a:p>
            <a:pPr algn="l">
              <a:lnSpc>
                <a:spcPct val="100000"/>
              </a:lnSpc>
            </a:pPr>
            <a:endParaRPr lang="en-US" sz="3200" dirty="0">
              <a:solidFill>
                <a:schemeClr val="tx1">
                  <a:lumMod val="75000"/>
                  <a:lumOff val="25000"/>
                </a:schemeClr>
              </a:solidFill>
            </a:endParaRPr>
          </a:p>
          <a:p>
            <a:pPr algn="l">
              <a:lnSpc>
                <a:spcPct val="100000"/>
              </a:lnSpc>
            </a:pPr>
            <a:endParaRPr lang="en-US" sz="3200" dirty="0">
              <a:solidFill>
                <a:schemeClr val="tx1">
                  <a:lumMod val="75000"/>
                  <a:lumOff val="25000"/>
                </a:schemeClr>
              </a:solidFill>
            </a:endParaRPr>
          </a:p>
        </p:txBody>
      </p:sp>
      <p:sp>
        <p:nvSpPr>
          <p:cNvPr id="3" name="Rectangle 2">
            <a:extLst>
              <a:ext uri="{FF2B5EF4-FFF2-40B4-BE49-F238E27FC236}">
                <a16:creationId xmlns:a16="http://schemas.microsoft.com/office/drawing/2014/main" id="{3E498317-9111-4974-9519-C18BD83A6661}"/>
              </a:ext>
            </a:extLst>
          </p:cNvPr>
          <p:cNvSpPr/>
          <p:nvPr/>
        </p:nvSpPr>
        <p:spPr>
          <a:xfrm>
            <a:off x="3604235" y="-56381"/>
            <a:ext cx="8527806" cy="6001643"/>
          </a:xfrm>
          <a:prstGeom prst="rect">
            <a:avLst/>
          </a:prstGeom>
        </p:spPr>
        <p:txBody>
          <a:bodyPr wrap="square">
            <a:spAutoFit/>
          </a:bodyPr>
          <a:lstStyle/>
          <a:p>
            <a:pPr>
              <a:lnSpc>
                <a:spcPct val="150000"/>
              </a:lnSpc>
              <a:defRPr/>
            </a:pPr>
            <a:r>
              <a:rPr lang="en-GB" sz="2000" dirty="0" smtClean="0">
                <a:solidFill>
                  <a:schemeClr val="tx1">
                    <a:lumMod val="85000"/>
                    <a:lumOff val="15000"/>
                  </a:schemeClr>
                </a:solidFill>
              </a:rPr>
              <a:t>The following are aspects of the National Curriculum and are covered as part of Science lessons within school. Parents do not have the right to withdraw their child/ children from these elements. </a:t>
            </a:r>
          </a:p>
          <a:p>
            <a:pPr>
              <a:lnSpc>
                <a:spcPct val="150000"/>
              </a:lnSpc>
              <a:defRPr/>
            </a:pPr>
            <a:r>
              <a:rPr lang="en-GB" sz="2800" b="1" dirty="0"/>
              <a:t>Key Stage 1 </a:t>
            </a:r>
            <a:endParaRPr lang="en-GB" sz="2800" b="1" dirty="0" smtClean="0"/>
          </a:p>
          <a:p>
            <a:pPr marL="457200" indent="-457200">
              <a:lnSpc>
                <a:spcPct val="150000"/>
              </a:lnSpc>
              <a:buFont typeface="Arial" panose="020B0604020202020204" pitchFamily="34" charset="0"/>
              <a:buChar char="•"/>
              <a:defRPr/>
            </a:pPr>
            <a:r>
              <a:rPr lang="en-GB" sz="2800" dirty="0" smtClean="0"/>
              <a:t> </a:t>
            </a:r>
            <a:r>
              <a:rPr lang="en-GB" sz="2800" dirty="0"/>
              <a:t>Identify, name draw and label the basic parts of the human body and say which parts of the body is associated with each sense </a:t>
            </a:r>
            <a:endParaRPr lang="en-GB" sz="2800" dirty="0" smtClean="0"/>
          </a:p>
          <a:p>
            <a:pPr marL="457200" indent="-457200">
              <a:lnSpc>
                <a:spcPct val="150000"/>
              </a:lnSpc>
              <a:buFont typeface="Arial" panose="020B0604020202020204" pitchFamily="34" charset="0"/>
              <a:buChar char="•"/>
              <a:defRPr/>
            </a:pPr>
            <a:r>
              <a:rPr lang="en-GB" sz="2800" dirty="0" smtClean="0"/>
              <a:t> </a:t>
            </a:r>
            <a:r>
              <a:rPr lang="en-GB" sz="2800" dirty="0"/>
              <a:t>Notice that animals, including humans, have offspring which grow into adults </a:t>
            </a:r>
            <a:endParaRPr lang="en-GB" sz="2800" dirty="0" smtClean="0"/>
          </a:p>
          <a:p>
            <a:pPr marL="457200" indent="-457200">
              <a:lnSpc>
                <a:spcPct val="150000"/>
              </a:lnSpc>
              <a:buFont typeface="Arial" panose="020B0604020202020204" pitchFamily="34" charset="0"/>
              <a:buChar char="•"/>
              <a:defRPr/>
            </a:pPr>
            <a:r>
              <a:rPr lang="en-GB" sz="2800" dirty="0" smtClean="0"/>
              <a:t> </a:t>
            </a:r>
            <a:r>
              <a:rPr lang="en-GB" sz="2800" dirty="0"/>
              <a:t>Describe the importance of hygiene for humans </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282488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56381"/>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424542" y="-471352"/>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7308" y="842880"/>
            <a:ext cx="3370110" cy="5792788"/>
          </a:xfrm>
        </p:spPr>
        <p:txBody>
          <a:bodyPr>
            <a:normAutofit/>
          </a:bodyPr>
          <a:lstStyle/>
          <a:p>
            <a:pPr algn="ctr"/>
            <a:r>
              <a:rPr lang="en-US" sz="3200" dirty="0" smtClean="0">
                <a:solidFill>
                  <a:schemeClr val="bg1"/>
                </a:solidFill>
                <a:latin typeface="Century Gothic" panose="020B0502020202020204" pitchFamily="34" charset="0"/>
              </a:rPr>
              <a:t>National Curriculum Science</a:t>
            </a:r>
            <a:endParaRPr lang="en-US" sz="3200" dirty="0">
              <a:solidFill>
                <a:schemeClr val="bg1"/>
              </a:solidFill>
              <a:latin typeface="Century Gothic" panose="020B0502020202020204" pitchFamily="34" charset="0"/>
            </a:endParaRP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314743" y="353923"/>
            <a:ext cx="7106790" cy="579278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tx1">
                    <a:lumMod val="75000"/>
                    <a:lumOff val="25000"/>
                  </a:schemeClr>
                </a:solidFill>
              </a:rPr>
              <a:t> </a:t>
            </a:r>
          </a:p>
          <a:p>
            <a:pPr algn="l">
              <a:lnSpc>
                <a:spcPct val="100000"/>
              </a:lnSpc>
            </a:pPr>
            <a:endParaRPr lang="en-US" sz="3200" dirty="0">
              <a:solidFill>
                <a:schemeClr val="tx1">
                  <a:lumMod val="75000"/>
                  <a:lumOff val="25000"/>
                </a:schemeClr>
              </a:solidFill>
            </a:endParaRPr>
          </a:p>
          <a:p>
            <a:pPr algn="l">
              <a:lnSpc>
                <a:spcPct val="100000"/>
              </a:lnSpc>
            </a:pPr>
            <a:endParaRPr lang="en-US" sz="3200" dirty="0">
              <a:solidFill>
                <a:schemeClr val="tx1">
                  <a:lumMod val="75000"/>
                  <a:lumOff val="25000"/>
                </a:schemeClr>
              </a:solidFill>
            </a:endParaRPr>
          </a:p>
        </p:txBody>
      </p:sp>
      <p:sp>
        <p:nvSpPr>
          <p:cNvPr id="3" name="Rectangle 2">
            <a:extLst>
              <a:ext uri="{FF2B5EF4-FFF2-40B4-BE49-F238E27FC236}">
                <a16:creationId xmlns:a16="http://schemas.microsoft.com/office/drawing/2014/main" id="{3E498317-9111-4974-9519-C18BD83A6661}"/>
              </a:ext>
            </a:extLst>
          </p:cNvPr>
          <p:cNvSpPr/>
          <p:nvPr/>
        </p:nvSpPr>
        <p:spPr>
          <a:xfrm>
            <a:off x="3604235" y="-56381"/>
            <a:ext cx="8527806" cy="5816977"/>
          </a:xfrm>
          <a:prstGeom prst="rect">
            <a:avLst/>
          </a:prstGeom>
        </p:spPr>
        <p:txBody>
          <a:bodyPr wrap="square">
            <a:spAutoFit/>
          </a:bodyPr>
          <a:lstStyle/>
          <a:p>
            <a:pPr>
              <a:lnSpc>
                <a:spcPct val="150000"/>
              </a:lnSpc>
              <a:defRPr/>
            </a:pPr>
            <a:r>
              <a:rPr lang="en-GB" sz="2000" dirty="0" smtClean="0">
                <a:solidFill>
                  <a:schemeClr val="tx1">
                    <a:lumMod val="85000"/>
                    <a:lumOff val="15000"/>
                  </a:schemeClr>
                </a:solidFill>
              </a:rPr>
              <a:t>The following are aspects of the National Curriculum and are covered as part of Science lessons within school. Parents do not have the right to withdraw their child/ children from these elements. </a:t>
            </a:r>
          </a:p>
          <a:p>
            <a:pPr>
              <a:lnSpc>
                <a:spcPct val="150000"/>
              </a:lnSpc>
              <a:defRPr/>
            </a:pPr>
            <a:endParaRPr lang="en-GB" sz="2000" dirty="0" smtClean="0">
              <a:solidFill>
                <a:schemeClr val="tx1">
                  <a:lumMod val="85000"/>
                  <a:lumOff val="15000"/>
                </a:schemeClr>
              </a:solidFill>
            </a:endParaRPr>
          </a:p>
          <a:p>
            <a:pPr>
              <a:lnSpc>
                <a:spcPct val="150000"/>
              </a:lnSpc>
              <a:defRPr/>
            </a:pPr>
            <a:r>
              <a:rPr lang="en-GB" sz="2800" b="1" dirty="0" smtClean="0"/>
              <a:t>Key Stage 2</a:t>
            </a:r>
          </a:p>
          <a:p>
            <a:pPr marL="457200" indent="-457200">
              <a:lnSpc>
                <a:spcPct val="150000"/>
              </a:lnSpc>
              <a:buFont typeface="Arial" panose="020B0604020202020204" pitchFamily="34" charset="0"/>
              <a:buChar char="•"/>
              <a:defRPr/>
            </a:pPr>
            <a:r>
              <a:rPr lang="en-GB" sz="2800" dirty="0" smtClean="0"/>
              <a:t>Describe </a:t>
            </a:r>
            <a:r>
              <a:rPr lang="en-GB" sz="2800" dirty="0"/>
              <a:t>the differences in the life cycles of a mammal, an amphibian, an insect and a bird </a:t>
            </a:r>
          </a:p>
          <a:p>
            <a:pPr marL="457200" indent="-457200">
              <a:lnSpc>
                <a:spcPct val="150000"/>
              </a:lnSpc>
              <a:buFont typeface="Arial" panose="020B0604020202020204" pitchFamily="34" charset="0"/>
              <a:buChar char="•"/>
              <a:defRPr/>
            </a:pPr>
            <a:r>
              <a:rPr lang="en-GB" sz="2800" dirty="0" smtClean="0"/>
              <a:t>Describe </a:t>
            </a:r>
            <a:r>
              <a:rPr lang="en-GB" sz="2800" dirty="0"/>
              <a:t>the life process of reproduction in some plants and animals </a:t>
            </a:r>
          </a:p>
          <a:p>
            <a:pPr marL="457200" indent="-457200">
              <a:lnSpc>
                <a:spcPct val="150000"/>
              </a:lnSpc>
              <a:buFont typeface="Arial" panose="020B0604020202020204" pitchFamily="34" charset="0"/>
              <a:buChar char="•"/>
              <a:defRPr/>
            </a:pPr>
            <a:r>
              <a:rPr lang="en-GB" sz="2800" dirty="0" smtClean="0"/>
              <a:t>Describe </a:t>
            </a:r>
            <a:r>
              <a:rPr lang="en-GB" sz="2800" dirty="0"/>
              <a:t>the changes as humans develop to old age </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16434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424542" y="-471352"/>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83743" y="353922"/>
            <a:ext cx="2643187" cy="5792788"/>
          </a:xfrm>
        </p:spPr>
        <p:txBody>
          <a:bodyPr>
            <a:normAutofit/>
          </a:bodyPr>
          <a:lstStyle/>
          <a:p>
            <a:pPr algn="ctr">
              <a:lnSpc>
                <a:spcPct val="150000"/>
              </a:lnSpc>
            </a:pPr>
            <a:r>
              <a:rPr lang="en-US" sz="3200" dirty="0">
                <a:solidFill>
                  <a:schemeClr val="bg1"/>
                </a:solidFill>
                <a:latin typeface="Century Gothic" panose="020B0502020202020204" pitchFamily="34" charset="0"/>
              </a:rPr>
              <a:t>School and home partnership</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3869268" y="353922"/>
            <a:ext cx="8163983" cy="614670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600" b="1" dirty="0">
                <a:solidFill>
                  <a:srgbClr val="992186"/>
                </a:solidFill>
              </a:rPr>
              <a:t>We aim to inform you of:</a:t>
            </a:r>
          </a:p>
          <a:p>
            <a:pPr algn="l">
              <a:lnSpc>
                <a:spcPct val="100000"/>
              </a:lnSpc>
            </a:pPr>
            <a:endParaRPr lang="en-US" sz="1800" dirty="0">
              <a:solidFill>
                <a:schemeClr val="tx1">
                  <a:lumMod val="75000"/>
                  <a:lumOff val="25000"/>
                </a:schemeClr>
              </a:solidFill>
            </a:endParaRPr>
          </a:p>
          <a:p>
            <a:pPr marL="571500" indent="-571500" algn="l">
              <a:lnSpc>
                <a:spcPct val="100000"/>
              </a:lnSpc>
              <a:buFont typeface="Arial" panose="020B0604020202020204" pitchFamily="34" charset="0"/>
              <a:buChar char="•"/>
            </a:pPr>
            <a:r>
              <a:rPr lang="en-US" sz="3600" dirty="0">
                <a:solidFill>
                  <a:schemeClr val="tx1">
                    <a:lumMod val="75000"/>
                    <a:lumOff val="25000"/>
                  </a:schemeClr>
                </a:solidFill>
              </a:rPr>
              <a:t>the school’s legal obligations on Relationships and </a:t>
            </a:r>
            <a:r>
              <a:rPr lang="en-US" sz="3600" dirty="0" smtClean="0">
                <a:solidFill>
                  <a:schemeClr val="tx1">
                    <a:lumMod val="75000"/>
                    <a:lumOff val="25000"/>
                  </a:schemeClr>
                </a:solidFill>
              </a:rPr>
              <a:t>Sex and Health </a:t>
            </a:r>
            <a:r>
              <a:rPr lang="en-US" sz="3600" dirty="0">
                <a:solidFill>
                  <a:schemeClr val="tx1">
                    <a:lumMod val="75000"/>
                    <a:lumOff val="25000"/>
                  </a:schemeClr>
                </a:solidFill>
              </a:rPr>
              <a:t>Education </a:t>
            </a:r>
            <a:r>
              <a:rPr lang="en-US" sz="2800" dirty="0" smtClean="0">
                <a:solidFill>
                  <a:schemeClr val="tx1">
                    <a:lumMod val="65000"/>
                    <a:lumOff val="35000"/>
                  </a:schemeClr>
                </a:solidFill>
              </a:rPr>
              <a:t>(from April2021)</a:t>
            </a:r>
            <a:endParaRPr lang="en-US" sz="2800" dirty="0">
              <a:solidFill>
                <a:schemeClr val="tx1">
                  <a:lumMod val="65000"/>
                  <a:lumOff val="35000"/>
                </a:schemeClr>
              </a:solidFill>
            </a:endParaRPr>
          </a:p>
          <a:p>
            <a:pPr algn="l">
              <a:lnSpc>
                <a:spcPct val="100000"/>
              </a:lnSpc>
            </a:pPr>
            <a:endParaRPr lang="en-US" sz="1800" dirty="0">
              <a:solidFill>
                <a:schemeClr val="tx1">
                  <a:lumMod val="75000"/>
                  <a:lumOff val="25000"/>
                </a:schemeClr>
              </a:solidFill>
            </a:endParaRPr>
          </a:p>
          <a:p>
            <a:pPr algn="l">
              <a:lnSpc>
                <a:spcPct val="100000"/>
              </a:lnSpc>
            </a:pPr>
            <a:endParaRPr lang="en-US" sz="2000" dirty="0">
              <a:solidFill>
                <a:schemeClr val="tx1">
                  <a:lumMod val="75000"/>
                  <a:lumOff val="25000"/>
                </a:schemeClr>
              </a:solidFill>
            </a:endParaRPr>
          </a:p>
          <a:p>
            <a:pPr algn="l">
              <a:lnSpc>
                <a:spcPct val="100000"/>
              </a:lnSpc>
            </a:pPr>
            <a:endParaRPr lang="en-US" dirty="0">
              <a:solidFill>
                <a:schemeClr val="tx1">
                  <a:lumMod val="75000"/>
                  <a:lumOff val="25000"/>
                </a:schemeClr>
              </a:solidFill>
            </a:endParaRPr>
          </a:p>
        </p:txBody>
      </p:sp>
    </p:spTree>
    <p:extLst>
      <p:ext uri="{BB962C8B-B14F-4D97-AF65-F5344CB8AC3E}">
        <p14:creationId xmlns:p14="http://schemas.microsoft.com/office/powerpoint/2010/main" val="2311651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266700" y="-345089"/>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83743" y="353922"/>
            <a:ext cx="2643187" cy="5792788"/>
          </a:xfrm>
        </p:spPr>
        <p:txBody>
          <a:bodyPr>
            <a:normAutofit/>
          </a:bodyPr>
          <a:lstStyle/>
          <a:p>
            <a:pPr algn="ctr"/>
            <a:r>
              <a:rPr lang="en-US" sz="2800" dirty="0">
                <a:solidFill>
                  <a:schemeClr val="bg1"/>
                </a:solidFill>
                <a:latin typeface="Century Gothic" panose="020B0502020202020204" pitchFamily="34" charset="0"/>
              </a:rPr>
              <a:t>Relationships</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Education</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477239" y="676751"/>
            <a:ext cx="7106790" cy="546995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rgbClr val="B91A70"/>
                </a:solidFill>
              </a:rPr>
              <a:t>What should children know about </a:t>
            </a:r>
            <a:r>
              <a:rPr lang="en-US" sz="3200" dirty="0" smtClean="0">
                <a:solidFill>
                  <a:srgbClr val="B91A70"/>
                </a:solidFill>
              </a:rPr>
              <a:t>relationships, including friendships, </a:t>
            </a:r>
            <a:r>
              <a:rPr lang="en-US" sz="3200" dirty="0">
                <a:solidFill>
                  <a:srgbClr val="B91A70"/>
                </a:solidFill>
              </a:rPr>
              <a:t>and why?</a:t>
            </a:r>
          </a:p>
          <a:p>
            <a:pPr algn="l">
              <a:lnSpc>
                <a:spcPct val="100000"/>
              </a:lnSpc>
            </a:pPr>
            <a:endParaRPr lang="en-US" sz="1100" dirty="0">
              <a:solidFill>
                <a:schemeClr val="tx1">
                  <a:lumMod val="75000"/>
                  <a:lumOff val="25000"/>
                </a:schemeClr>
              </a:solidFill>
            </a:endParaRPr>
          </a:p>
          <a:p>
            <a:pPr marL="514350" indent="-514350" algn="l">
              <a:lnSpc>
                <a:spcPct val="100000"/>
              </a:lnSpc>
              <a:buAutoNum type="arabicPeriod"/>
            </a:pPr>
            <a:r>
              <a:rPr lang="en-US" sz="2800" dirty="0">
                <a:solidFill>
                  <a:schemeClr val="tx1">
                    <a:lumMod val="75000"/>
                    <a:lumOff val="25000"/>
                  </a:schemeClr>
                </a:solidFill>
              </a:rPr>
              <a:t>What a positive, healthy, caring, safe relationship looks and feels like</a:t>
            </a:r>
          </a:p>
          <a:p>
            <a:pPr marL="514350" indent="-514350" algn="l">
              <a:lnSpc>
                <a:spcPct val="100000"/>
              </a:lnSpc>
              <a:buAutoNum type="arabicPeriod"/>
            </a:pPr>
            <a:r>
              <a:rPr lang="en-US" sz="2800" dirty="0">
                <a:solidFill>
                  <a:schemeClr val="tx1">
                    <a:lumMod val="75000"/>
                    <a:lumOff val="25000"/>
                  </a:schemeClr>
                </a:solidFill>
              </a:rPr>
              <a:t>How to speak up and get help when a relationship does NOT feel healthy/positive/safe</a:t>
            </a:r>
          </a:p>
          <a:p>
            <a:pPr marL="514350" indent="-514350" algn="l">
              <a:lnSpc>
                <a:spcPct val="100000"/>
              </a:lnSpc>
              <a:buAutoNum type="arabicPeriod"/>
            </a:pPr>
            <a:r>
              <a:rPr lang="en-US" sz="2800" dirty="0">
                <a:solidFill>
                  <a:schemeClr val="tx1">
                    <a:lumMod val="75000"/>
                    <a:lumOff val="25000"/>
                  </a:schemeClr>
                </a:solidFill>
              </a:rPr>
              <a:t>How to make and maintain positive relationships </a:t>
            </a:r>
            <a:br>
              <a:rPr lang="en-US" sz="2800" dirty="0">
                <a:solidFill>
                  <a:schemeClr val="tx1">
                    <a:lumMod val="75000"/>
                    <a:lumOff val="25000"/>
                  </a:schemeClr>
                </a:solidFill>
              </a:rPr>
            </a:br>
            <a:endParaRPr lang="en-US" sz="1200" dirty="0">
              <a:solidFill>
                <a:schemeClr val="tx1">
                  <a:lumMod val="75000"/>
                  <a:lumOff val="25000"/>
                </a:schemeClr>
              </a:solidFill>
            </a:endParaRPr>
          </a:p>
          <a:p>
            <a:pPr algn="l">
              <a:lnSpc>
                <a:spcPct val="100000"/>
              </a:lnSpc>
            </a:pPr>
            <a:r>
              <a:rPr lang="en-US" sz="2800" dirty="0">
                <a:solidFill>
                  <a:schemeClr val="tx1">
                    <a:lumMod val="50000"/>
                    <a:lumOff val="50000"/>
                  </a:schemeClr>
                </a:solidFill>
              </a:rPr>
              <a:t>(Online and offline relationships)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404498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87791-4987-5942-ADFE-FAF30AE3920A}"/>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brightnessContrast bright="-13000"/>
                    </a14:imgEffect>
                  </a14:imgLayer>
                </a14:imgProps>
              </a:ext>
            </a:extLst>
          </a:blip>
          <a:stretch>
            <a:fillRect/>
          </a:stretch>
        </p:blipFill>
        <p:spPr>
          <a:xfrm>
            <a:off x="0" y="0"/>
            <a:ext cx="12192000" cy="6869964"/>
          </a:xfrm>
          <a:prstGeom prst="rect">
            <a:avLst/>
          </a:prstGeom>
          <a:effectLst>
            <a:outerShdw blurRad="50800" dist="50800" dir="5400000" algn="ctr" rotWithShape="0">
              <a:schemeClr val="bg1"/>
            </a:outerShdw>
          </a:effectLst>
        </p:spPr>
      </p:pic>
      <p:sp>
        <p:nvSpPr>
          <p:cNvPr id="5" name="Rectangle 4">
            <a:extLst>
              <a:ext uri="{FF2B5EF4-FFF2-40B4-BE49-F238E27FC236}">
                <a16:creationId xmlns:a16="http://schemas.microsoft.com/office/drawing/2014/main" id="{EC67E472-D4A5-F644-878D-7C4950099169}"/>
              </a:ext>
            </a:extLst>
          </p:cNvPr>
          <p:cNvSpPr/>
          <p:nvPr/>
        </p:nvSpPr>
        <p:spPr>
          <a:xfrm>
            <a:off x="-424542" y="-471352"/>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CC431-8030-406A-BFF4-0FDE3A28E0E2}"/>
              </a:ext>
            </a:extLst>
          </p:cNvPr>
          <p:cNvSpPr>
            <a:spLocks noGrp="1"/>
          </p:cNvSpPr>
          <p:nvPr>
            <p:ph type="title"/>
          </p:nvPr>
        </p:nvSpPr>
        <p:spPr>
          <a:xfrm>
            <a:off x="391883" y="1716148"/>
            <a:ext cx="3224464" cy="4846637"/>
          </a:xfrm>
        </p:spPr>
        <p:txBody>
          <a:bodyPr anchor="t">
            <a:normAutofit/>
          </a:bodyPr>
          <a:lstStyle/>
          <a:p>
            <a:r>
              <a:rPr lang="en-GB" sz="3600" dirty="0">
                <a:solidFill>
                  <a:schemeClr val="bg1"/>
                </a:solidFill>
              </a:rPr>
              <a:t>What does </a:t>
            </a:r>
            <a:br>
              <a:rPr lang="en-GB" sz="3600" dirty="0">
                <a:solidFill>
                  <a:schemeClr val="bg1"/>
                </a:solidFill>
              </a:rPr>
            </a:br>
            <a:r>
              <a:rPr lang="en-GB" sz="3600" dirty="0">
                <a:solidFill>
                  <a:schemeClr val="bg1"/>
                </a:solidFill>
              </a:rPr>
              <a:t>the government say is the aim</a:t>
            </a:r>
            <a:br>
              <a:rPr lang="en-GB" sz="3600" dirty="0">
                <a:solidFill>
                  <a:schemeClr val="bg1"/>
                </a:solidFill>
              </a:rPr>
            </a:br>
            <a:r>
              <a:rPr lang="en-GB" sz="3600" dirty="0">
                <a:solidFill>
                  <a:schemeClr val="bg1"/>
                </a:solidFill>
              </a:rPr>
              <a:t>of Relationships Education?</a:t>
            </a:r>
          </a:p>
        </p:txBody>
      </p:sp>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9"/>
            <a:ext cx="7808215" cy="4476104"/>
          </a:xfrm>
        </p:spPr>
        <p:txBody>
          <a:bodyPr>
            <a:noAutofit/>
          </a:bodyPr>
          <a:lstStyle/>
          <a:p>
            <a:pPr marL="0" indent="0">
              <a:buNone/>
            </a:pPr>
            <a:r>
              <a:rPr lang="en-GB" dirty="0">
                <a:solidFill>
                  <a:schemeClr val="tx1">
                    <a:lumMod val="85000"/>
                    <a:lumOff val="15000"/>
                  </a:schemeClr>
                </a:solidFill>
              </a:rPr>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p>
          <a:p>
            <a:pPr marL="0" indent="0" algn="r">
              <a:buNone/>
            </a:pPr>
            <a:endParaRPr lang="en-GB" dirty="0">
              <a:solidFill>
                <a:schemeClr val="tx1">
                  <a:lumMod val="85000"/>
                  <a:lumOff val="15000"/>
                </a:schemeClr>
              </a:solidFill>
            </a:endParaRPr>
          </a:p>
          <a:p>
            <a:pPr marL="0" indent="0">
              <a:buNone/>
            </a:pPr>
            <a:r>
              <a:rPr lang="en-GB" sz="2400" dirty="0">
                <a:solidFill>
                  <a:schemeClr val="tx1">
                    <a:lumMod val="85000"/>
                    <a:lumOff val="15000"/>
                  </a:schemeClr>
                </a:solidFill>
              </a:rPr>
              <a:t>DfE Guidance on Relationships Education, Sex Education and Health Education 2019</a:t>
            </a:r>
          </a:p>
        </p:txBody>
      </p:sp>
    </p:spTree>
    <p:extLst>
      <p:ext uri="{BB962C8B-B14F-4D97-AF65-F5344CB8AC3E}">
        <p14:creationId xmlns:p14="http://schemas.microsoft.com/office/powerpoint/2010/main" val="115661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FFE7B9-9C17-3142-93A4-CADEABA1F68B}"/>
              </a:ext>
            </a:extLst>
          </p:cNvPr>
          <p:cNvSpPr/>
          <p:nvPr/>
        </p:nvSpPr>
        <p:spPr>
          <a:xfrm>
            <a:off x="5288994" y="1811"/>
            <a:ext cx="3200400" cy="6869963"/>
          </a:xfrm>
          <a:prstGeom prst="rect">
            <a:avLst/>
          </a:prstGeom>
          <a:gradFill flip="none" rotWithShape="1">
            <a:gsLst>
              <a:gs pos="30000">
                <a:schemeClr val="bg1"/>
              </a:gs>
              <a:gs pos="0">
                <a:srgbClr val="F9F9FA">
                  <a:lumMod val="100000"/>
                  <a:alpha val="0"/>
                </a:srgbClr>
              </a:gs>
              <a:gs pos="52000">
                <a:schemeClr val="bg1"/>
              </a:gs>
              <a:gs pos="99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BF21E-A449-C140-A678-6C0D77CC15CC}"/>
              </a:ext>
            </a:extLst>
          </p:cNvPr>
          <p:cNvSpPr>
            <a:spLocks noGrp="1"/>
          </p:cNvSpPr>
          <p:nvPr>
            <p:ph type="title"/>
          </p:nvPr>
        </p:nvSpPr>
        <p:spPr>
          <a:xfrm>
            <a:off x="520393" y="253283"/>
            <a:ext cx="10515600" cy="1016151"/>
          </a:xfrm>
        </p:spPr>
        <p:txBody>
          <a:bodyPr>
            <a:normAutofit fontScale="90000"/>
          </a:bodyPr>
          <a:lstStyle/>
          <a:p>
            <a:r>
              <a:rPr lang="en-US" dirty="0"/>
              <a:t>What have schools got to teach?</a:t>
            </a:r>
            <a:br>
              <a:rPr lang="en-US" dirty="0"/>
            </a:br>
            <a:endParaRPr lang="en-US" dirty="0"/>
          </a:p>
        </p:txBody>
      </p:sp>
      <p:sp>
        <p:nvSpPr>
          <p:cNvPr id="17" name="TextBox 16">
            <a:extLst>
              <a:ext uri="{FF2B5EF4-FFF2-40B4-BE49-F238E27FC236}">
                <a16:creationId xmlns:a16="http://schemas.microsoft.com/office/drawing/2014/main" id="{49969912-1CAD-5B4C-A816-FA7EF451E951}"/>
              </a:ext>
            </a:extLst>
          </p:cNvPr>
          <p:cNvSpPr txBox="1"/>
          <p:nvPr/>
        </p:nvSpPr>
        <p:spPr>
          <a:xfrm>
            <a:off x="3013209" y="1961631"/>
            <a:ext cx="7751969" cy="584775"/>
          </a:xfrm>
          <a:prstGeom prst="rect">
            <a:avLst/>
          </a:prstGeom>
          <a:noFill/>
        </p:spPr>
        <p:txBody>
          <a:bodyPr wrap="square" rtlCol="0">
            <a:spAutoFit/>
          </a:bodyPr>
          <a:lstStyle/>
          <a:p>
            <a:r>
              <a:rPr lang="en-GB" sz="3200" dirty="0">
                <a:solidFill>
                  <a:srgbClr val="7030A0"/>
                </a:solidFill>
              </a:rPr>
              <a:t> </a:t>
            </a:r>
            <a:endParaRPr lang="en-US" sz="3200" dirty="0">
              <a:solidFill>
                <a:srgbClr val="7030A0"/>
              </a:solidFill>
            </a:endParaRPr>
          </a:p>
        </p:txBody>
      </p:sp>
      <p:sp>
        <p:nvSpPr>
          <p:cNvPr id="28" name="Content Placeholder 2">
            <a:extLst>
              <a:ext uri="{FF2B5EF4-FFF2-40B4-BE49-F238E27FC236}">
                <a16:creationId xmlns:a16="http://schemas.microsoft.com/office/drawing/2014/main" id="{8C77DF17-C5E6-C840-A35B-5AE8B6F1AF9F}"/>
              </a:ext>
            </a:extLst>
          </p:cNvPr>
          <p:cNvSpPr txBox="1">
            <a:spLocks/>
          </p:cNvSpPr>
          <p:nvPr/>
        </p:nvSpPr>
        <p:spPr>
          <a:xfrm>
            <a:off x="3501484" y="974036"/>
            <a:ext cx="7623717" cy="5882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GB" sz="2400" b="1" dirty="0">
                <a:solidFill>
                  <a:schemeClr val="tx1">
                    <a:lumMod val="75000"/>
                    <a:lumOff val="25000"/>
                  </a:schemeClr>
                </a:solidFill>
                <a:cs typeface="Times New Roman" panose="02020603050405020304" pitchFamily="18" charset="0"/>
              </a:rPr>
              <a:t>PRIMARY</a:t>
            </a:r>
          </a:p>
          <a:p>
            <a:pPr>
              <a:spcBef>
                <a:spcPts val="1600"/>
              </a:spcBef>
            </a:pPr>
            <a:r>
              <a:rPr lang="en-GB" sz="2400" dirty="0">
                <a:solidFill>
                  <a:schemeClr val="tx1">
                    <a:lumMod val="75000"/>
                    <a:lumOff val="25000"/>
                  </a:schemeClr>
                </a:solidFill>
                <a:cs typeface="Times New Roman" panose="02020603050405020304" pitchFamily="18" charset="0"/>
              </a:rPr>
              <a:t>RELATIONSHIPS EDUCATION IS COMPUSLORY</a:t>
            </a:r>
          </a:p>
          <a:p>
            <a:pPr>
              <a:spcBef>
                <a:spcPts val="1600"/>
              </a:spcBef>
            </a:pPr>
            <a:r>
              <a:rPr lang="en-GB" sz="2400" dirty="0">
                <a:solidFill>
                  <a:schemeClr val="tx1">
                    <a:lumMod val="75000"/>
                    <a:lumOff val="25000"/>
                  </a:schemeClr>
                </a:solidFill>
                <a:cs typeface="Times New Roman" panose="02020603050405020304" pitchFamily="18" charset="0"/>
              </a:rPr>
              <a:t>HEALTH EDUCATION IS COMPULSORY</a:t>
            </a:r>
          </a:p>
          <a:p>
            <a:pPr marL="0" indent="0">
              <a:spcBef>
                <a:spcPts val="1600"/>
              </a:spcBef>
              <a:buNone/>
            </a:pPr>
            <a:r>
              <a:rPr lang="en-GB" sz="2400" dirty="0">
                <a:solidFill>
                  <a:schemeClr val="tx1">
                    <a:lumMod val="75000"/>
                    <a:lumOff val="25000"/>
                  </a:schemeClr>
                </a:solidFill>
                <a:cs typeface="Times New Roman" panose="02020603050405020304" pitchFamily="18" charset="0"/>
              </a:rPr>
              <a:t>But Sex Education is at school’s discretion </a:t>
            </a:r>
            <a:endParaRPr lang="en-GB" sz="2400" dirty="0">
              <a:solidFill>
                <a:srgbClr val="00B050"/>
              </a:solidFill>
              <a:cs typeface="Times New Roman" panose="02020603050405020304" pitchFamily="18" charset="0"/>
            </a:endParaRPr>
          </a:p>
          <a:p>
            <a:pPr marL="0" indent="0">
              <a:spcBef>
                <a:spcPts val="1600"/>
              </a:spcBef>
              <a:buNone/>
            </a:pPr>
            <a:endParaRPr lang="en-GB" sz="700" dirty="0">
              <a:solidFill>
                <a:schemeClr val="tx1">
                  <a:lumMod val="75000"/>
                  <a:lumOff val="25000"/>
                </a:schemeClr>
              </a:solidFill>
              <a:cs typeface="Times New Roman" panose="02020603050405020304" pitchFamily="18" charset="0"/>
            </a:endParaRPr>
          </a:p>
          <a:p>
            <a:pPr marL="0" indent="0">
              <a:spcBef>
                <a:spcPts val="1600"/>
              </a:spcBef>
              <a:buNone/>
            </a:pPr>
            <a:r>
              <a:rPr lang="en-GB" sz="2400" b="1" dirty="0">
                <a:solidFill>
                  <a:schemeClr val="tx1">
                    <a:lumMod val="75000"/>
                    <a:lumOff val="25000"/>
                  </a:schemeClr>
                </a:solidFill>
                <a:cs typeface="Times New Roman" panose="02020603050405020304" pitchFamily="18" charset="0"/>
              </a:rPr>
              <a:t>SECONDARY</a:t>
            </a:r>
          </a:p>
          <a:p>
            <a:pPr>
              <a:spcBef>
                <a:spcPts val="1600"/>
              </a:spcBef>
            </a:pPr>
            <a:r>
              <a:rPr lang="en-GB" sz="2400" dirty="0">
                <a:solidFill>
                  <a:schemeClr val="tx1">
                    <a:lumMod val="75000"/>
                    <a:lumOff val="25000"/>
                  </a:schemeClr>
                </a:solidFill>
                <a:cs typeface="Times New Roman" panose="02020603050405020304" pitchFamily="18" charset="0"/>
              </a:rPr>
              <a:t>RELATIONSHIPS EDUCATION IS COMPULSORY</a:t>
            </a:r>
          </a:p>
          <a:p>
            <a:pPr>
              <a:spcBef>
                <a:spcPts val="1600"/>
              </a:spcBef>
            </a:pPr>
            <a:r>
              <a:rPr lang="en-GB" sz="2400" dirty="0">
                <a:solidFill>
                  <a:schemeClr val="tx1">
                    <a:lumMod val="75000"/>
                    <a:lumOff val="25000"/>
                  </a:schemeClr>
                </a:solidFill>
                <a:cs typeface="Times New Roman" panose="02020603050405020304" pitchFamily="18" charset="0"/>
              </a:rPr>
              <a:t>SEX EDUCATION IS COMPULSORY</a:t>
            </a:r>
          </a:p>
          <a:p>
            <a:pPr>
              <a:spcBef>
                <a:spcPts val="1600"/>
              </a:spcBef>
            </a:pPr>
            <a:r>
              <a:rPr lang="en-GB" sz="2400" dirty="0">
                <a:solidFill>
                  <a:schemeClr val="tx1">
                    <a:lumMod val="75000"/>
                    <a:lumOff val="25000"/>
                  </a:schemeClr>
                </a:solidFill>
                <a:cs typeface="Times New Roman" panose="02020603050405020304" pitchFamily="18" charset="0"/>
              </a:rPr>
              <a:t>HEALTH EDUCATION IS COMPULSORY</a:t>
            </a:r>
          </a:p>
          <a:p>
            <a:pPr marL="0" indent="0">
              <a:spcBef>
                <a:spcPts val="1600"/>
              </a:spcBef>
              <a:buNone/>
            </a:pPr>
            <a:r>
              <a:rPr lang="en-GB" sz="2400" dirty="0">
                <a:solidFill>
                  <a:schemeClr val="tx1">
                    <a:lumMod val="75000"/>
                    <a:lumOff val="25000"/>
                  </a:schemeClr>
                </a:solidFill>
                <a:cs typeface="Times New Roman" panose="02020603050405020304" pitchFamily="18" charset="0"/>
              </a:rPr>
              <a:t>Guidance does not apply to: Sixth Forms colleges, 16-19 academies or FE colleges</a:t>
            </a:r>
            <a:endParaRPr lang="en-GB" sz="2400" dirty="0">
              <a:solidFill>
                <a:srgbClr val="7030A0"/>
              </a:solidFill>
              <a:cs typeface="Times New Roman" panose="02020603050405020304" pitchFamily="18" charset="0"/>
            </a:endParaRPr>
          </a:p>
        </p:txBody>
      </p:sp>
      <p:pic>
        <p:nvPicPr>
          <p:cNvPr id="8" name="Picture 7">
            <a:extLst>
              <a:ext uri="{FF2B5EF4-FFF2-40B4-BE49-F238E27FC236}">
                <a16:creationId xmlns:a16="http://schemas.microsoft.com/office/drawing/2014/main" id="{9681460D-A04C-4060-B93B-904687905985}"/>
              </a:ext>
            </a:extLst>
          </p:cNvPr>
          <p:cNvPicPr>
            <a:picLocks noChangeAspect="1"/>
          </p:cNvPicPr>
          <p:nvPr/>
        </p:nvPicPr>
        <p:blipFill>
          <a:blip r:embed="rId5"/>
          <a:stretch>
            <a:fillRect/>
          </a:stretch>
        </p:blipFill>
        <p:spPr>
          <a:xfrm>
            <a:off x="348827" y="1520906"/>
            <a:ext cx="3015124" cy="4518366"/>
          </a:xfrm>
          <a:prstGeom prst="rect">
            <a:avLst/>
          </a:prstGeom>
        </p:spPr>
      </p:pic>
      <p:sp>
        <p:nvSpPr>
          <p:cNvPr id="9" name="TextBox 8">
            <a:extLst>
              <a:ext uri="{FF2B5EF4-FFF2-40B4-BE49-F238E27FC236}">
                <a16:creationId xmlns:a16="http://schemas.microsoft.com/office/drawing/2014/main" id="{6C05C63F-8815-254F-B22E-94AA5CFF550F}"/>
              </a:ext>
            </a:extLst>
          </p:cNvPr>
          <p:cNvSpPr txBox="1"/>
          <p:nvPr/>
        </p:nvSpPr>
        <p:spPr>
          <a:xfrm>
            <a:off x="0" y="6482663"/>
            <a:ext cx="12192000" cy="369111"/>
          </a:xfrm>
          <a:prstGeom prst="rect">
            <a:avLst/>
          </a:prstGeom>
          <a:noFill/>
        </p:spPr>
        <p:txBody>
          <a:bodyPr wrap="square" rtlCol="0">
            <a:spAutoFit/>
          </a:bodyPr>
          <a:lstStyle/>
          <a:p>
            <a:pPr algn="ctr"/>
            <a:r>
              <a:rPr lang="en-GB" dirty="0">
                <a:solidFill>
                  <a:schemeClr val="bg1">
                    <a:lumMod val="50000"/>
                  </a:schemeClr>
                </a:solidFill>
              </a:rPr>
              <a:t>© Jigsaw PSHE</a:t>
            </a:r>
          </a:p>
        </p:txBody>
      </p:sp>
      <p:pic>
        <p:nvPicPr>
          <p:cNvPr id="3" name="slide11.mp3" descr="slide11.mp3">
            <a:hlinkClick r:id="" action="ppaction://media"/>
            <a:extLst>
              <a:ext uri="{FF2B5EF4-FFF2-40B4-BE49-F238E27FC236}">
                <a16:creationId xmlns:a16="http://schemas.microsoft.com/office/drawing/2014/main" id="{1896F22E-6F65-224C-85E5-198932B58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085" y="5665447"/>
            <a:ext cx="812800" cy="812800"/>
          </a:xfrm>
          <a:prstGeom prst="rect">
            <a:avLst/>
          </a:prstGeom>
        </p:spPr>
      </p:pic>
    </p:spTree>
    <p:extLst>
      <p:ext uri="{BB962C8B-B14F-4D97-AF65-F5344CB8AC3E}">
        <p14:creationId xmlns:p14="http://schemas.microsoft.com/office/powerpoint/2010/main" val="287890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5759D-FC1B-884D-814B-4B4F32B1834C}"/>
              </a:ext>
            </a:extLst>
          </p:cNvPr>
          <p:cNvPicPr>
            <a:picLocks noChangeAspect="1"/>
          </p:cNvPicPr>
          <p:nvPr/>
        </p:nvPicPr>
        <p:blipFill>
          <a:blip r:embed="rId5">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662475" y="977207"/>
            <a:ext cx="11529525" cy="455351"/>
          </a:xfrm>
        </p:spPr>
        <p:txBody>
          <a:bodyPr>
            <a:normAutofit fontScale="90000"/>
          </a:bodyPr>
          <a:lstStyle/>
          <a:p>
            <a:r>
              <a:rPr lang="en-GB" dirty="0">
                <a:solidFill>
                  <a:schemeClr val="tx1">
                    <a:lumMod val="95000"/>
                    <a:lumOff val="5000"/>
                  </a:schemeClr>
                </a:solidFill>
              </a:rPr>
              <a:t>What are the </a:t>
            </a:r>
            <a:r>
              <a:rPr lang="en-GB" dirty="0" smtClean="0">
                <a:solidFill>
                  <a:schemeClr val="tx1">
                    <a:lumMod val="95000"/>
                    <a:lumOff val="5000"/>
                  </a:schemeClr>
                </a:solidFill>
              </a:rPr>
              <a:t>expectations to be covered  within the </a:t>
            </a:r>
            <a:r>
              <a:rPr lang="en-GB" dirty="0" smtClean="0">
                <a:solidFill>
                  <a:srgbClr val="00B050"/>
                </a:solidFill>
              </a:rPr>
              <a:t>Primary</a:t>
            </a:r>
            <a:r>
              <a:rPr lang="en-GB" dirty="0" smtClean="0">
                <a:solidFill>
                  <a:schemeClr val="tx1">
                    <a:lumMod val="95000"/>
                    <a:lumOff val="5000"/>
                  </a:schemeClr>
                </a:solidFill>
              </a:rPr>
              <a:t> </a:t>
            </a:r>
            <a:r>
              <a:rPr lang="en-GB" dirty="0">
                <a:solidFill>
                  <a:schemeClr val="tx1">
                    <a:lumMod val="95000"/>
                    <a:lumOff val="5000"/>
                  </a:schemeClr>
                </a:solidFill>
              </a:rPr>
              <a:t>Health Education</a:t>
            </a:r>
            <a:r>
              <a:rPr lang="en-GB" sz="3600" dirty="0">
                <a:solidFill>
                  <a:schemeClr val="tx1">
                    <a:lumMod val="95000"/>
                    <a:lumOff val="5000"/>
                  </a:schemeClr>
                </a:solidFill>
              </a:rPr>
              <a:t>?</a:t>
            </a:r>
            <a:r>
              <a:rPr lang="en-GB" dirty="0">
                <a:solidFill>
                  <a:schemeClr val="tx1">
                    <a:lumMod val="95000"/>
                    <a:lumOff val="5000"/>
                  </a:schemeClr>
                </a:solidFill>
              </a:rPr>
              <a:t/>
            </a:r>
            <a:br>
              <a:rPr lang="en-GB" dirty="0">
                <a:solidFill>
                  <a:schemeClr val="tx1">
                    <a:lumMod val="95000"/>
                    <a:lumOff val="5000"/>
                  </a:schemeClr>
                </a:solidFill>
              </a:rPr>
            </a:br>
            <a:endParaRPr lang="en-GB" dirty="0">
              <a:solidFill>
                <a:schemeClr val="tx1">
                  <a:lumMod val="95000"/>
                  <a:lumOff val="5000"/>
                </a:schemeClr>
              </a:solidFill>
            </a:endParaRPr>
          </a:p>
        </p:txBody>
      </p:sp>
      <p:sp>
        <p:nvSpPr>
          <p:cNvPr id="3" name="Content Placeholder 2"/>
          <p:cNvSpPr>
            <a:spLocks noGrp="1"/>
          </p:cNvSpPr>
          <p:nvPr>
            <p:ph idx="1"/>
          </p:nvPr>
        </p:nvSpPr>
        <p:spPr>
          <a:xfrm>
            <a:off x="5516738" y="1058519"/>
            <a:ext cx="6065661" cy="4765780"/>
          </a:xfrm>
        </p:spPr>
        <p:txBody>
          <a:bodyPr>
            <a:normAutofit fontScale="25000" lnSpcReduction="20000"/>
          </a:bodyPr>
          <a:lstStyle/>
          <a:p>
            <a:pPr>
              <a:lnSpc>
                <a:spcPct val="100000"/>
              </a:lnSpc>
              <a:spcAft>
                <a:spcPts val="1200"/>
              </a:spcAft>
            </a:pPr>
            <a:endParaRPr lang="en-GB" sz="3100" b="1" dirty="0">
              <a:solidFill>
                <a:schemeClr val="tx1">
                  <a:lumMod val="75000"/>
                  <a:lumOff val="25000"/>
                </a:schemeClr>
              </a:solidFill>
            </a:endParaRPr>
          </a:p>
          <a:p>
            <a:pPr>
              <a:lnSpc>
                <a:spcPct val="100000"/>
              </a:lnSpc>
              <a:spcAft>
                <a:spcPts val="1200"/>
              </a:spcAft>
            </a:pPr>
            <a:r>
              <a:rPr lang="en-GB" sz="9600" dirty="0">
                <a:solidFill>
                  <a:schemeClr val="tx1">
                    <a:lumMod val="75000"/>
                    <a:lumOff val="25000"/>
                  </a:schemeClr>
                </a:solidFill>
              </a:rPr>
              <a:t>Mental wellbeing</a:t>
            </a:r>
          </a:p>
          <a:p>
            <a:pPr>
              <a:lnSpc>
                <a:spcPct val="100000"/>
              </a:lnSpc>
              <a:spcAft>
                <a:spcPts val="1200"/>
              </a:spcAft>
            </a:pPr>
            <a:r>
              <a:rPr lang="en-GB" sz="9600" dirty="0">
                <a:solidFill>
                  <a:schemeClr val="tx1">
                    <a:lumMod val="75000"/>
                    <a:lumOff val="25000"/>
                  </a:schemeClr>
                </a:solidFill>
              </a:rPr>
              <a:t>Internet safety and harms</a:t>
            </a:r>
          </a:p>
          <a:p>
            <a:pPr>
              <a:lnSpc>
                <a:spcPct val="100000"/>
              </a:lnSpc>
              <a:spcAft>
                <a:spcPts val="1200"/>
              </a:spcAft>
            </a:pPr>
            <a:r>
              <a:rPr lang="en-GB" sz="9600" dirty="0">
                <a:solidFill>
                  <a:schemeClr val="tx1">
                    <a:lumMod val="75000"/>
                    <a:lumOff val="25000"/>
                  </a:schemeClr>
                </a:solidFill>
              </a:rPr>
              <a:t>Physical health and fitness</a:t>
            </a:r>
          </a:p>
          <a:p>
            <a:pPr>
              <a:lnSpc>
                <a:spcPct val="100000"/>
              </a:lnSpc>
              <a:spcAft>
                <a:spcPts val="1200"/>
              </a:spcAft>
            </a:pPr>
            <a:r>
              <a:rPr lang="en-GB" sz="9600" dirty="0">
                <a:solidFill>
                  <a:schemeClr val="tx1">
                    <a:lumMod val="75000"/>
                    <a:lumOff val="25000"/>
                  </a:schemeClr>
                </a:solidFill>
              </a:rPr>
              <a:t>Healthy eating</a:t>
            </a:r>
          </a:p>
          <a:p>
            <a:pPr>
              <a:lnSpc>
                <a:spcPct val="100000"/>
              </a:lnSpc>
              <a:spcAft>
                <a:spcPts val="1200"/>
              </a:spcAft>
            </a:pPr>
            <a:r>
              <a:rPr lang="en-GB" sz="9600" dirty="0">
                <a:solidFill>
                  <a:schemeClr val="tx1">
                    <a:lumMod val="75000"/>
                    <a:lumOff val="25000"/>
                  </a:schemeClr>
                </a:solidFill>
              </a:rPr>
              <a:t>Drugs, alcohol and tobacco</a:t>
            </a:r>
          </a:p>
          <a:p>
            <a:pPr>
              <a:lnSpc>
                <a:spcPct val="100000"/>
              </a:lnSpc>
              <a:spcAft>
                <a:spcPts val="1200"/>
              </a:spcAft>
            </a:pPr>
            <a:r>
              <a:rPr lang="en-GB" sz="9600" dirty="0">
                <a:solidFill>
                  <a:schemeClr val="tx1">
                    <a:lumMod val="75000"/>
                    <a:lumOff val="25000"/>
                  </a:schemeClr>
                </a:solidFill>
              </a:rPr>
              <a:t>Health and prevention</a:t>
            </a:r>
          </a:p>
          <a:p>
            <a:pPr>
              <a:lnSpc>
                <a:spcPct val="100000"/>
              </a:lnSpc>
              <a:spcAft>
                <a:spcPts val="1200"/>
              </a:spcAft>
            </a:pPr>
            <a:r>
              <a:rPr lang="en-GB" sz="9600" dirty="0">
                <a:solidFill>
                  <a:schemeClr val="tx1">
                    <a:lumMod val="75000"/>
                    <a:lumOff val="25000"/>
                  </a:schemeClr>
                </a:solidFill>
              </a:rPr>
              <a:t>Basic First Aid</a:t>
            </a:r>
          </a:p>
          <a:p>
            <a:pPr marL="0" indent="0">
              <a:lnSpc>
                <a:spcPct val="100000"/>
              </a:lnSpc>
              <a:spcAft>
                <a:spcPts val="1200"/>
              </a:spcAft>
              <a:buNone/>
            </a:pPr>
            <a:endParaRPr lang="en-GB" sz="4600" dirty="0">
              <a:solidFill>
                <a:schemeClr val="tx1">
                  <a:lumMod val="75000"/>
                  <a:lumOff val="25000"/>
                </a:schemeClr>
              </a:solidFill>
            </a:endParaRPr>
          </a:p>
          <a:p>
            <a:pPr>
              <a:lnSpc>
                <a:spcPct val="100000"/>
              </a:lnSpc>
              <a:spcAft>
                <a:spcPts val="1200"/>
              </a:spcAft>
            </a:pPr>
            <a:endParaRPr lang="en-GB" dirty="0">
              <a:solidFill>
                <a:schemeClr val="tx1">
                  <a:lumMod val="75000"/>
                  <a:lumOff val="25000"/>
                </a:schemeClr>
              </a:solidFill>
            </a:endParaRPr>
          </a:p>
          <a:p>
            <a:pPr>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sz="2000" dirty="0">
              <a:solidFill>
                <a:schemeClr val="tx1">
                  <a:lumMod val="75000"/>
                  <a:lumOff val="25000"/>
                </a:schemeClr>
              </a:solidFill>
            </a:endParaRPr>
          </a:p>
        </p:txBody>
      </p:sp>
      <p:pic>
        <p:nvPicPr>
          <p:cNvPr id="12" name="Picture 11">
            <a:extLst>
              <a:ext uri="{FF2B5EF4-FFF2-40B4-BE49-F238E27FC236}">
                <a16:creationId xmlns:a16="http://schemas.microsoft.com/office/drawing/2014/main" id="{F3FB11E3-942F-4733-B19D-6767D4F59B24}"/>
              </a:ext>
            </a:extLst>
          </p:cNvPr>
          <p:cNvPicPr>
            <a:picLocks noChangeAspect="1"/>
          </p:cNvPicPr>
          <p:nvPr/>
        </p:nvPicPr>
        <p:blipFill>
          <a:blip r:embed="rId6"/>
          <a:stretch>
            <a:fillRect/>
          </a:stretch>
        </p:blipFill>
        <p:spPr>
          <a:xfrm>
            <a:off x="1367642" y="1633727"/>
            <a:ext cx="2989173" cy="4479477"/>
          </a:xfrm>
          <a:prstGeom prst="rect">
            <a:avLst/>
          </a:prstGeom>
        </p:spPr>
      </p:pic>
      <p:pic>
        <p:nvPicPr>
          <p:cNvPr id="4" name="slide12.mp3" descr="slide12.mp3">
            <a:hlinkClick r:id="" action="ppaction://media"/>
            <a:extLst>
              <a:ext uri="{FF2B5EF4-FFF2-40B4-BE49-F238E27FC236}">
                <a16:creationId xmlns:a16="http://schemas.microsoft.com/office/drawing/2014/main" id="{4424E295-C0E5-1B49-B14F-91198F1C1E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6075" y="5474393"/>
            <a:ext cx="812800" cy="812800"/>
          </a:xfrm>
          <a:prstGeom prst="rect">
            <a:avLst/>
          </a:prstGeom>
        </p:spPr>
      </p:pic>
    </p:spTree>
    <p:extLst>
      <p:ext uri="{BB962C8B-B14F-4D97-AF65-F5344CB8AC3E}">
        <p14:creationId xmlns:p14="http://schemas.microsoft.com/office/powerpoint/2010/main" val="1977111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1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5759D-FC1B-884D-814B-4B4F32B1834C}"/>
              </a:ext>
            </a:extLst>
          </p:cNvPr>
          <p:cNvPicPr>
            <a:picLocks noChangeAspect="1"/>
          </p:cNvPicPr>
          <p:nvPr/>
        </p:nvPicPr>
        <p:blipFill>
          <a:blip r:embed="rId5">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662475" y="977207"/>
            <a:ext cx="11529525" cy="455351"/>
          </a:xfrm>
        </p:spPr>
        <p:txBody>
          <a:bodyPr>
            <a:normAutofit fontScale="90000"/>
          </a:bodyPr>
          <a:lstStyle/>
          <a:p>
            <a:r>
              <a:rPr lang="en-GB" dirty="0">
                <a:solidFill>
                  <a:schemeClr val="tx1">
                    <a:lumMod val="95000"/>
                    <a:lumOff val="5000"/>
                  </a:schemeClr>
                </a:solidFill>
              </a:rPr>
              <a:t>What are the </a:t>
            </a:r>
            <a:r>
              <a:rPr lang="en-GB" dirty="0" smtClean="0">
                <a:solidFill>
                  <a:schemeClr val="tx1">
                    <a:lumMod val="95000"/>
                    <a:lumOff val="5000"/>
                  </a:schemeClr>
                </a:solidFill>
              </a:rPr>
              <a:t>expectations to be covered within  </a:t>
            </a:r>
            <a:r>
              <a:rPr lang="en-GB" dirty="0">
                <a:solidFill>
                  <a:srgbClr val="00B050"/>
                </a:solidFill>
              </a:rPr>
              <a:t>Primary</a:t>
            </a:r>
            <a:r>
              <a:rPr lang="en-GB" dirty="0">
                <a:solidFill>
                  <a:schemeClr val="tx1">
                    <a:lumMod val="95000"/>
                    <a:lumOff val="5000"/>
                  </a:schemeClr>
                </a:solidFill>
              </a:rPr>
              <a:t> Relationships Education</a:t>
            </a:r>
            <a:r>
              <a:rPr lang="en-GB" sz="3600" dirty="0">
                <a:solidFill>
                  <a:schemeClr val="tx1">
                    <a:lumMod val="95000"/>
                    <a:lumOff val="5000"/>
                  </a:schemeClr>
                </a:solidFill>
              </a:rPr>
              <a:t>?</a:t>
            </a:r>
            <a:r>
              <a:rPr lang="en-GB" dirty="0">
                <a:solidFill>
                  <a:schemeClr val="tx1">
                    <a:lumMod val="95000"/>
                    <a:lumOff val="5000"/>
                  </a:schemeClr>
                </a:solidFill>
              </a:rPr>
              <a:t/>
            </a:r>
            <a:br>
              <a:rPr lang="en-GB" dirty="0">
                <a:solidFill>
                  <a:schemeClr val="tx1">
                    <a:lumMod val="95000"/>
                    <a:lumOff val="5000"/>
                  </a:schemeClr>
                </a:solidFill>
              </a:rPr>
            </a:br>
            <a:endParaRPr lang="en-GB" dirty="0">
              <a:solidFill>
                <a:schemeClr val="tx1">
                  <a:lumMod val="95000"/>
                  <a:lumOff val="5000"/>
                </a:schemeClr>
              </a:solidFill>
            </a:endParaRPr>
          </a:p>
        </p:txBody>
      </p:sp>
      <p:sp>
        <p:nvSpPr>
          <p:cNvPr id="11" name="Content Placeholder 2">
            <a:extLst>
              <a:ext uri="{FF2B5EF4-FFF2-40B4-BE49-F238E27FC236}">
                <a16:creationId xmlns:a16="http://schemas.microsoft.com/office/drawing/2014/main" id="{457BEF37-28B0-4237-90F3-BBA50C0F5554}"/>
              </a:ext>
            </a:extLst>
          </p:cNvPr>
          <p:cNvSpPr>
            <a:spLocks noGrp="1"/>
          </p:cNvSpPr>
          <p:nvPr>
            <p:ph idx="1"/>
          </p:nvPr>
        </p:nvSpPr>
        <p:spPr>
          <a:xfrm>
            <a:off x="6288506" y="1716504"/>
            <a:ext cx="4732420" cy="4411579"/>
          </a:xfrm>
        </p:spPr>
        <p:txBody>
          <a:bodyPr>
            <a:normAutofit/>
          </a:bodyPr>
          <a:lstStyle/>
          <a:p>
            <a:pPr marL="342900" indent="-342900">
              <a:lnSpc>
                <a:spcPct val="100000"/>
              </a:lnSpc>
              <a:spcAft>
                <a:spcPts val="1200"/>
              </a:spcAft>
            </a:pPr>
            <a:r>
              <a:rPr lang="en-GB" dirty="0">
                <a:solidFill>
                  <a:schemeClr val="tx1">
                    <a:lumMod val="75000"/>
                    <a:lumOff val="25000"/>
                  </a:schemeClr>
                </a:solidFill>
              </a:rPr>
              <a:t>Families and people who care for me  </a:t>
            </a:r>
          </a:p>
          <a:p>
            <a:pPr marL="457200" indent="-457200">
              <a:lnSpc>
                <a:spcPct val="100000"/>
              </a:lnSpc>
              <a:spcAft>
                <a:spcPts val="1200"/>
              </a:spcAft>
            </a:pPr>
            <a:r>
              <a:rPr lang="en-GB" dirty="0">
                <a:solidFill>
                  <a:schemeClr val="tx1">
                    <a:lumMod val="75000"/>
                    <a:lumOff val="25000"/>
                  </a:schemeClr>
                </a:solidFill>
              </a:rPr>
              <a:t>Caring friendships</a:t>
            </a:r>
          </a:p>
          <a:p>
            <a:pPr marL="457200" indent="-457200">
              <a:lnSpc>
                <a:spcPct val="100000"/>
              </a:lnSpc>
              <a:spcAft>
                <a:spcPts val="1200"/>
              </a:spcAft>
            </a:pPr>
            <a:r>
              <a:rPr lang="en-GB" dirty="0">
                <a:solidFill>
                  <a:schemeClr val="tx1">
                    <a:lumMod val="75000"/>
                    <a:lumOff val="25000"/>
                  </a:schemeClr>
                </a:solidFill>
              </a:rPr>
              <a:t>Respectful relationships</a:t>
            </a:r>
          </a:p>
          <a:p>
            <a:pPr marL="457200" indent="-457200">
              <a:lnSpc>
                <a:spcPct val="100000"/>
              </a:lnSpc>
              <a:spcAft>
                <a:spcPts val="1200"/>
              </a:spcAft>
            </a:pPr>
            <a:r>
              <a:rPr lang="en-GB" dirty="0">
                <a:solidFill>
                  <a:schemeClr val="tx1">
                    <a:lumMod val="75000"/>
                    <a:lumOff val="25000"/>
                  </a:schemeClr>
                </a:solidFill>
              </a:rPr>
              <a:t>Online relationships</a:t>
            </a:r>
          </a:p>
          <a:p>
            <a:pPr marL="457200" indent="-457200">
              <a:lnSpc>
                <a:spcPct val="100000"/>
              </a:lnSpc>
              <a:spcAft>
                <a:spcPts val="1200"/>
              </a:spcAft>
            </a:pPr>
            <a:r>
              <a:rPr lang="en-GB" dirty="0">
                <a:solidFill>
                  <a:schemeClr val="tx1">
                    <a:lumMod val="75000"/>
                    <a:lumOff val="25000"/>
                  </a:schemeClr>
                </a:solidFill>
              </a:rPr>
              <a:t>Being safe              </a:t>
            </a:r>
          </a:p>
          <a:p>
            <a:pPr marL="0" indent="0">
              <a:lnSpc>
                <a:spcPct val="100000"/>
              </a:lnSpc>
              <a:spcAft>
                <a:spcPts val="1200"/>
              </a:spcAft>
              <a:buNone/>
            </a:pPr>
            <a:endParaRPr lang="en-GB" dirty="0">
              <a:solidFill>
                <a:schemeClr val="tx1">
                  <a:lumMod val="75000"/>
                  <a:lumOff val="25000"/>
                </a:schemeClr>
              </a:solidFill>
            </a:endParaRPr>
          </a:p>
        </p:txBody>
      </p:sp>
      <p:pic>
        <p:nvPicPr>
          <p:cNvPr id="12" name="Picture 11">
            <a:extLst>
              <a:ext uri="{FF2B5EF4-FFF2-40B4-BE49-F238E27FC236}">
                <a16:creationId xmlns:a16="http://schemas.microsoft.com/office/drawing/2014/main" id="{F3FB11E3-942F-4733-B19D-6767D4F59B24}"/>
              </a:ext>
            </a:extLst>
          </p:cNvPr>
          <p:cNvPicPr>
            <a:picLocks noChangeAspect="1"/>
          </p:cNvPicPr>
          <p:nvPr/>
        </p:nvPicPr>
        <p:blipFill>
          <a:blip r:embed="rId6"/>
          <a:stretch>
            <a:fillRect/>
          </a:stretch>
        </p:blipFill>
        <p:spPr>
          <a:xfrm>
            <a:off x="1367643" y="1756532"/>
            <a:ext cx="2989173" cy="4479477"/>
          </a:xfrm>
          <a:prstGeom prst="rect">
            <a:avLst/>
          </a:prstGeom>
        </p:spPr>
      </p:pic>
      <p:pic>
        <p:nvPicPr>
          <p:cNvPr id="3" name="slide13.mp3" descr="slide13.mp3">
            <a:hlinkClick r:id="" action="ppaction://media"/>
            <a:extLst>
              <a:ext uri="{FF2B5EF4-FFF2-40B4-BE49-F238E27FC236}">
                <a16:creationId xmlns:a16="http://schemas.microsoft.com/office/drawing/2014/main" id="{0570F9E2-D896-0A44-AD44-1EBABE847F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6075" y="5898973"/>
            <a:ext cx="812800" cy="812800"/>
          </a:xfrm>
          <a:prstGeom prst="rect">
            <a:avLst/>
          </a:prstGeom>
        </p:spPr>
      </p:pic>
    </p:spTree>
    <p:extLst>
      <p:ext uri="{BB962C8B-B14F-4D97-AF65-F5344CB8AC3E}">
        <p14:creationId xmlns:p14="http://schemas.microsoft.com/office/powerpoint/2010/main" val="237134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2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5759D-FC1B-884D-814B-4B4F32B1834C}"/>
              </a:ext>
            </a:extLst>
          </p:cNvPr>
          <p:cNvPicPr>
            <a:picLocks noChangeAspect="1"/>
          </p:cNvPicPr>
          <p:nvPr/>
        </p:nvPicPr>
        <p:blipFill>
          <a:blip r:embed="rId5">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662475" y="977207"/>
            <a:ext cx="11529525" cy="455351"/>
          </a:xfrm>
        </p:spPr>
        <p:txBody>
          <a:bodyPr>
            <a:normAutofit fontScale="90000"/>
          </a:bodyPr>
          <a:lstStyle/>
          <a:p>
            <a:r>
              <a:rPr lang="en-GB" dirty="0" smtClean="0">
                <a:solidFill>
                  <a:schemeClr val="tx1">
                    <a:lumMod val="95000"/>
                    <a:lumOff val="5000"/>
                  </a:schemeClr>
                </a:solidFill>
              </a:rPr>
              <a:t>Our RSHE curriculum will be taught through our </a:t>
            </a:r>
            <a:r>
              <a:rPr lang="en-GB" dirty="0" err="1" smtClean="0">
                <a:solidFill>
                  <a:schemeClr val="tx1">
                    <a:lumMod val="95000"/>
                    <a:lumOff val="5000"/>
                  </a:schemeClr>
                </a:solidFill>
              </a:rPr>
              <a:t>Heartsmart</a:t>
            </a:r>
            <a:r>
              <a:rPr lang="en-GB" dirty="0" smtClean="0">
                <a:solidFill>
                  <a:schemeClr val="tx1">
                    <a:lumMod val="95000"/>
                    <a:lumOff val="5000"/>
                  </a:schemeClr>
                </a:solidFill>
              </a:rPr>
              <a:t> Programme. See the overview document  to find out more.</a:t>
            </a:r>
            <a:r>
              <a:rPr lang="en-GB" dirty="0">
                <a:solidFill>
                  <a:schemeClr val="tx1">
                    <a:lumMod val="95000"/>
                    <a:lumOff val="5000"/>
                  </a:schemeClr>
                </a:solidFill>
              </a:rPr>
              <a:t/>
            </a:r>
            <a:br>
              <a:rPr lang="en-GB" dirty="0">
                <a:solidFill>
                  <a:schemeClr val="tx1">
                    <a:lumMod val="95000"/>
                    <a:lumOff val="5000"/>
                  </a:schemeClr>
                </a:solidFill>
              </a:rPr>
            </a:br>
            <a:endParaRPr lang="en-GB" dirty="0">
              <a:solidFill>
                <a:schemeClr val="tx1">
                  <a:lumMod val="95000"/>
                  <a:lumOff val="5000"/>
                </a:schemeClr>
              </a:solidFill>
            </a:endParaRPr>
          </a:p>
        </p:txBody>
      </p:sp>
      <p:pic>
        <p:nvPicPr>
          <p:cNvPr id="3" name="slide13.mp3" descr="slide13.mp3">
            <a:hlinkClick r:id="" action="ppaction://media"/>
            <a:extLst>
              <a:ext uri="{FF2B5EF4-FFF2-40B4-BE49-F238E27FC236}">
                <a16:creationId xmlns:a16="http://schemas.microsoft.com/office/drawing/2014/main" id="{0570F9E2-D896-0A44-AD44-1EBABE847F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6075" y="5898973"/>
            <a:ext cx="812800" cy="812800"/>
          </a:xfrm>
          <a:prstGeom prst="rect">
            <a:avLst/>
          </a:prstGeom>
        </p:spPr>
      </p:pic>
      <p:pic>
        <p:nvPicPr>
          <p:cNvPr id="7" name="Content Placeholder 6"/>
          <p:cNvPicPr>
            <a:picLocks noGrp="1" noChangeAspect="1"/>
          </p:cNvPicPr>
          <p:nvPr>
            <p:ph idx="1"/>
          </p:nvPr>
        </p:nvPicPr>
        <p:blipFill>
          <a:blip r:embed="rId7"/>
          <a:stretch>
            <a:fillRect/>
          </a:stretch>
        </p:blipFill>
        <p:spPr>
          <a:xfrm>
            <a:off x="1576387" y="1751240"/>
            <a:ext cx="8658225" cy="3829050"/>
          </a:xfrm>
          <a:prstGeom prst="rect">
            <a:avLst/>
          </a:prstGeom>
        </p:spPr>
      </p:pic>
    </p:spTree>
    <p:extLst>
      <p:ext uri="{BB962C8B-B14F-4D97-AF65-F5344CB8AC3E}">
        <p14:creationId xmlns:p14="http://schemas.microsoft.com/office/powerpoint/2010/main" val="106379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424542" y="-471352"/>
            <a:ext cx="4293810" cy="8048930"/>
          </a:xfrm>
          <a:prstGeom prst="rect">
            <a:avLst/>
          </a:prstGeom>
          <a:solidFill>
            <a:schemeClr val="accent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7308" y="842880"/>
            <a:ext cx="3370110" cy="5792788"/>
          </a:xfrm>
        </p:spPr>
        <p:txBody>
          <a:bodyPr>
            <a:normAutofit/>
          </a:bodyPr>
          <a:lstStyle/>
          <a:p>
            <a:pPr algn="ctr"/>
            <a:r>
              <a:rPr lang="en-US" sz="3200" dirty="0">
                <a:solidFill>
                  <a:schemeClr val="bg1"/>
                </a:solidFill>
                <a:latin typeface="Century Gothic" panose="020B0502020202020204" pitchFamily="34" charset="0"/>
              </a:rPr>
              <a:t>Sex</a:t>
            </a:r>
            <a:br>
              <a:rPr lang="en-US" sz="3200" dirty="0">
                <a:solidFill>
                  <a:schemeClr val="bg1"/>
                </a:solidFill>
                <a:latin typeface="Century Gothic" panose="020B0502020202020204" pitchFamily="34" charset="0"/>
              </a:rPr>
            </a:br>
            <a:r>
              <a:rPr lang="en-US" sz="3200" dirty="0">
                <a:solidFill>
                  <a:schemeClr val="bg1"/>
                </a:solidFill>
                <a:latin typeface="Century Gothic" panose="020B0502020202020204" pitchFamily="34" charset="0"/>
              </a:rPr>
              <a:t>Education is discretionary at Primary…what exactly does the guidance say?</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314743" y="353923"/>
            <a:ext cx="7106790" cy="579278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tx1">
                    <a:lumMod val="75000"/>
                    <a:lumOff val="25000"/>
                  </a:schemeClr>
                </a:solidFill>
              </a:rPr>
              <a:t> </a:t>
            </a:r>
          </a:p>
          <a:p>
            <a:pPr algn="l">
              <a:lnSpc>
                <a:spcPct val="100000"/>
              </a:lnSpc>
            </a:pPr>
            <a:endParaRPr lang="en-US" sz="3200" dirty="0">
              <a:solidFill>
                <a:schemeClr val="tx1">
                  <a:lumMod val="75000"/>
                  <a:lumOff val="25000"/>
                </a:schemeClr>
              </a:solidFill>
            </a:endParaRPr>
          </a:p>
          <a:p>
            <a:pPr algn="l">
              <a:lnSpc>
                <a:spcPct val="100000"/>
              </a:lnSpc>
            </a:pPr>
            <a:endParaRPr lang="en-US" sz="3200" dirty="0">
              <a:solidFill>
                <a:schemeClr val="tx1">
                  <a:lumMod val="75000"/>
                  <a:lumOff val="25000"/>
                </a:schemeClr>
              </a:solidFill>
            </a:endParaRPr>
          </a:p>
        </p:txBody>
      </p:sp>
      <p:sp>
        <p:nvSpPr>
          <p:cNvPr id="3" name="Rectangle 2">
            <a:extLst>
              <a:ext uri="{FF2B5EF4-FFF2-40B4-BE49-F238E27FC236}">
                <a16:creationId xmlns:a16="http://schemas.microsoft.com/office/drawing/2014/main" id="{3E498317-9111-4974-9519-C18BD83A6661}"/>
              </a:ext>
            </a:extLst>
          </p:cNvPr>
          <p:cNvSpPr/>
          <p:nvPr/>
        </p:nvSpPr>
        <p:spPr>
          <a:xfrm>
            <a:off x="4990140" y="304214"/>
            <a:ext cx="6096000" cy="5842497"/>
          </a:xfrm>
          <a:prstGeom prst="rect">
            <a:avLst/>
          </a:prstGeom>
        </p:spPr>
        <p:txBody>
          <a:bodyPr>
            <a:spAutoFit/>
          </a:bodyPr>
          <a:lstStyle/>
          <a:p>
            <a:pPr>
              <a:lnSpc>
                <a:spcPct val="150000"/>
              </a:lnSpc>
              <a:defRPr/>
            </a:pPr>
            <a:r>
              <a:rPr lang="en-GB" sz="2800" dirty="0">
                <a:solidFill>
                  <a:schemeClr val="tx1">
                    <a:lumMod val="85000"/>
                    <a:lumOff val="15000"/>
                  </a:schemeClr>
                </a:solidFill>
              </a:rPr>
              <a:t>The Department continues to </a:t>
            </a:r>
            <a:r>
              <a:rPr lang="en-GB" sz="2800" b="1" dirty="0">
                <a:solidFill>
                  <a:schemeClr val="tx1">
                    <a:lumMod val="85000"/>
                    <a:lumOff val="15000"/>
                  </a:schemeClr>
                </a:solidFill>
              </a:rPr>
              <a:t>recommend</a:t>
            </a:r>
            <a:r>
              <a:rPr lang="en-GB" sz="2800" dirty="0">
                <a:solidFill>
                  <a:schemeClr val="tx1">
                    <a:lumMod val="85000"/>
                    <a:lumOff val="15000"/>
                  </a:schemeClr>
                </a:solidFill>
              </a:rPr>
              <a:t> that </a:t>
            </a:r>
            <a:r>
              <a:rPr lang="en-GB" sz="2800" b="1" dirty="0">
                <a:solidFill>
                  <a:schemeClr val="tx1">
                    <a:lumMod val="85000"/>
                    <a:lumOff val="15000"/>
                  </a:schemeClr>
                </a:solidFill>
              </a:rPr>
              <a:t>all</a:t>
            </a:r>
            <a:r>
              <a:rPr lang="en-GB" sz="2800" dirty="0">
                <a:solidFill>
                  <a:schemeClr val="tx1">
                    <a:lumMod val="85000"/>
                    <a:lumOff val="15000"/>
                  </a:schemeClr>
                </a:solidFill>
              </a:rPr>
              <a:t> primary schools should have a sex education programme tailored to the age and physical and emotional maturity of the pupils…drawing on knowledge of the human life cycle set out in National Curriculum Science- how a baby is conceived and born’</a:t>
            </a:r>
          </a:p>
        </p:txBody>
      </p:sp>
    </p:spTree>
    <p:extLst>
      <p:ext uri="{BB962C8B-B14F-4D97-AF65-F5344CB8AC3E}">
        <p14:creationId xmlns:p14="http://schemas.microsoft.com/office/powerpoint/2010/main" val="44894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16624</TotalTime>
  <Words>562</Words>
  <Application>Microsoft Office PowerPoint</Application>
  <PresentationFormat>Widescreen</PresentationFormat>
  <Paragraphs>77</Paragraphs>
  <Slides>11</Slides>
  <Notes>11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Pirulen</vt:lpstr>
      <vt:lpstr>Times New Roman</vt:lpstr>
      <vt:lpstr>Office Theme</vt:lpstr>
      <vt:lpstr>RSE Consultation  Little Heaton CE Primary School Parents and Carers.   </vt:lpstr>
      <vt:lpstr>School and home partnership</vt:lpstr>
      <vt:lpstr>Relationships Education</vt:lpstr>
      <vt:lpstr>What does  the government say is the aim of Relationships Education?</vt:lpstr>
      <vt:lpstr>What have schools got to teach? </vt:lpstr>
      <vt:lpstr>What are the expectations to be covered  within the Primary Health Education? </vt:lpstr>
      <vt:lpstr>What are the expectations to be covered within  Primary Relationships Education? </vt:lpstr>
      <vt:lpstr>Our RSHE curriculum will be taught through our Heartsmart Programme. See the overview document  to find out more. </vt:lpstr>
      <vt:lpstr>Sex Education is discretionary at Primary…what exactly does the guidance say?</vt:lpstr>
      <vt:lpstr>National Curriculum Science</vt:lpstr>
      <vt:lpstr>National Curriculum Science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subject/>
  <dc:creator>angela milliken</dc:creator>
  <cp:keywords/>
  <dc:description/>
  <cp:lastModifiedBy>Claire Crawford</cp:lastModifiedBy>
  <cp:revision>486</cp:revision>
  <dcterms:created xsi:type="dcterms:W3CDTF">2018-07-27T09:10:12Z</dcterms:created>
  <dcterms:modified xsi:type="dcterms:W3CDTF">2021-03-23T16:27:15Z</dcterms:modified>
  <cp:category/>
</cp:coreProperties>
</file>