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9" r:id="rId3"/>
    <p:sldId id="293" r:id="rId4"/>
    <p:sldId id="258" r:id="rId5"/>
    <p:sldId id="260" r:id="rId6"/>
    <p:sldId id="288" r:id="rId7"/>
    <p:sldId id="261" r:id="rId8"/>
    <p:sldId id="269" r:id="rId9"/>
    <p:sldId id="262" r:id="rId10"/>
    <p:sldId id="294" r:id="rId11"/>
    <p:sldId id="265" r:id="rId12"/>
    <p:sldId id="263" r:id="rId13"/>
    <p:sldId id="264" r:id="rId14"/>
    <p:sldId id="266" r:id="rId15"/>
    <p:sldId id="267" r:id="rId16"/>
    <p:sldId id="270" r:id="rId17"/>
    <p:sldId id="272" r:id="rId18"/>
    <p:sldId id="271" r:id="rId19"/>
    <p:sldId id="273" r:id="rId20"/>
    <p:sldId id="274" r:id="rId21"/>
    <p:sldId id="275" r:id="rId22"/>
    <p:sldId id="276" r:id="rId23"/>
    <p:sldId id="277" r:id="rId24"/>
    <p:sldId id="268" r:id="rId25"/>
    <p:sldId id="278" r:id="rId26"/>
    <p:sldId id="279" r:id="rId27"/>
    <p:sldId id="280" r:id="rId28"/>
    <p:sldId id="281" r:id="rId29"/>
    <p:sldId id="282" r:id="rId30"/>
    <p:sldId id="286" r:id="rId31"/>
    <p:sldId id="295" r:id="rId32"/>
    <p:sldId id="300" r:id="rId33"/>
    <p:sldId id="296" r:id="rId34"/>
    <p:sldId id="297" r:id="rId35"/>
    <p:sldId id="283" r:id="rId36"/>
    <p:sldId id="289" r:id="rId37"/>
    <p:sldId id="290" r:id="rId38"/>
    <p:sldId id="291" r:id="rId39"/>
    <p:sldId id="292" r:id="rId40"/>
    <p:sldId id="299" r:id="rId41"/>
    <p:sldId id="285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843"/>
    <p:restoredTop sz="94211"/>
  </p:normalViewPr>
  <p:slideViewPr>
    <p:cSldViewPr snapToGrid="0" snapToObjects="1">
      <p:cViewPr varScale="1">
        <p:scale>
          <a:sx n="93" d="100"/>
          <a:sy n="93" d="100"/>
        </p:scale>
        <p:origin x="216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45067-0808-7746-ABFA-00A4BB444C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3F9284-6E78-A24B-86DC-FE062DEC01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C773C6-F39A-D945-A958-47A95D5B6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1A283-529D-0846-88EF-43CF7B96BFB8}" type="datetimeFigureOut">
              <a:rPr lang="en-US" smtClean="0"/>
              <a:t>10/1/23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221B38-0721-5C4F-B54C-D097797F9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A67668-8D51-7D41-A390-F76687808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FA56E-EEAD-B943-8D83-4DAB4CA87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351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904ADB-841C-F14C-888A-30D827B6E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F5D2CD-23EF-BC40-AF4E-4D36AB115D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504990-07B3-6643-ABD1-386C8D62D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1A283-529D-0846-88EF-43CF7B96BFB8}" type="datetimeFigureOut">
              <a:rPr lang="en-US" smtClean="0"/>
              <a:t>10/1/23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3F506A-65DA-C64D-B2BC-13C163D96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18F108-76ED-9D46-A0BF-D7582DE84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FA56E-EEAD-B943-8D83-4DAB4CA87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252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5A58234-40AB-E044-BBD3-354554BCAB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DC373B-8F2B-9644-A656-F110904FD2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63FC80-A993-A244-9DF7-E098F82DDD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1A283-529D-0846-88EF-43CF7B96BFB8}" type="datetimeFigureOut">
              <a:rPr lang="en-US" smtClean="0"/>
              <a:t>10/1/23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42D5DB-6D75-4946-AE13-E31223049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B39D13-C69C-A142-A62F-DEF76D169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FA56E-EEAD-B943-8D83-4DAB4CA87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921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22ACD5-C168-4045-A0B1-867BF5FB2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7398A9-0DC0-4F45-BCE1-943CA6763F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BDE464-6B23-E04E-A114-117C80300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1A283-529D-0846-88EF-43CF7B96BFB8}" type="datetimeFigureOut">
              <a:rPr lang="en-US" smtClean="0"/>
              <a:t>10/1/23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E9220C-D098-EB4A-B25B-5CC3F0FE6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F97678-295C-5B4E-974B-8E48C515C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FA56E-EEAD-B943-8D83-4DAB4CA87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828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1AEAC8-D79F-2D4B-A814-43A19FB179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E9F190-566D-FD47-A436-18CB26B7D0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013F6D-7313-FC47-B293-0566EDA30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1A283-529D-0846-88EF-43CF7B96BFB8}" type="datetimeFigureOut">
              <a:rPr lang="en-US" smtClean="0"/>
              <a:t>10/1/23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9B0728-F690-0445-B615-49A190623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24415E-D75B-DA44-BFB9-BA15A407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FA56E-EEAD-B943-8D83-4DAB4CA87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369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CA68E-1542-9E45-8DC3-DA0C0758E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ED7493-7FC2-464E-9009-01BF23D839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214BF7-182B-8F41-9E0A-02B481A562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AA1905-774C-DD4C-B3C7-103CC8E6CD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1A283-529D-0846-88EF-43CF7B96BFB8}" type="datetimeFigureOut">
              <a:rPr lang="en-US" smtClean="0"/>
              <a:t>10/1/23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9ED2AD-40EF-AD4E-B706-5A8997B08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4A680C-CD28-9B46-8B15-7EBDF7160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FA56E-EEAD-B943-8D83-4DAB4CA87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11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DAE614-1F3A-974B-BEA9-9FEEBCBA4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A68176-C029-ED45-8382-478149AEDB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4F16F6-F6A1-6041-A354-5C756DA404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C673F1-A70B-F94F-A897-A643B5ACAB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42E993-F5CD-3A48-8434-CDE485EE7B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789304F-E06A-7D48-AEDF-93EFA6671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1A283-529D-0846-88EF-43CF7B96BFB8}" type="datetimeFigureOut">
              <a:rPr lang="en-US" smtClean="0"/>
              <a:t>10/1/23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82B8D8C-3EE7-0A47-8DC9-E6B6D051E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F3DEB94-B034-034C-9945-CAB8FE258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FA56E-EEAD-B943-8D83-4DAB4CA87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933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AB513-B629-C847-B9EC-1E41CA238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E2D897-E166-2649-9EAE-8882EB1634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1A283-529D-0846-88EF-43CF7B96BFB8}" type="datetimeFigureOut">
              <a:rPr lang="en-US" smtClean="0"/>
              <a:t>10/1/23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ADF838-DE45-F044-9A73-3415D4C77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6E4891-B9F1-CB45-8D75-2EC842FAA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FA56E-EEAD-B943-8D83-4DAB4CA87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018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C6A9292-8B98-5249-865B-8376027F59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1A283-529D-0846-88EF-43CF7B96BFB8}" type="datetimeFigureOut">
              <a:rPr lang="en-US" smtClean="0"/>
              <a:t>10/1/23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1473A3-0213-7749-A163-B8125CB4C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421BC0-2589-CF45-A6E4-7DC4B46BB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FA56E-EEAD-B943-8D83-4DAB4CA87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398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AD217-6B37-2F4A-995D-D39766108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D9A94E-D320-2747-A655-FCCB557915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997608-B804-7344-806A-7F99D43350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0B6EE2-5CA9-3546-9441-A1A921BD8A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1A283-529D-0846-88EF-43CF7B96BFB8}" type="datetimeFigureOut">
              <a:rPr lang="en-US" smtClean="0"/>
              <a:t>10/1/23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DEFE53-DE61-724E-B131-A065A0705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A8D47B-EF0F-3D47-A846-CD24969E0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FA56E-EEAD-B943-8D83-4DAB4CA87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495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799F8-875C-7D4A-B5B9-C4B3E60D32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F8170C0-1666-014C-BFD4-A08844B681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378F8E-4BC4-914A-BFCA-A3F9C514A0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6C5232-6F2B-8E48-AF00-B085C33EA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1A283-529D-0846-88EF-43CF7B96BFB8}" type="datetimeFigureOut">
              <a:rPr lang="en-US" smtClean="0"/>
              <a:t>10/1/23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E0AA1B-7A93-B544-9562-4D51634A6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74B489-BCCC-7646-A9E9-6C9B7BE89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FA56E-EEAD-B943-8D83-4DAB4CA87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67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AE2A51D-AB79-B642-8627-E60E2D996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80666A-8F87-9A45-84BD-935DBFE0C9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485C6D-69B4-694E-A37C-3C86F755B9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21A283-529D-0846-88EF-43CF7B96BFB8}" type="datetimeFigureOut">
              <a:rPr lang="en-US" smtClean="0"/>
              <a:t>10/1/23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A77898-5397-DD47-9D16-91C74AF778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C3D9CA-D702-0541-83CF-FCE49DD502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6FA56E-EEAD-B943-8D83-4DAB4CA87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783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UCI2mu7URBc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2C0B7-ED8F-084E-9C97-06B06714C3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4137" y="1122362"/>
            <a:ext cx="11338560" cy="3406775"/>
          </a:xfrm>
        </p:spPr>
        <p:txBody>
          <a:bodyPr>
            <a:normAutofit/>
          </a:bodyPr>
          <a:lstStyle/>
          <a:p>
            <a:r>
              <a:rPr lang="en-US" dirty="0">
                <a:latin typeface="Sassoon Primary" pitchFamily="2" charset="77"/>
              </a:rPr>
              <a:t>Phonics workshop. </a:t>
            </a:r>
            <a:br>
              <a:rPr lang="en-US" dirty="0">
                <a:latin typeface="Sassoon Primary" pitchFamily="2" charset="77"/>
              </a:rPr>
            </a:br>
            <a:r>
              <a:rPr lang="en-US" dirty="0">
                <a:latin typeface="Sassoon Primary" pitchFamily="2" charset="77"/>
              </a:rPr>
              <a:t>Reception </a:t>
            </a:r>
            <a:br>
              <a:rPr lang="en-US" dirty="0">
                <a:latin typeface="Sassoon Primary" pitchFamily="2" charset="77"/>
              </a:rPr>
            </a:br>
            <a:r>
              <a:rPr lang="en-US" dirty="0" err="1">
                <a:latin typeface="Sassoon Primary" pitchFamily="2" charset="77"/>
              </a:rPr>
              <a:t>Mrs</a:t>
            </a:r>
            <a:r>
              <a:rPr lang="en-US" dirty="0">
                <a:latin typeface="Sassoon Primary" pitchFamily="2" charset="77"/>
              </a:rPr>
              <a:t> O’Grady and Miss Jackson </a:t>
            </a:r>
          </a:p>
        </p:txBody>
      </p:sp>
    </p:spTree>
    <p:extLst>
      <p:ext uri="{BB962C8B-B14F-4D97-AF65-F5344CB8AC3E}">
        <p14:creationId xmlns:p14="http://schemas.microsoft.com/office/powerpoint/2010/main" val="32739777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2C0B7-ED8F-084E-9C97-06B06714C3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7300" y="465138"/>
            <a:ext cx="9677400" cy="2020888"/>
          </a:xfrm>
        </p:spPr>
        <p:txBody>
          <a:bodyPr>
            <a:normAutofit/>
          </a:bodyPr>
          <a:lstStyle/>
          <a:p>
            <a:br>
              <a:rPr lang="en-US" dirty="0">
                <a:latin typeface="Chalkboard" panose="03050602040202020205" pitchFamily="66" charset="77"/>
              </a:rPr>
            </a:br>
            <a:endParaRPr lang="en-US" dirty="0">
              <a:latin typeface="Chalkboard" panose="03050602040202020205" pitchFamily="66" charset="7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51F5A41-574E-4D49-8B6D-31A067639B3F}"/>
              </a:ext>
            </a:extLst>
          </p:cNvPr>
          <p:cNvSpPr txBox="1"/>
          <p:nvPr/>
        </p:nvSpPr>
        <p:spPr>
          <a:xfrm>
            <a:off x="500064" y="2157413"/>
            <a:ext cx="11144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>
              <a:latin typeface="Chalkboard" panose="03050602040202020205" pitchFamily="66" charset="7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F42E8C7-49B3-194F-870C-2D6E13177A3D}"/>
              </a:ext>
            </a:extLst>
          </p:cNvPr>
          <p:cNvSpPr txBox="1"/>
          <p:nvPr/>
        </p:nvSpPr>
        <p:spPr>
          <a:xfrm>
            <a:off x="2321720" y="175247"/>
            <a:ext cx="75009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Sassoon Primary" pitchFamily="2" charset="77"/>
              </a:rPr>
              <a:t>What does a phonics lesson look like?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2BE1B6-B6AD-0C4A-AA92-06BC10F84C04}"/>
              </a:ext>
            </a:extLst>
          </p:cNvPr>
          <p:cNvSpPr txBox="1"/>
          <p:nvPr/>
        </p:nvSpPr>
        <p:spPr>
          <a:xfrm>
            <a:off x="1141021" y="1966266"/>
            <a:ext cx="990123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Sassoon Primary" pitchFamily="2" charset="77"/>
              </a:rPr>
              <a:t>Recap </a:t>
            </a:r>
          </a:p>
          <a:p>
            <a:pPr algn="ctr"/>
            <a:endParaRPr lang="en-US" sz="3200" dirty="0">
              <a:latin typeface="Sassoon Primary" pitchFamily="2" charset="77"/>
            </a:endParaRPr>
          </a:p>
          <a:p>
            <a:pPr algn="ctr"/>
            <a:r>
              <a:rPr lang="en-US" sz="3200" dirty="0">
                <a:latin typeface="Sassoon Primary" pitchFamily="2" charset="77"/>
              </a:rPr>
              <a:t>Introduction  </a:t>
            </a:r>
          </a:p>
          <a:p>
            <a:pPr algn="ctr"/>
            <a:endParaRPr lang="en-US" sz="3200" dirty="0">
              <a:latin typeface="Sassoon Primary" pitchFamily="2" charset="77"/>
            </a:endParaRPr>
          </a:p>
          <a:p>
            <a:pPr algn="ctr"/>
            <a:r>
              <a:rPr lang="en-US" sz="3200" dirty="0">
                <a:latin typeface="Sassoon Primary" pitchFamily="2" charset="77"/>
              </a:rPr>
              <a:t>Whole group work </a:t>
            </a:r>
          </a:p>
          <a:p>
            <a:pPr algn="ctr"/>
            <a:endParaRPr lang="en-US" sz="3200" dirty="0">
              <a:latin typeface="Sassoon Primary" pitchFamily="2" charset="77"/>
            </a:endParaRPr>
          </a:p>
          <a:p>
            <a:pPr algn="ctr"/>
            <a:r>
              <a:rPr lang="en-US" sz="3200" dirty="0">
                <a:latin typeface="Sassoon Primary" pitchFamily="2" charset="77"/>
              </a:rPr>
              <a:t>Independent activities </a:t>
            </a:r>
          </a:p>
          <a:p>
            <a:pPr algn="ctr"/>
            <a:endParaRPr lang="en-US" sz="3200" dirty="0">
              <a:latin typeface="Sassoon Primary" pitchFamily="2" charset="77"/>
            </a:endParaRPr>
          </a:p>
          <a:p>
            <a:pPr algn="ctr"/>
            <a:r>
              <a:rPr lang="en-US" sz="3200" dirty="0">
                <a:latin typeface="Sassoon Primary" pitchFamily="2" charset="77"/>
              </a:rPr>
              <a:t>Plenary  </a:t>
            </a:r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4E6F8426-6A77-D54C-AC8E-C7E5F87DB2E2}"/>
              </a:ext>
            </a:extLst>
          </p:cNvPr>
          <p:cNvSpPr/>
          <p:nvPr/>
        </p:nvSpPr>
        <p:spPr>
          <a:xfrm rot="5400000">
            <a:off x="5939974" y="2638411"/>
            <a:ext cx="380485" cy="23888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E6542D44-9B0C-C24F-8408-1D89CC8613EA}"/>
              </a:ext>
            </a:extLst>
          </p:cNvPr>
          <p:cNvSpPr/>
          <p:nvPr/>
        </p:nvSpPr>
        <p:spPr>
          <a:xfrm rot="5400000">
            <a:off x="5855372" y="4459280"/>
            <a:ext cx="380485" cy="23888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B0A71D4D-FFEE-7D42-9C7A-77275EE4FC1F}"/>
              </a:ext>
            </a:extLst>
          </p:cNvPr>
          <p:cNvSpPr/>
          <p:nvPr/>
        </p:nvSpPr>
        <p:spPr>
          <a:xfrm rot="5400000">
            <a:off x="5893337" y="3645383"/>
            <a:ext cx="380485" cy="23888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ight Arrow 10">
            <a:extLst>
              <a:ext uri="{FF2B5EF4-FFF2-40B4-BE49-F238E27FC236}">
                <a16:creationId xmlns:a16="http://schemas.microsoft.com/office/drawing/2014/main" id="{F8FA024C-394D-1149-9530-7BC2BF799E68}"/>
              </a:ext>
            </a:extLst>
          </p:cNvPr>
          <p:cNvSpPr/>
          <p:nvPr/>
        </p:nvSpPr>
        <p:spPr>
          <a:xfrm rot="5400000">
            <a:off x="5781953" y="5509253"/>
            <a:ext cx="380485" cy="23888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93780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2C0B7-ED8F-084E-9C97-06B06714C3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7300" y="465138"/>
            <a:ext cx="9677400" cy="2020888"/>
          </a:xfrm>
        </p:spPr>
        <p:txBody>
          <a:bodyPr>
            <a:normAutofit/>
          </a:bodyPr>
          <a:lstStyle/>
          <a:p>
            <a:br>
              <a:rPr lang="en-US" dirty="0">
                <a:latin typeface="Chalkboard" panose="03050602040202020205" pitchFamily="66" charset="77"/>
              </a:rPr>
            </a:br>
            <a:endParaRPr lang="en-US" dirty="0">
              <a:latin typeface="Chalkboard" panose="03050602040202020205" pitchFamily="66" charset="7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51F5A41-574E-4D49-8B6D-31A067639B3F}"/>
              </a:ext>
            </a:extLst>
          </p:cNvPr>
          <p:cNvSpPr txBox="1"/>
          <p:nvPr/>
        </p:nvSpPr>
        <p:spPr>
          <a:xfrm>
            <a:off x="500064" y="2157413"/>
            <a:ext cx="11144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>
              <a:latin typeface="Chalkboard" panose="03050602040202020205" pitchFamily="66" charset="7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CF7B8C-EC08-1A4D-BB1A-C051AB71FE8C}"/>
              </a:ext>
            </a:extLst>
          </p:cNvPr>
          <p:cNvSpPr txBox="1"/>
          <p:nvPr/>
        </p:nvSpPr>
        <p:spPr>
          <a:xfrm>
            <a:off x="500064" y="465138"/>
            <a:ext cx="1057275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Sassoon Primary" pitchFamily="2" charset="77"/>
              </a:rPr>
              <a:t>Once we have introduced all of the Chapter 2 sounds and tricky words, we assess, consolidate and then once the majority of children are secure at Chapter 2 we move onto Chapter 3. </a:t>
            </a:r>
          </a:p>
          <a:p>
            <a:endParaRPr lang="en-US" sz="3200" dirty="0">
              <a:latin typeface="Sassoon Primary" pitchFamily="2" charset="77"/>
            </a:endParaRPr>
          </a:p>
          <a:p>
            <a:r>
              <a:rPr lang="en-US" sz="3200" dirty="0">
                <a:latin typeface="Sassoon Primary" pitchFamily="2" charset="77"/>
              </a:rPr>
              <a:t>Chapter  3 introduces more sounds and some of these maybe digraphs ( 2 letters that make 1 sound) or trigraphs ( 3 letters that make 1 sound). </a:t>
            </a:r>
          </a:p>
          <a:p>
            <a:endParaRPr lang="en-US" sz="3200" dirty="0">
              <a:latin typeface="Chalkboard" panose="03050602040202020205" pitchFamily="66" charset="77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20B16C-B833-A044-B538-C83200721A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3239" y="4695734"/>
            <a:ext cx="5486400" cy="180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5702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2C0B7-ED8F-084E-9C97-06B06714C3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7300" y="465138"/>
            <a:ext cx="9677400" cy="2020888"/>
          </a:xfrm>
        </p:spPr>
        <p:txBody>
          <a:bodyPr>
            <a:normAutofit/>
          </a:bodyPr>
          <a:lstStyle/>
          <a:p>
            <a:br>
              <a:rPr lang="en-US" dirty="0">
                <a:latin typeface="Chalkboard" panose="03050602040202020205" pitchFamily="66" charset="77"/>
              </a:rPr>
            </a:br>
            <a:endParaRPr lang="en-US" dirty="0">
              <a:latin typeface="Chalkboard" panose="03050602040202020205" pitchFamily="66" charset="7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51F5A41-574E-4D49-8B6D-31A067639B3F}"/>
              </a:ext>
            </a:extLst>
          </p:cNvPr>
          <p:cNvSpPr txBox="1"/>
          <p:nvPr/>
        </p:nvSpPr>
        <p:spPr>
          <a:xfrm>
            <a:off x="500064" y="2157413"/>
            <a:ext cx="11144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>
              <a:latin typeface="Chalkboard" panose="03050602040202020205" pitchFamily="66" charset="7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B9972C-CA47-A146-9D3F-8EF00E43C889}"/>
              </a:ext>
            </a:extLst>
          </p:cNvPr>
          <p:cNvSpPr txBox="1"/>
          <p:nvPr/>
        </p:nvSpPr>
        <p:spPr>
          <a:xfrm>
            <a:off x="728663" y="465138"/>
            <a:ext cx="1107281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Sassoon Primary" pitchFamily="2" charset="77"/>
              </a:rPr>
              <a:t>We start by introducing a sound alongside an action which helps the children to remember the sound.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Sassoon Primary" pitchFamily="2" charset="77"/>
              </a:rPr>
              <a:t>Each sound has a character, song and a story.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Sassoon Primary" pitchFamily="2" charset="77"/>
              </a:rPr>
              <a:t>We teach 4 sounds per week. We will add the sounds to the website each week so you can keep practicing them at home. </a:t>
            </a:r>
          </a:p>
          <a:p>
            <a:endParaRPr lang="en-US" sz="3200" dirty="0">
              <a:latin typeface="Chalkboard" panose="03050602040202020205" pitchFamily="66" charset="77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16318CA-B28F-4A49-B615-8F80A41389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0066" y="4178301"/>
            <a:ext cx="6832600" cy="233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178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2C0B7-ED8F-084E-9C97-06B06714C3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7300" y="465138"/>
            <a:ext cx="9677400" cy="2020888"/>
          </a:xfrm>
        </p:spPr>
        <p:txBody>
          <a:bodyPr>
            <a:normAutofit/>
          </a:bodyPr>
          <a:lstStyle/>
          <a:p>
            <a:br>
              <a:rPr lang="en-US" dirty="0">
                <a:latin typeface="Chalkboard" panose="03050602040202020205" pitchFamily="66" charset="77"/>
              </a:rPr>
            </a:br>
            <a:endParaRPr lang="en-US" dirty="0">
              <a:latin typeface="Chalkboard" panose="03050602040202020205" pitchFamily="66" charset="7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51F5A41-574E-4D49-8B6D-31A067639B3F}"/>
              </a:ext>
            </a:extLst>
          </p:cNvPr>
          <p:cNvSpPr txBox="1"/>
          <p:nvPr/>
        </p:nvSpPr>
        <p:spPr>
          <a:xfrm>
            <a:off x="500064" y="2157413"/>
            <a:ext cx="11144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>
              <a:latin typeface="Chalkboard" panose="03050602040202020205" pitchFamily="66" charset="7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6AA1F1-C15F-5743-9123-12F4D85F5BD9}"/>
              </a:ext>
            </a:extLst>
          </p:cNvPr>
          <p:cNvSpPr txBox="1"/>
          <p:nvPr/>
        </p:nvSpPr>
        <p:spPr>
          <a:xfrm>
            <a:off x="1414463" y="465138"/>
            <a:ext cx="10229851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>
                <a:latin typeface="Sassoon Primary" pitchFamily="2" charset="77"/>
              </a:rPr>
              <a:t>Blending and segmenting </a:t>
            </a:r>
          </a:p>
          <a:p>
            <a:r>
              <a:rPr lang="en-US" sz="3200" dirty="0">
                <a:latin typeface="Sassoon Primary" pitchFamily="2" charset="77"/>
              </a:rPr>
              <a:t>We start with very simple CVC words. </a:t>
            </a:r>
          </a:p>
          <a:p>
            <a:endParaRPr lang="en-US" sz="3200" dirty="0">
              <a:latin typeface="Sassoon Primary" pitchFamily="2" charset="77"/>
            </a:endParaRPr>
          </a:p>
          <a:p>
            <a:pPr algn="ctr"/>
            <a:r>
              <a:rPr lang="en-US" sz="3600" dirty="0">
                <a:latin typeface="Sassoon Primary" pitchFamily="2" charset="77"/>
              </a:rPr>
              <a:t>cat						pig </a:t>
            </a:r>
          </a:p>
          <a:p>
            <a:pPr algn="ctr"/>
            <a:r>
              <a:rPr lang="en-US" sz="3600" dirty="0">
                <a:latin typeface="Sassoon Primary" pitchFamily="2" charset="77"/>
              </a:rPr>
              <a:t>dog						sat </a:t>
            </a:r>
          </a:p>
          <a:p>
            <a:pPr algn="ctr"/>
            <a:endParaRPr lang="en-US" sz="3600" dirty="0">
              <a:latin typeface="Sassoon Primary" pitchFamily="2" charset="77"/>
            </a:endParaRPr>
          </a:p>
          <a:p>
            <a:pPr algn="ctr"/>
            <a:r>
              <a:rPr lang="en-US" sz="3600" dirty="0">
                <a:latin typeface="Sassoon Primary" pitchFamily="2" charset="77"/>
              </a:rPr>
              <a:t>We move onto longer, two syllable words.</a:t>
            </a:r>
          </a:p>
          <a:p>
            <a:pPr algn="ctr"/>
            <a:r>
              <a:rPr lang="en-US" sz="3600" dirty="0">
                <a:latin typeface="Sassoon Primary" pitchFamily="2" charset="77"/>
              </a:rPr>
              <a:t>laptop       fusspot</a:t>
            </a:r>
          </a:p>
          <a:p>
            <a:pPr algn="ctr"/>
            <a:endParaRPr lang="en-US" sz="3600" dirty="0">
              <a:latin typeface="Sassoon Primary" pitchFamily="2" charset="77"/>
            </a:endParaRPr>
          </a:p>
          <a:p>
            <a:r>
              <a:rPr lang="en-US" sz="3200" dirty="0">
                <a:latin typeface="Sassoon Primary" pitchFamily="2" charset="77"/>
              </a:rPr>
              <a:t>We play games like robot talk and clap the sounds to ensure children are hearing all of the sounds in these words. </a:t>
            </a:r>
          </a:p>
        </p:txBody>
      </p:sp>
    </p:spTree>
    <p:extLst>
      <p:ext uri="{BB962C8B-B14F-4D97-AF65-F5344CB8AC3E}">
        <p14:creationId xmlns:p14="http://schemas.microsoft.com/office/powerpoint/2010/main" val="37462259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2C0B7-ED8F-084E-9C97-06B06714C3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7300" y="465138"/>
            <a:ext cx="9677400" cy="2020888"/>
          </a:xfrm>
        </p:spPr>
        <p:txBody>
          <a:bodyPr>
            <a:normAutofit/>
          </a:bodyPr>
          <a:lstStyle/>
          <a:p>
            <a:br>
              <a:rPr lang="en-US" dirty="0">
                <a:latin typeface="Chalkboard" panose="03050602040202020205" pitchFamily="66" charset="77"/>
              </a:rPr>
            </a:br>
            <a:endParaRPr lang="en-US" dirty="0">
              <a:latin typeface="Chalkboard" panose="03050602040202020205" pitchFamily="66" charset="7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51F5A41-574E-4D49-8B6D-31A067639B3F}"/>
              </a:ext>
            </a:extLst>
          </p:cNvPr>
          <p:cNvSpPr txBox="1"/>
          <p:nvPr/>
        </p:nvSpPr>
        <p:spPr>
          <a:xfrm>
            <a:off x="500064" y="2157413"/>
            <a:ext cx="11144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>
              <a:latin typeface="Chalkboard" panose="03050602040202020205" pitchFamily="66" charset="7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2411BF-0E1B-EE41-B5CF-79D094FA199C}"/>
              </a:ext>
            </a:extLst>
          </p:cNvPr>
          <p:cNvSpPr txBox="1"/>
          <p:nvPr/>
        </p:nvSpPr>
        <p:spPr>
          <a:xfrm>
            <a:off x="385763" y="465138"/>
            <a:ext cx="1125855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Sassoon Primary" pitchFamily="2" charset="77"/>
              </a:rPr>
              <a:t>We continue to blend and segment CVC words this time using digraphs and trigraphs. </a:t>
            </a:r>
          </a:p>
          <a:p>
            <a:endParaRPr lang="en-US" sz="3200" dirty="0">
              <a:latin typeface="Sassoon Primary" pitchFamily="2" charset="77"/>
            </a:endParaRPr>
          </a:p>
          <a:p>
            <a:pPr algn="ctr"/>
            <a:r>
              <a:rPr lang="en-US" sz="3200" dirty="0">
                <a:latin typeface="Sassoon Primary" pitchFamily="2" charset="77"/>
              </a:rPr>
              <a:t>ship        ring </a:t>
            </a:r>
          </a:p>
          <a:p>
            <a:pPr algn="ctr"/>
            <a:endParaRPr lang="en-US" sz="3200" dirty="0">
              <a:latin typeface="Sassoon Primary" pitchFamily="2" charset="77"/>
            </a:endParaRPr>
          </a:p>
          <a:p>
            <a:pPr algn="ctr"/>
            <a:r>
              <a:rPr lang="en-US" sz="3200" dirty="0">
                <a:latin typeface="Sassoon Primary" pitchFamily="2" charset="77"/>
              </a:rPr>
              <a:t>rain        right </a:t>
            </a:r>
          </a:p>
          <a:p>
            <a:pPr algn="ctr"/>
            <a:endParaRPr lang="en-US" sz="3200" dirty="0">
              <a:latin typeface="Chalkboard" panose="03050602040202020205" pitchFamily="66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2115879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2C0B7-ED8F-084E-9C97-06B06714C3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7300" y="465138"/>
            <a:ext cx="9677400" cy="2020888"/>
          </a:xfrm>
        </p:spPr>
        <p:txBody>
          <a:bodyPr>
            <a:normAutofit/>
          </a:bodyPr>
          <a:lstStyle/>
          <a:p>
            <a:br>
              <a:rPr lang="en-US" dirty="0">
                <a:latin typeface="Chalkboard" panose="03050602040202020205" pitchFamily="66" charset="77"/>
              </a:rPr>
            </a:br>
            <a:endParaRPr lang="en-US" dirty="0">
              <a:latin typeface="Chalkboard" panose="03050602040202020205" pitchFamily="66" charset="7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51F5A41-574E-4D49-8B6D-31A067639B3F}"/>
              </a:ext>
            </a:extLst>
          </p:cNvPr>
          <p:cNvSpPr txBox="1"/>
          <p:nvPr/>
        </p:nvSpPr>
        <p:spPr>
          <a:xfrm>
            <a:off x="500064" y="2157413"/>
            <a:ext cx="11144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>
              <a:latin typeface="Chalkboard" panose="03050602040202020205" pitchFamily="66" charset="7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705728E-D852-4849-BB82-66E9C428DF23}"/>
              </a:ext>
            </a:extLst>
          </p:cNvPr>
          <p:cNvSpPr txBox="1"/>
          <p:nvPr/>
        </p:nvSpPr>
        <p:spPr>
          <a:xfrm>
            <a:off x="914400" y="285750"/>
            <a:ext cx="1052988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Chalkboard" panose="03050602040202020205" pitchFamily="66" charset="77"/>
              </a:rPr>
              <a:t>Sound buttons </a:t>
            </a:r>
          </a:p>
          <a:p>
            <a:pPr algn="ctr"/>
            <a:endParaRPr lang="en-US" sz="3200" dirty="0">
              <a:latin typeface="Chalkboard" panose="03050602040202020205" pitchFamily="66" charset="7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E48612-59F6-1B43-869D-6ABDD76C785E}"/>
              </a:ext>
            </a:extLst>
          </p:cNvPr>
          <p:cNvSpPr txBox="1"/>
          <p:nvPr/>
        </p:nvSpPr>
        <p:spPr>
          <a:xfrm>
            <a:off x="2200275" y="1671638"/>
            <a:ext cx="842962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Sassoon Primary" pitchFamily="2" charset="77"/>
              </a:rPr>
              <a:t>We put a button (or a zip) under each sound in the word to make it easier to sound out. </a:t>
            </a:r>
          </a:p>
          <a:p>
            <a:endParaRPr lang="en-US" sz="3200" dirty="0">
              <a:latin typeface="Chalkboard" panose="03050602040202020205" pitchFamily="66" charset="77"/>
            </a:endParaRPr>
          </a:p>
          <a:p>
            <a:pPr algn="ctr"/>
            <a:r>
              <a:rPr lang="en-US" sz="3200" dirty="0">
                <a:latin typeface="Chalkboard" panose="03050602040202020205" pitchFamily="66" charset="77"/>
              </a:rPr>
              <a:t>pat</a:t>
            </a:r>
          </a:p>
          <a:p>
            <a:pPr algn="ctr"/>
            <a:endParaRPr lang="en-US" sz="3200" dirty="0">
              <a:latin typeface="Chalkboard" panose="03050602040202020205" pitchFamily="66" charset="77"/>
            </a:endParaRPr>
          </a:p>
          <a:p>
            <a:pPr algn="ctr"/>
            <a:endParaRPr lang="en-US" sz="3200" dirty="0">
              <a:latin typeface="Chalkboard" panose="03050602040202020205" pitchFamily="66" charset="77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56B169B-6EFE-6440-BE15-D110524CF92E}"/>
              </a:ext>
            </a:extLst>
          </p:cNvPr>
          <p:cNvSpPr/>
          <p:nvPr/>
        </p:nvSpPr>
        <p:spPr>
          <a:xfrm>
            <a:off x="6096000" y="4329113"/>
            <a:ext cx="147638" cy="18573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D5F6576-39B5-9C4B-A6C5-FE5043E3E5A8}"/>
              </a:ext>
            </a:extLst>
          </p:cNvPr>
          <p:cNvSpPr/>
          <p:nvPr/>
        </p:nvSpPr>
        <p:spPr>
          <a:xfrm>
            <a:off x="6341268" y="4329113"/>
            <a:ext cx="147638" cy="18573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BEC0B80-A501-8E40-82EC-A01D90638A93}"/>
              </a:ext>
            </a:extLst>
          </p:cNvPr>
          <p:cNvSpPr/>
          <p:nvPr/>
        </p:nvSpPr>
        <p:spPr>
          <a:xfrm>
            <a:off x="6586536" y="4329112"/>
            <a:ext cx="147638" cy="18573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1094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2C0B7-ED8F-084E-9C97-06B06714C3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7300" y="465138"/>
            <a:ext cx="9677400" cy="2020888"/>
          </a:xfrm>
        </p:spPr>
        <p:txBody>
          <a:bodyPr>
            <a:normAutofit/>
          </a:bodyPr>
          <a:lstStyle/>
          <a:p>
            <a:br>
              <a:rPr lang="en-US" dirty="0">
                <a:latin typeface="Chalkboard" panose="03050602040202020205" pitchFamily="66" charset="77"/>
              </a:rPr>
            </a:br>
            <a:endParaRPr lang="en-US" dirty="0">
              <a:latin typeface="Chalkboard" panose="03050602040202020205" pitchFamily="66" charset="7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51F5A41-574E-4D49-8B6D-31A067639B3F}"/>
              </a:ext>
            </a:extLst>
          </p:cNvPr>
          <p:cNvSpPr txBox="1"/>
          <p:nvPr/>
        </p:nvSpPr>
        <p:spPr>
          <a:xfrm>
            <a:off x="500064" y="2157413"/>
            <a:ext cx="11144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>
              <a:latin typeface="Chalkboard" panose="03050602040202020205" pitchFamily="66" charset="7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E48612-59F6-1B43-869D-6ABDD76C785E}"/>
              </a:ext>
            </a:extLst>
          </p:cNvPr>
          <p:cNvSpPr txBox="1"/>
          <p:nvPr/>
        </p:nvSpPr>
        <p:spPr>
          <a:xfrm>
            <a:off x="1257300" y="856357"/>
            <a:ext cx="1008221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Sassoon Primary" pitchFamily="2" charset="77"/>
              </a:rPr>
              <a:t>Let’s have a go. Write the word </a:t>
            </a:r>
            <a:r>
              <a:rPr lang="en-US" sz="3200" dirty="0">
                <a:solidFill>
                  <a:srgbClr val="FF0000"/>
                </a:solidFill>
                <a:latin typeface="Sassoon Primary" pitchFamily="2" charset="77"/>
              </a:rPr>
              <a:t>hat</a:t>
            </a:r>
            <a:r>
              <a:rPr lang="en-US" sz="3200" dirty="0">
                <a:latin typeface="Sassoon Primary" pitchFamily="2" charset="77"/>
              </a:rPr>
              <a:t> on your paper. Sound it out.</a:t>
            </a:r>
          </a:p>
          <a:p>
            <a:r>
              <a:rPr lang="en-US" sz="3200" dirty="0">
                <a:latin typeface="Sassoon Primary" pitchFamily="2" charset="77"/>
              </a:rPr>
              <a:t>What is the first sound you can hear? </a:t>
            </a:r>
          </a:p>
          <a:p>
            <a:r>
              <a:rPr lang="en-US" sz="3200" dirty="0">
                <a:latin typeface="Sassoon Primary" pitchFamily="2" charset="77"/>
              </a:rPr>
              <a:t>What next?</a:t>
            </a:r>
          </a:p>
          <a:p>
            <a:r>
              <a:rPr lang="en-US" sz="3200" dirty="0">
                <a:latin typeface="Sassoon Primary" pitchFamily="2" charset="77"/>
              </a:rPr>
              <a:t>Sound out what you have written. Finished?</a:t>
            </a:r>
          </a:p>
          <a:p>
            <a:r>
              <a:rPr lang="en-US" sz="3200" dirty="0">
                <a:latin typeface="Sassoon Primary" pitchFamily="2" charset="77"/>
              </a:rPr>
              <a:t>What do you need at the end?</a:t>
            </a:r>
          </a:p>
          <a:p>
            <a:endParaRPr lang="en-US" sz="3200" dirty="0">
              <a:latin typeface="Sassoon Primary" pitchFamily="2" charset="77"/>
            </a:endParaRPr>
          </a:p>
          <a:p>
            <a:r>
              <a:rPr lang="en-US" sz="3200" dirty="0">
                <a:latin typeface="Sassoon Primary" pitchFamily="2" charset="77"/>
              </a:rPr>
              <a:t>Can you add the sound buttons underneath each sound? </a:t>
            </a:r>
          </a:p>
          <a:p>
            <a:r>
              <a:rPr lang="en-US" sz="3200" dirty="0">
                <a:latin typeface="Chalkboard" panose="03050602040202020205" pitchFamily="66" charset="77"/>
              </a:rPr>
              <a:t> </a:t>
            </a:r>
          </a:p>
          <a:p>
            <a:pPr algn="ctr"/>
            <a:endParaRPr lang="en-US" sz="3200" dirty="0">
              <a:latin typeface="Chalkboard" panose="03050602040202020205" pitchFamily="66" charset="77"/>
            </a:endParaRPr>
          </a:p>
          <a:p>
            <a:pPr algn="ctr"/>
            <a:endParaRPr lang="en-US" sz="3200" dirty="0">
              <a:latin typeface="Chalkboard" panose="03050602040202020205" pitchFamily="66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2350439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2C0B7-ED8F-084E-9C97-06B06714C3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7300" y="465138"/>
            <a:ext cx="9677400" cy="2020888"/>
          </a:xfrm>
        </p:spPr>
        <p:txBody>
          <a:bodyPr>
            <a:normAutofit/>
          </a:bodyPr>
          <a:lstStyle/>
          <a:p>
            <a:br>
              <a:rPr lang="en-US" dirty="0">
                <a:latin typeface="Chalkboard" panose="03050602040202020205" pitchFamily="66" charset="77"/>
              </a:rPr>
            </a:br>
            <a:endParaRPr lang="en-US" dirty="0">
              <a:latin typeface="Chalkboard" panose="03050602040202020205" pitchFamily="66" charset="7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51F5A41-574E-4D49-8B6D-31A067639B3F}"/>
              </a:ext>
            </a:extLst>
          </p:cNvPr>
          <p:cNvSpPr txBox="1"/>
          <p:nvPr/>
        </p:nvSpPr>
        <p:spPr>
          <a:xfrm>
            <a:off x="500064" y="2157413"/>
            <a:ext cx="11144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>
              <a:latin typeface="Chalkboard" panose="03050602040202020205" pitchFamily="66" charset="7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E48612-59F6-1B43-869D-6ABDD76C785E}"/>
              </a:ext>
            </a:extLst>
          </p:cNvPr>
          <p:cNvSpPr txBox="1"/>
          <p:nvPr/>
        </p:nvSpPr>
        <p:spPr>
          <a:xfrm>
            <a:off x="2200275" y="1671638"/>
            <a:ext cx="84296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>
              <a:latin typeface="Chalkboard" panose="03050602040202020205" pitchFamily="66" charset="77"/>
            </a:endParaRPr>
          </a:p>
          <a:p>
            <a:pPr algn="ctr"/>
            <a:endParaRPr lang="en-US" sz="3200" dirty="0">
              <a:latin typeface="Chalkboard" panose="03050602040202020205" pitchFamily="66" charset="77"/>
            </a:endParaRPr>
          </a:p>
          <a:p>
            <a:pPr algn="ctr"/>
            <a:endParaRPr lang="en-US" sz="3200" dirty="0">
              <a:latin typeface="Chalkboard" panose="03050602040202020205" pitchFamily="66" charset="7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5042B5-9A1E-9E47-BCAB-75C8F5A054FE}"/>
              </a:ext>
            </a:extLst>
          </p:cNvPr>
          <p:cNvSpPr txBox="1"/>
          <p:nvPr/>
        </p:nvSpPr>
        <p:spPr>
          <a:xfrm>
            <a:off x="2050257" y="1890832"/>
            <a:ext cx="838676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>
                <a:latin typeface="Chalkboard" panose="03050602040202020205" pitchFamily="66" charset="77"/>
              </a:rPr>
              <a:t>hat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3382D66-2646-7745-A8D0-4760EF6C98F5}"/>
              </a:ext>
            </a:extLst>
          </p:cNvPr>
          <p:cNvSpPr/>
          <p:nvPr/>
        </p:nvSpPr>
        <p:spPr>
          <a:xfrm>
            <a:off x="5586413" y="3241298"/>
            <a:ext cx="285750" cy="35718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42E6BB3-F7F4-7848-BCEA-24A16810AA2D}"/>
              </a:ext>
            </a:extLst>
          </p:cNvPr>
          <p:cNvSpPr/>
          <p:nvPr/>
        </p:nvSpPr>
        <p:spPr>
          <a:xfrm>
            <a:off x="6207919" y="3271154"/>
            <a:ext cx="285750" cy="35718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7194A1B-22BC-124E-B145-B4749B776DC5}"/>
              </a:ext>
            </a:extLst>
          </p:cNvPr>
          <p:cNvSpPr/>
          <p:nvPr/>
        </p:nvSpPr>
        <p:spPr>
          <a:xfrm>
            <a:off x="6686550" y="3289340"/>
            <a:ext cx="285750" cy="35718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568229-7B31-9149-90FE-6FD4093AD379}"/>
              </a:ext>
            </a:extLst>
          </p:cNvPr>
          <p:cNvSpPr txBox="1"/>
          <p:nvPr/>
        </p:nvSpPr>
        <p:spPr>
          <a:xfrm>
            <a:off x="2614613" y="4043363"/>
            <a:ext cx="83200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Sassoon Primary" pitchFamily="2" charset="77"/>
              </a:rPr>
              <a:t>How many sounds? </a:t>
            </a:r>
          </a:p>
        </p:txBody>
      </p:sp>
    </p:spTree>
    <p:extLst>
      <p:ext uri="{BB962C8B-B14F-4D97-AF65-F5344CB8AC3E}">
        <p14:creationId xmlns:p14="http://schemas.microsoft.com/office/powerpoint/2010/main" val="28518388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2C0B7-ED8F-084E-9C97-06B06714C3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7300" y="465138"/>
            <a:ext cx="9677400" cy="2020888"/>
          </a:xfrm>
        </p:spPr>
        <p:txBody>
          <a:bodyPr>
            <a:normAutofit/>
          </a:bodyPr>
          <a:lstStyle/>
          <a:p>
            <a:br>
              <a:rPr lang="en-US" dirty="0">
                <a:latin typeface="Chalkboard" panose="03050602040202020205" pitchFamily="66" charset="77"/>
              </a:rPr>
            </a:br>
            <a:endParaRPr lang="en-US" dirty="0">
              <a:latin typeface="Chalkboard" panose="03050602040202020205" pitchFamily="66" charset="7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51F5A41-574E-4D49-8B6D-31A067639B3F}"/>
              </a:ext>
            </a:extLst>
          </p:cNvPr>
          <p:cNvSpPr txBox="1"/>
          <p:nvPr/>
        </p:nvSpPr>
        <p:spPr>
          <a:xfrm>
            <a:off x="500064" y="2157413"/>
            <a:ext cx="11144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>
              <a:latin typeface="Chalkboard" panose="03050602040202020205" pitchFamily="66" charset="7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E48612-59F6-1B43-869D-6ABDD76C785E}"/>
              </a:ext>
            </a:extLst>
          </p:cNvPr>
          <p:cNvSpPr txBox="1"/>
          <p:nvPr/>
        </p:nvSpPr>
        <p:spPr>
          <a:xfrm>
            <a:off x="500064" y="1475582"/>
            <a:ext cx="1168790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Sassoon Primary" pitchFamily="2" charset="77"/>
              </a:rPr>
              <a:t>Let’s have a go. </a:t>
            </a:r>
          </a:p>
          <a:p>
            <a:r>
              <a:rPr lang="en-US" sz="3200" dirty="0">
                <a:latin typeface="Sassoon Primary" pitchFamily="2" charset="77"/>
              </a:rPr>
              <a:t>Write the word </a:t>
            </a:r>
            <a:r>
              <a:rPr lang="en-US" sz="3200" dirty="0">
                <a:solidFill>
                  <a:srgbClr val="FF0000"/>
                </a:solidFill>
                <a:latin typeface="Sassoon Primary" pitchFamily="2" charset="77"/>
              </a:rPr>
              <a:t>fish</a:t>
            </a:r>
            <a:r>
              <a:rPr lang="en-US" sz="3200" dirty="0">
                <a:latin typeface="Sassoon Primary" pitchFamily="2" charset="77"/>
              </a:rPr>
              <a:t> on your paper. </a:t>
            </a:r>
          </a:p>
          <a:p>
            <a:r>
              <a:rPr lang="en-US" sz="3200" dirty="0">
                <a:latin typeface="Sassoon Primary" pitchFamily="2" charset="77"/>
              </a:rPr>
              <a:t>Can you add the sound buttons (or zips!)  underneath each sound? </a:t>
            </a:r>
          </a:p>
          <a:p>
            <a:endParaRPr lang="en-US" sz="3200" dirty="0">
              <a:latin typeface="Sassoon Primary" pitchFamily="2" charset="77"/>
            </a:endParaRPr>
          </a:p>
          <a:p>
            <a:r>
              <a:rPr lang="en-US" sz="3200" dirty="0">
                <a:latin typeface="Sassoon Primary" pitchFamily="2" charset="77"/>
              </a:rPr>
              <a:t>A zip is used for digraphs (2 letters) or trigraphs (3 letters) making one sound. </a:t>
            </a:r>
          </a:p>
          <a:p>
            <a:endParaRPr lang="en-US" sz="3200" dirty="0">
              <a:latin typeface="Sassoon Primary" pitchFamily="2" charset="77"/>
            </a:endParaRPr>
          </a:p>
          <a:p>
            <a:r>
              <a:rPr lang="en-US" sz="3200" dirty="0">
                <a:latin typeface="Sassoon Primary" pitchFamily="2" charset="77"/>
              </a:rPr>
              <a:t>It may help to count the sounds too. </a:t>
            </a:r>
          </a:p>
          <a:p>
            <a:pPr algn="ctr"/>
            <a:endParaRPr lang="en-US" sz="3200" dirty="0">
              <a:latin typeface="Chalkboard" panose="03050602040202020205" pitchFamily="66" charset="77"/>
            </a:endParaRPr>
          </a:p>
          <a:p>
            <a:pPr algn="ctr"/>
            <a:endParaRPr lang="en-US" sz="3200" dirty="0">
              <a:latin typeface="Chalkboard" panose="03050602040202020205" pitchFamily="66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0920664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2C0B7-ED8F-084E-9C97-06B06714C3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7300" y="465138"/>
            <a:ext cx="9677400" cy="2020888"/>
          </a:xfrm>
        </p:spPr>
        <p:txBody>
          <a:bodyPr>
            <a:normAutofit/>
          </a:bodyPr>
          <a:lstStyle/>
          <a:p>
            <a:br>
              <a:rPr lang="en-US" dirty="0">
                <a:latin typeface="Chalkboard" panose="03050602040202020205" pitchFamily="66" charset="77"/>
              </a:rPr>
            </a:br>
            <a:endParaRPr lang="en-US" dirty="0">
              <a:latin typeface="Chalkboard" panose="03050602040202020205" pitchFamily="66" charset="7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51F5A41-574E-4D49-8B6D-31A067639B3F}"/>
              </a:ext>
            </a:extLst>
          </p:cNvPr>
          <p:cNvSpPr txBox="1"/>
          <p:nvPr/>
        </p:nvSpPr>
        <p:spPr>
          <a:xfrm>
            <a:off x="500064" y="2157413"/>
            <a:ext cx="11144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>
              <a:latin typeface="Chalkboard" panose="03050602040202020205" pitchFamily="66" charset="7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E48612-59F6-1B43-869D-6ABDD76C785E}"/>
              </a:ext>
            </a:extLst>
          </p:cNvPr>
          <p:cNvSpPr txBox="1"/>
          <p:nvPr/>
        </p:nvSpPr>
        <p:spPr>
          <a:xfrm>
            <a:off x="2200275" y="1671638"/>
            <a:ext cx="84296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dirty="0">
              <a:latin typeface="Chalkboard" panose="03050602040202020205" pitchFamily="66" charset="77"/>
            </a:endParaRPr>
          </a:p>
          <a:p>
            <a:pPr algn="ctr"/>
            <a:endParaRPr lang="en-US" sz="3200" dirty="0">
              <a:latin typeface="Chalkboard" panose="03050602040202020205" pitchFamily="66" charset="7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5042B5-9A1E-9E47-BCAB-75C8F5A054FE}"/>
              </a:ext>
            </a:extLst>
          </p:cNvPr>
          <p:cNvSpPr txBox="1"/>
          <p:nvPr/>
        </p:nvSpPr>
        <p:spPr>
          <a:xfrm>
            <a:off x="2071688" y="1793855"/>
            <a:ext cx="838676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>
                <a:latin typeface="Chalkboard" panose="03050602040202020205" pitchFamily="66" charset="77"/>
              </a:rPr>
              <a:t>fish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3382D66-2646-7745-A8D0-4760EF6C98F5}"/>
              </a:ext>
            </a:extLst>
          </p:cNvPr>
          <p:cNvSpPr/>
          <p:nvPr/>
        </p:nvSpPr>
        <p:spPr>
          <a:xfrm>
            <a:off x="5381625" y="3112414"/>
            <a:ext cx="285750" cy="35718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42E6BB3-F7F4-7848-BCEA-24A16810AA2D}"/>
              </a:ext>
            </a:extLst>
          </p:cNvPr>
          <p:cNvSpPr/>
          <p:nvPr/>
        </p:nvSpPr>
        <p:spPr>
          <a:xfrm>
            <a:off x="5843588" y="3112414"/>
            <a:ext cx="285750" cy="35718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B8DD98A-D510-CF4A-BB38-2EE38E45BE62}"/>
              </a:ext>
            </a:extLst>
          </p:cNvPr>
          <p:cNvCxnSpPr>
            <a:cxnSpLocks/>
            <a:stCxn id="6" idx="2"/>
          </p:cNvCxnSpPr>
          <p:nvPr/>
        </p:nvCxnSpPr>
        <p:spPr>
          <a:xfrm>
            <a:off x="6265069" y="3240405"/>
            <a:ext cx="950119" cy="0"/>
          </a:xfrm>
          <a:prstGeom prst="line">
            <a:avLst/>
          </a:prstGeom>
          <a:ln w="603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0442587-996D-0F46-B22E-2008BAC7DD85}"/>
              </a:ext>
            </a:extLst>
          </p:cNvPr>
          <p:cNvSpPr txBox="1"/>
          <p:nvPr/>
        </p:nvSpPr>
        <p:spPr>
          <a:xfrm>
            <a:off x="2614613" y="4043363"/>
            <a:ext cx="83200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Sassoon Primary" pitchFamily="2" charset="77"/>
              </a:rPr>
              <a:t>How many sounds? </a:t>
            </a:r>
          </a:p>
          <a:p>
            <a:r>
              <a:rPr lang="en-US" sz="3200" dirty="0">
                <a:latin typeface="Sassoon Primary" pitchFamily="2" charset="77"/>
              </a:rPr>
              <a:t>How many letters? </a:t>
            </a:r>
          </a:p>
        </p:txBody>
      </p:sp>
    </p:spTree>
    <p:extLst>
      <p:ext uri="{BB962C8B-B14F-4D97-AF65-F5344CB8AC3E}">
        <p14:creationId xmlns:p14="http://schemas.microsoft.com/office/powerpoint/2010/main" val="29426219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2C0B7-ED8F-084E-9C97-06B06714C3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7300" y="465138"/>
            <a:ext cx="9677400" cy="2020888"/>
          </a:xfrm>
        </p:spPr>
        <p:txBody>
          <a:bodyPr>
            <a:normAutofit/>
          </a:bodyPr>
          <a:lstStyle/>
          <a:p>
            <a:br>
              <a:rPr lang="en-US" dirty="0">
                <a:latin typeface="Chalkboard" panose="03050602040202020205" pitchFamily="66" charset="77"/>
              </a:rPr>
            </a:br>
            <a:endParaRPr lang="en-US" dirty="0">
              <a:latin typeface="Chalkboard" panose="03050602040202020205" pitchFamily="66" charset="7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2D3C48-D637-E449-BE0D-5DC2DC6C35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5950" y="533400"/>
            <a:ext cx="8420100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3379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2C0B7-ED8F-084E-9C97-06B06714C3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7300" y="465138"/>
            <a:ext cx="9677400" cy="2020888"/>
          </a:xfrm>
        </p:spPr>
        <p:txBody>
          <a:bodyPr>
            <a:normAutofit/>
          </a:bodyPr>
          <a:lstStyle/>
          <a:p>
            <a:br>
              <a:rPr lang="en-US" dirty="0">
                <a:latin typeface="Chalkboard" panose="03050602040202020205" pitchFamily="66" charset="77"/>
              </a:rPr>
            </a:br>
            <a:endParaRPr lang="en-US" dirty="0">
              <a:latin typeface="Chalkboard" panose="03050602040202020205" pitchFamily="66" charset="7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51F5A41-574E-4D49-8B6D-31A067639B3F}"/>
              </a:ext>
            </a:extLst>
          </p:cNvPr>
          <p:cNvSpPr txBox="1"/>
          <p:nvPr/>
        </p:nvSpPr>
        <p:spPr>
          <a:xfrm>
            <a:off x="500064" y="2157413"/>
            <a:ext cx="11144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>
              <a:latin typeface="Chalkboard" panose="03050602040202020205" pitchFamily="66" charset="7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E48612-59F6-1B43-869D-6ABDD76C785E}"/>
              </a:ext>
            </a:extLst>
          </p:cNvPr>
          <p:cNvSpPr txBox="1"/>
          <p:nvPr/>
        </p:nvSpPr>
        <p:spPr>
          <a:xfrm>
            <a:off x="2200275" y="1671638"/>
            <a:ext cx="842962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Sassoon Primary" pitchFamily="2" charset="77"/>
              </a:rPr>
              <a:t>Let’s have a go. </a:t>
            </a:r>
          </a:p>
          <a:p>
            <a:r>
              <a:rPr lang="en-US" sz="3200" dirty="0">
                <a:latin typeface="Sassoon Primary" pitchFamily="2" charset="77"/>
              </a:rPr>
              <a:t>Write the word </a:t>
            </a:r>
            <a:r>
              <a:rPr lang="en-US" sz="3200" dirty="0">
                <a:solidFill>
                  <a:srgbClr val="FF0000"/>
                </a:solidFill>
                <a:latin typeface="Sassoon Primary" pitchFamily="2" charset="77"/>
              </a:rPr>
              <a:t>shock</a:t>
            </a:r>
            <a:r>
              <a:rPr lang="en-US" sz="3200" dirty="0">
                <a:latin typeface="Sassoon Primary" pitchFamily="2" charset="77"/>
              </a:rPr>
              <a:t> on your board. </a:t>
            </a:r>
          </a:p>
          <a:p>
            <a:r>
              <a:rPr lang="en-US" sz="3200" dirty="0">
                <a:latin typeface="Sassoon Primary" pitchFamily="2" charset="77"/>
              </a:rPr>
              <a:t>Can you add the sound buttons (or zips!)  underneath each sound? </a:t>
            </a:r>
          </a:p>
          <a:p>
            <a:r>
              <a:rPr lang="en-US" sz="3200" dirty="0">
                <a:latin typeface="Sassoon Primary" pitchFamily="2" charset="77"/>
              </a:rPr>
              <a:t> It may help to count the sounds too. </a:t>
            </a:r>
          </a:p>
          <a:p>
            <a:pPr algn="ctr"/>
            <a:endParaRPr lang="en-US" sz="3200" dirty="0">
              <a:latin typeface="Chalkboard" panose="03050602040202020205" pitchFamily="66" charset="77"/>
            </a:endParaRPr>
          </a:p>
          <a:p>
            <a:pPr algn="ctr"/>
            <a:endParaRPr lang="en-US" sz="3200" dirty="0">
              <a:latin typeface="Chalkboard" panose="03050602040202020205" pitchFamily="66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7449635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2C0B7-ED8F-084E-9C97-06B06714C3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7300" y="465138"/>
            <a:ext cx="9677400" cy="2020888"/>
          </a:xfrm>
        </p:spPr>
        <p:txBody>
          <a:bodyPr>
            <a:normAutofit/>
          </a:bodyPr>
          <a:lstStyle/>
          <a:p>
            <a:br>
              <a:rPr lang="en-US" dirty="0">
                <a:latin typeface="Chalkboard" panose="03050602040202020205" pitchFamily="66" charset="77"/>
              </a:rPr>
            </a:br>
            <a:endParaRPr lang="en-US" dirty="0">
              <a:latin typeface="Chalkboard" panose="03050602040202020205" pitchFamily="66" charset="7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51F5A41-574E-4D49-8B6D-31A067639B3F}"/>
              </a:ext>
            </a:extLst>
          </p:cNvPr>
          <p:cNvSpPr txBox="1"/>
          <p:nvPr/>
        </p:nvSpPr>
        <p:spPr>
          <a:xfrm>
            <a:off x="500064" y="2157413"/>
            <a:ext cx="11144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>
              <a:latin typeface="Chalkboard" panose="03050602040202020205" pitchFamily="66" charset="7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E48612-59F6-1B43-869D-6ABDD76C785E}"/>
              </a:ext>
            </a:extLst>
          </p:cNvPr>
          <p:cNvSpPr txBox="1"/>
          <p:nvPr/>
        </p:nvSpPr>
        <p:spPr>
          <a:xfrm>
            <a:off x="2200275" y="1671638"/>
            <a:ext cx="84296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dirty="0">
              <a:latin typeface="Chalkboard" panose="03050602040202020205" pitchFamily="66" charset="77"/>
            </a:endParaRPr>
          </a:p>
          <a:p>
            <a:pPr algn="ctr"/>
            <a:endParaRPr lang="en-US" sz="3200" dirty="0">
              <a:latin typeface="Chalkboard" panose="03050602040202020205" pitchFamily="66" charset="7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5042B5-9A1E-9E47-BCAB-75C8F5A054FE}"/>
              </a:ext>
            </a:extLst>
          </p:cNvPr>
          <p:cNvSpPr txBox="1"/>
          <p:nvPr/>
        </p:nvSpPr>
        <p:spPr>
          <a:xfrm>
            <a:off x="2071688" y="1793855"/>
            <a:ext cx="838676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>
                <a:latin typeface="Chalkboard" panose="03050602040202020205" pitchFamily="66" charset="77"/>
              </a:rPr>
              <a:t>shock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42E6BB3-F7F4-7848-BCEA-24A16810AA2D}"/>
              </a:ext>
            </a:extLst>
          </p:cNvPr>
          <p:cNvSpPr/>
          <p:nvPr/>
        </p:nvSpPr>
        <p:spPr>
          <a:xfrm>
            <a:off x="6096000" y="3000355"/>
            <a:ext cx="285750" cy="35718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B8DD98A-D510-CF4A-BB38-2EE38E45BE62}"/>
              </a:ext>
            </a:extLst>
          </p:cNvPr>
          <p:cNvCxnSpPr>
            <a:cxnSpLocks/>
          </p:cNvCxnSpPr>
          <p:nvPr/>
        </p:nvCxnSpPr>
        <p:spPr>
          <a:xfrm>
            <a:off x="6740128" y="3092767"/>
            <a:ext cx="950119" cy="0"/>
          </a:xfrm>
          <a:prstGeom prst="line">
            <a:avLst/>
          </a:prstGeom>
          <a:ln w="603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848EDE9-24A5-1F4E-B0A7-39DF2C5FA8E2}"/>
              </a:ext>
            </a:extLst>
          </p:cNvPr>
          <p:cNvCxnSpPr>
            <a:cxnSpLocks/>
          </p:cNvCxnSpPr>
          <p:nvPr/>
        </p:nvCxnSpPr>
        <p:spPr>
          <a:xfrm>
            <a:off x="4860131" y="3092767"/>
            <a:ext cx="950119" cy="0"/>
          </a:xfrm>
          <a:prstGeom prst="line">
            <a:avLst/>
          </a:prstGeom>
          <a:ln w="603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63C69A7F-C57E-3344-8662-F3E5145363AD}"/>
              </a:ext>
            </a:extLst>
          </p:cNvPr>
          <p:cNvSpPr txBox="1"/>
          <p:nvPr/>
        </p:nvSpPr>
        <p:spPr>
          <a:xfrm>
            <a:off x="2614613" y="4043363"/>
            <a:ext cx="83200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Sassoon Primary" pitchFamily="2" charset="77"/>
              </a:rPr>
              <a:t>How many sounds? </a:t>
            </a:r>
          </a:p>
        </p:txBody>
      </p:sp>
    </p:spTree>
    <p:extLst>
      <p:ext uri="{BB962C8B-B14F-4D97-AF65-F5344CB8AC3E}">
        <p14:creationId xmlns:p14="http://schemas.microsoft.com/office/powerpoint/2010/main" val="6369422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2C0B7-ED8F-084E-9C97-06B06714C3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7300" y="465138"/>
            <a:ext cx="9677400" cy="2020888"/>
          </a:xfrm>
        </p:spPr>
        <p:txBody>
          <a:bodyPr>
            <a:normAutofit/>
          </a:bodyPr>
          <a:lstStyle/>
          <a:p>
            <a:br>
              <a:rPr lang="en-US" dirty="0">
                <a:latin typeface="Chalkboard" panose="03050602040202020205" pitchFamily="66" charset="77"/>
              </a:rPr>
            </a:br>
            <a:endParaRPr lang="en-US" dirty="0">
              <a:latin typeface="Chalkboard" panose="03050602040202020205" pitchFamily="66" charset="7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51F5A41-574E-4D49-8B6D-31A067639B3F}"/>
              </a:ext>
            </a:extLst>
          </p:cNvPr>
          <p:cNvSpPr txBox="1"/>
          <p:nvPr/>
        </p:nvSpPr>
        <p:spPr>
          <a:xfrm>
            <a:off x="500064" y="2157413"/>
            <a:ext cx="11144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>
              <a:latin typeface="Chalkboard" panose="03050602040202020205" pitchFamily="66" charset="7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E48612-59F6-1B43-869D-6ABDD76C785E}"/>
              </a:ext>
            </a:extLst>
          </p:cNvPr>
          <p:cNvSpPr txBox="1"/>
          <p:nvPr/>
        </p:nvSpPr>
        <p:spPr>
          <a:xfrm>
            <a:off x="2200275" y="1671638"/>
            <a:ext cx="842962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Sassoon Primary" pitchFamily="2" charset="77"/>
              </a:rPr>
              <a:t>Let’s have a go. Write the word </a:t>
            </a:r>
            <a:r>
              <a:rPr lang="en-US" sz="3200" dirty="0">
                <a:solidFill>
                  <a:srgbClr val="FF0000"/>
                </a:solidFill>
                <a:latin typeface="Sassoon Primary" pitchFamily="2" charset="77"/>
              </a:rPr>
              <a:t>armchair</a:t>
            </a:r>
            <a:r>
              <a:rPr lang="en-US" sz="3200" dirty="0">
                <a:latin typeface="Sassoon Primary" pitchFamily="2" charset="77"/>
              </a:rPr>
              <a:t> on your board. </a:t>
            </a:r>
          </a:p>
          <a:p>
            <a:r>
              <a:rPr lang="en-US" sz="3200" dirty="0">
                <a:latin typeface="Sassoon Primary" pitchFamily="2" charset="77"/>
              </a:rPr>
              <a:t>Can you add the sound buttons (or zips!)  underneath each sound? </a:t>
            </a:r>
          </a:p>
          <a:p>
            <a:r>
              <a:rPr lang="en-US" sz="3200" dirty="0">
                <a:latin typeface="Sassoon Primary" pitchFamily="2" charset="77"/>
              </a:rPr>
              <a:t>It may help to count the sounds too. </a:t>
            </a:r>
          </a:p>
          <a:p>
            <a:pPr algn="ctr"/>
            <a:endParaRPr lang="en-US" sz="3200" dirty="0">
              <a:latin typeface="Chalkboard" panose="03050602040202020205" pitchFamily="66" charset="77"/>
            </a:endParaRPr>
          </a:p>
          <a:p>
            <a:pPr algn="ctr"/>
            <a:endParaRPr lang="en-US" sz="3200" dirty="0">
              <a:latin typeface="Chalkboard" panose="03050602040202020205" pitchFamily="66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6895938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2C0B7-ED8F-084E-9C97-06B06714C3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7300" y="465138"/>
            <a:ext cx="9677400" cy="2020888"/>
          </a:xfrm>
        </p:spPr>
        <p:txBody>
          <a:bodyPr>
            <a:normAutofit/>
          </a:bodyPr>
          <a:lstStyle/>
          <a:p>
            <a:br>
              <a:rPr lang="en-US" dirty="0">
                <a:latin typeface="Chalkboard" panose="03050602040202020205" pitchFamily="66" charset="77"/>
              </a:rPr>
            </a:br>
            <a:endParaRPr lang="en-US" dirty="0">
              <a:latin typeface="Chalkboard" panose="03050602040202020205" pitchFamily="66" charset="7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51F5A41-574E-4D49-8B6D-31A067639B3F}"/>
              </a:ext>
            </a:extLst>
          </p:cNvPr>
          <p:cNvSpPr txBox="1"/>
          <p:nvPr/>
        </p:nvSpPr>
        <p:spPr>
          <a:xfrm>
            <a:off x="500064" y="2157413"/>
            <a:ext cx="11144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>
              <a:latin typeface="Chalkboard" panose="03050602040202020205" pitchFamily="66" charset="7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E48612-59F6-1B43-869D-6ABDD76C785E}"/>
              </a:ext>
            </a:extLst>
          </p:cNvPr>
          <p:cNvSpPr txBox="1"/>
          <p:nvPr/>
        </p:nvSpPr>
        <p:spPr>
          <a:xfrm>
            <a:off x="2200275" y="1671638"/>
            <a:ext cx="84296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dirty="0">
              <a:latin typeface="Chalkboard" panose="03050602040202020205" pitchFamily="66" charset="77"/>
            </a:endParaRPr>
          </a:p>
          <a:p>
            <a:pPr algn="ctr"/>
            <a:endParaRPr lang="en-US" sz="3200" dirty="0">
              <a:latin typeface="Chalkboard" panose="03050602040202020205" pitchFamily="66" charset="7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5042B5-9A1E-9E47-BCAB-75C8F5A054FE}"/>
              </a:ext>
            </a:extLst>
          </p:cNvPr>
          <p:cNvSpPr txBox="1"/>
          <p:nvPr/>
        </p:nvSpPr>
        <p:spPr>
          <a:xfrm>
            <a:off x="2071688" y="1793855"/>
            <a:ext cx="838676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>
                <a:latin typeface="Chalkboard" panose="03050602040202020205" pitchFamily="66" charset="77"/>
              </a:rPr>
              <a:t>armchair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42E6BB3-F7F4-7848-BCEA-24A16810AA2D}"/>
              </a:ext>
            </a:extLst>
          </p:cNvPr>
          <p:cNvSpPr/>
          <p:nvPr/>
        </p:nvSpPr>
        <p:spPr>
          <a:xfrm>
            <a:off x="5446514" y="2943978"/>
            <a:ext cx="285750" cy="35718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B8DD98A-D510-CF4A-BB38-2EE38E45BE62}"/>
              </a:ext>
            </a:extLst>
          </p:cNvPr>
          <p:cNvCxnSpPr>
            <a:cxnSpLocks/>
          </p:cNvCxnSpPr>
          <p:nvPr/>
        </p:nvCxnSpPr>
        <p:spPr>
          <a:xfrm>
            <a:off x="6072189" y="3092767"/>
            <a:ext cx="950119" cy="0"/>
          </a:xfrm>
          <a:prstGeom prst="line">
            <a:avLst/>
          </a:prstGeom>
          <a:ln w="603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848EDE9-24A5-1F4E-B0A7-39DF2C5FA8E2}"/>
              </a:ext>
            </a:extLst>
          </p:cNvPr>
          <p:cNvCxnSpPr>
            <a:cxnSpLocks/>
          </p:cNvCxnSpPr>
          <p:nvPr/>
        </p:nvCxnSpPr>
        <p:spPr>
          <a:xfrm>
            <a:off x="4060031" y="3092767"/>
            <a:ext cx="950119" cy="0"/>
          </a:xfrm>
          <a:prstGeom prst="line">
            <a:avLst/>
          </a:prstGeom>
          <a:ln w="603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63C69A7F-C57E-3344-8662-F3E5145363AD}"/>
              </a:ext>
            </a:extLst>
          </p:cNvPr>
          <p:cNvSpPr txBox="1"/>
          <p:nvPr/>
        </p:nvSpPr>
        <p:spPr>
          <a:xfrm>
            <a:off x="2614613" y="4043363"/>
            <a:ext cx="83200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Sassoon Primary" pitchFamily="2" charset="77"/>
              </a:rPr>
              <a:t>How many sounds? 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93EE408-1BB0-3F41-8B89-BA7226ADA5DD}"/>
              </a:ext>
            </a:extLst>
          </p:cNvPr>
          <p:cNvCxnSpPr>
            <a:cxnSpLocks/>
          </p:cNvCxnSpPr>
          <p:nvPr/>
        </p:nvCxnSpPr>
        <p:spPr>
          <a:xfrm>
            <a:off x="7303888" y="3082309"/>
            <a:ext cx="1119186" cy="25441"/>
          </a:xfrm>
          <a:prstGeom prst="line">
            <a:avLst/>
          </a:prstGeom>
          <a:ln w="603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05099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2C0B7-ED8F-084E-9C97-06B06714C3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7300" y="465138"/>
            <a:ext cx="9677400" cy="2020888"/>
          </a:xfrm>
        </p:spPr>
        <p:txBody>
          <a:bodyPr>
            <a:normAutofit/>
          </a:bodyPr>
          <a:lstStyle/>
          <a:p>
            <a:br>
              <a:rPr lang="en-US" dirty="0">
                <a:latin typeface="Chalkboard" panose="03050602040202020205" pitchFamily="66" charset="77"/>
              </a:rPr>
            </a:br>
            <a:endParaRPr lang="en-US" dirty="0">
              <a:latin typeface="Chalkboard" panose="03050602040202020205" pitchFamily="66" charset="7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51F5A41-574E-4D49-8B6D-31A067639B3F}"/>
              </a:ext>
            </a:extLst>
          </p:cNvPr>
          <p:cNvSpPr txBox="1"/>
          <p:nvPr/>
        </p:nvSpPr>
        <p:spPr>
          <a:xfrm>
            <a:off x="500064" y="2157413"/>
            <a:ext cx="11144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>
              <a:latin typeface="Chalkboard" panose="03050602040202020205" pitchFamily="66" charset="7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CA08FC-BEE0-154A-90F7-E570A458DE2F}"/>
              </a:ext>
            </a:extLst>
          </p:cNvPr>
          <p:cNvSpPr txBox="1"/>
          <p:nvPr/>
        </p:nvSpPr>
        <p:spPr>
          <a:xfrm>
            <a:off x="2486025" y="465138"/>
            <a:ext cx="81724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Sassoon Primary" pitchFamily="2" charset="77"/>
              </a:rPr>
              <a:t>Phoneme frames </a:t>
            </a:r>
          </a:p>
          <a:p>
            <a:endParaRPr lang="en-US" sz="6000" dirty="0">
              <a:latin typeface="Chalkboard" panose="03050602040202020205" pitchFamily="66" charset="7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139C91-A935-D74C-8390-24A640FA9F63}"/>
              </a:ext>
            </a:extLst>
          </p:cNvPr>
          <p:cNvSpPr txBox="1"/>
          <p:nvPr/>
        </p:nvSpPr>
        <p:spPr>
          <a:xfrm>
            <a:off x="1257300" y="1526967"/>
            <a:ext cx="990123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latin typeface="Sassoon Primary" pitchFamily="2" charset="77"/>
              </a:rPr>
              <a:t>Phoneme frames are another strategy used to support segmenting.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latin typeface="Sassoon Primary" pitchFamily="2" charset="77"/>
              </a:rPr>
              <a:t>Each box has to have 1 sound. ( 1 sound can be made up of 2 or 3 letters)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83FD145-08B3-C247-BCD1-94550F8C1EE3}"/>
              </a:ext>
            </a:extLst>
          </p:cNvPr>
          <p:cNvSpPr/>
          <p:nvPr/>
        </p:nvSpPr>
        <p:spPr>
          <a:xfrm>
            <a:off x="1814513" y="4200525"/>
            <a:ext cx="2814637" cy="2128838"/>
          </a:xfrm>
          <a:prstGeom prst="rect">
            <a:avLst/>
          </a:prstGeom>
          <a:noFill/>
          <a:ln w="920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3A8A7D6-ED59-2048-AE59-1A7646BA541D}"/>
              </a:ext>
            </a:extLst>
          </p:cNvPr>
          <p:cNvSpPr/>
          <p:nvPr/>
        </p:nvSpPr>
        <p:spPr>
          <a:xfrm>
            <a:off x="4688681" y="4200525"/>
            <a:ext cx="2814637" cy="2128838"/>
          </a:xfrm>
          <a:prstGeom prst="rect">
            <a:avLst/>
          </a:prstGeom>
          <a:noFill/>
          <a:ln w="920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349C1C0-E09E-2B4B-BADD-F80F8973670D}"/>
              </a:ext>
            </a:extLst>
          </p:cNvPr>
          <p:cNvSpPr/>
          <p:nvPr/>
        </p:nvSpPr>
        <p:spPr>
          <a:xfrm>
            <a:off x="7503318" y="4200525"/>
            <a:ext cx="2814637" cy="2128838"/>
          </a:xfrm>
          <a:prstGeom prst="rect">
            <a:avLst/>
          </a:prstGeom>
          <a:noFill/>
          <a:ln w="920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4953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2C0B7-ED8F-084E-9C97-06B06714C3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7300" y="465138"/>
            <a:ext cx="9677400" cy="2020888"/>
          </a:xfrm>
        </p:spPr>
        <p:txBody>
          <a:bodyPr>
            <a:normAutofit/>
          </a:bodyPr>
          <a:lstStyle/>
          <a:p>
            <a:br>
              <a:rPr lang="en-US" dirty="0">
                <a:latin typeface="Chalkboard" panose="03050602040202020205" pitchFamily="66" charset="77"/>
              </a:rPr>
            </a:br>
            <a:endParaRPr lang="en-US" dirty="0">
              <a:latin typeface="Chalkboard" panose="03050602040202020205" pitchFamily="66" charset="7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51F5A41-574E-4D49-8B6D-31A067639B3F}"/>
              </a:ext>
            </a:extLst>
          </p:cNvPr>
          <p:cNvSpPr txBox="1"/>
          <p:nvPr/>
        </p:nvSpPr>
        <p:spPr>
          <a:xfrm>
            <a:off x="500064" y="2157413"/>
            <a:ext cx="11144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>
              <a:latin typeface="Chalkboard" panose="03050602040202020205" pitchFamily="66" charset="7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CA08FC-BEE0-154A-90F7-E570A458DE2F}"/>
              </a:ext>
            </a:extLst>
          </p:cNvPr>
          <p:cNvSpPr txBox="1"/>
          <p:nvPr/>
        </p:nvSpPr>
        <p:spPr>
          <a:xfrm>
            <a:off x="2486025" y="465138"/>
            <a:ext cx="81724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Chalkboard" panose="03050602040202020205" pitchFamily="66" charset="77"/>
              </a:rPr>
              <a:t>Phoneme frames </a:t>
            </a:r>
          </a:p>
          <a:p>
            <a:endParaRPr lang="en-US" sz="6000" dirty="0">
              <a:latin typeface="Chalkboard" panose="03050602040202020205" pitchFamily="66" charset="7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139C91-A935-D74C-8390-24A640FA9F63}"/>
              </a:ext>
            </a:extLst>
          </p:cNvPr>
          <p:cNvSpPr txBox="1"/>
          <p:nvPr/>
        </p:nvSpPr>
        <p:spPr>
          <a:xfrm>
            <a:off x="1121570" y="1496676"/>
            <a:ext cx="99012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latin typeface="Sassoon Primary" pitchFamily="2" charset="77"/>
              </a:rPr>
              <a:t>Try the word </a:t>
            </a:r>
            <a:r>
              <a:rPr lang="en-US" sz="3600" dirty="0">
                <a:solidFill>
                  <a:srgbClr val="FF0000"/>
                </a:solidFill>
                <a:latin typeface="Sassoon Primary" pitchFamily="2" charset="77"/>
              </a:rPr>
              <a:t>cat</a:t>
            </a:r>
            <a:r>
              <a:rPr lang="en-US" sz="3600" dirty="0">
                <a:latin typeface="Sassoon Primary" pitchFamily="2" charset="77"/>
              </a:rPr>
              <a:t> in your phoneme frame.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83FD145-08B3-C247-BCD1-94550F8C1EE3}"/>
              </a:ext>
            </a:extLst>
          </p:cNvPr>
          <p:cNvSpPr/>
          <p:nvPr/>
        </p:nvSpPr>
        <p:spPr>
          <a:xfrm>
            <a:off x="1814513" y="4200525"/>
            <a:ext cx="2814637" cy="2128838"/>
          </a:xfrm>
          <a:prstGeom prst="rect">
            <a:avLst/>
          </a:prstGeom>
          <a:noFill/>
          <a:ln w="920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3A8A7D6-ED59-2048-AE59-1A7646BA541D}"/>
              </a:ext>
            </a:extLst>
          </p:cNvPr>
          <p:cNvSpPr/>
          <p:nvPr/>
        </p:nvSpPr>
        <p:spPr>
          <a:xfrm>
            <a:off x="4688681" y="4200525"/>
            <a:ext cx="2814637" cy="2128838"/>
          </a:xfrm>
          <a:prstGeom prst="rect">
            <a:avLst/>
          </a:prstGeom>
          <a:noFill/>
          <a:ln w="920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349C1C0-E09E-2B4B-BADD-F80F8973670D}"/>
              </a:ext>
            </a:extLst>
          </p:cNvPr>
          <p:cNvSpPr/>
          <p:nvPr/>
        </p:nvSpPr>
        <p:spPr>
          <a:xfrm>
            <a:off x="7503318" y="4200525"/>
            <a:ext cx="2814637" cy="2128838"/>
          </a:xfrm>
          <a:prstGeom prst="rect">
            <a:avLst/>
          </a:prstGeom>
          <a:noFill/>
          <a:ln w="920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1010B2-CFF2-5F43-9367-A8A1E3BDAD17}"/>
              </a:ext>
            </a:extLst>
          </p:cNvPr>
          <p:cNvSpPr txBox="1"/>
          <p:nvPr/>
        </p:nvSpPr>
        <p:spPr>
          <a:xfrm>
            <a:off x="2486025" y="4500563"/>
            <a:ext cx="16716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Chalkboard" panose="03050602040202020205" pitchFamily="66" charset="77"/>
              </a:rPr>
              <a:t>c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7A6644F-EB3C-F244-8ED1-93BA2BFD6554}"/>
              </a:ext>
            </a:extLst>
          </p:cNvPr>
          <p:cNvSpPr txBox="1"/>
          <p:nvPr/>
        </p:nvSpPr>
        <p:spPr>
          <a:xfrm>
            <a:off x="7867649" y="4581526"/>
            <a:ext cx="16716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Chalkboard" panose="03050602040202020205" pitchFamily="66" charset="77"/>
              </a:rPr>
              <a:t>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70DACF5-E6A5-1D40-9B88-8F2F77CE99DC}"/>
              </a:ext>
            </a:extLst>
          </p:cNvPr>
          <p:cNvSpPr txBox="1"/>
          <p:nvPr/>
        </p:nvSpPr>
        <p:spPr>
          <a:xfrm>
            <a:off x="5053012" y="4652963"/>
            <a:ext cx="16716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Chalkboard" panose="03050602040202020205" pitchFamily="66" charset="77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5686646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2C0B7-ED8F-084E-9C97-06B06714C3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7300" y="465138"/>
            <a:ext cx="9677400" cy="2020888"/>
          </a:xfrm>
        </p:spPr>
        <p:txBody>
          <a:bodyPr>
            <a:normAutofit/>
          </a:bodyPr>
          <a:lstStyle/>
          <a:p>
            <a:br>
              <a:rPr lang="en-US" dirty="0">
                <a:latin typeface="Chalkboard" panose="03050602040202020205" pitchFamily="66" charset="77"/>
              </a:rPr>
            </a:br>
            <a:endParaRPr lang="en-US" dirty="0">
              <a:latin typeface="Chalkboard" panose="03050602040202020205" pitchFamily="66" charset="7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51F5A41-574E-4D49-8B6D-31A067639B3F}"/>
              </a:ext>
            </a:extLst>
          </p:cNvPr>
          <p:cNvSpPr txBox="1"/>
          <p:nvPr/>
        </p:nvSpPr>
        <p:spPr>
          <a:xfrm>
            <a:off x="500064" y="2157413"/>
            <a:ext cx="11144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>
              <a:latin typeface="Chalkboard" panose="03050602040202020205" pitchFamily="66" charset="7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CA08FC-BEE0-154A-90F7-E570A458DE2F}"/>
              </a:ext>
            </a:extLst>
          </p:cNvPr>
          <p:cNvSpPr txBox="1"/>
          <p:nvPr/>
        </p:nvSpPr>
        <p:spPr>
          <a:xfrm>
            <a:off x="2486025" y="465138"/>
            <a:ext cx="81724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Chalkboard" panose="03050602040202020205" pitchFamily="66" charset="77"/>
              </a:rPr>
              <a:t>Phoneme frames </a:t>
            </a:r>
          </a:p>
          <a:p>
            <a:endParaRPr lang="en-US" sz="6000" dirty="0">
              <a:latin typeface="Chalkboard" panose="03050602040202020205" pitchFamily="66" charset="7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139C91-A935-D74C-8390-24A640FA9F63}"/>
              </a:ext>
            </a:extLst>
          </p:cNvPr>
          <p:cNvSpPr txBox="1"/>
          <p:nvPr/>
        </p:nvSpPr>
        <p:spPr>
          <a:xfrm>
            <a:off x="1257300" y="1526967"/>
            <a:ext cx="99012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latin typeface="Sassoon Primary" pitchFamily="2" charset="77"/>
              </a:rPr>
              <a:t>Try the word </a:t>
            </a:r>
            <a:r>
              <a:rPr lang="en-US" sz="3600" dirty="0">
                <a:solidFill>
                  <a:srgbClr val="FF0000"/>
                </a:solidFill>
                <a:latin typeface="Sassoon Primary" pitchFamily="2" charset="77"/>
              </a:rPr>
              <a:t>king</a:t>
            </a:r>
            <a:r>
              <a:rPr lang="en-US" sz="3600" dirty="0">
                <a:latin typeface="Sassoon Primary" pitchFamily="2" charset="77"/>
              </a:rPr>
              <a:t> in your phoneme frame.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83FD145-08B3-C247-BCD1-94550F8C1EE3}"/>
              </a:ext>
            </a:extLst>
          </p:cNvPr>
          <p:cNvSpPr/>
          <p:nvPr/>
        </p:nvSpPr>
        <p:spPr>
          <a:xfrm>
            <a:off x="1814513" y="4200525"/>
            <a:ext cx="2814637" cy="2128838"/>
          </a:xfrm>
          <a:prstGeom prst="rect">
            <a:avLst/>
          </a:prstGeom>
          <a:noFill/>
          <a:ln w="920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3A8A7D6-ED59-2048-AE59-1A7646BA541D}"/>
              </a:ext>
            </a:extLst>
          </p:cNvPr>
          <p:cNvSpPr/>
          <p:nvPr/>
        </p:nvSpPr>
        <p:spPr>
          <a:xfrm>
            <a:off x="4688681" y="4200525"/>
            <a:ext cx="2814637" cy="2128838"/>
          </a:xfrm>
          <a:prstGeom prst="rect">
            <a:avLst/>
          </a:prstGeom>
          <a:noFill/>
          <a:ln w="920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349C1C0-E09E-2B4B-BADD-F80F8973670D}"/>
              </a:ext>
            </a:extLst>
          </p:cNvPr>
          <p:cNvSpPr/>
          <p:nvPr/>
        </p:nvSpPr>
        <p:spPr>
          <a:xfrm>
            <a:off x="7503318" y="4200525"/>
            <a:ext cx="2814637" cy="2128838"/>
          </a:xfrm>
          <a:prstGeom prst="rect">
            <a:avLst/>
          </a:prstGeom>
          <a:noFill/>
          <a:ln w="920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1010B2-CFF2-5F43-9367-A8A1E3BDAD17}"/>
              </a:ext>
            </a:extLst>
          </p:cNvPr>
          <p:cNvSpPr txBox="1"/>
          <p:nvPr/>
        </p:nvSpPr>
        <p:spPr>
          <a:xfrm>
            <a:off x="2486025" y="4500563"/>
            <a:ext cx="16716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Chalkboard" panose="03050602040202020205" pitchFamily="66" charset="77"/>
              </a:rPr>
              <a:t>k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7A6644F-EB3C-F244-8ED1-93BA2BFD6554}"/>
              </a:ext>
            </a:extLst>
          </p:cNvPr>
          <p:cNvSpPr txBox="1"/>
          <p:nvPr/>
        </p:nvSpPr>
        <p:spPr>
          <a:xfrm>
            <a:off x="7867649" y="4581526"/>
            <a:ext cx="16716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Chalkboard" panose="03050602040202020205" pitchFamily="66" charset="77"/>
              </a:rPr>
              <a:t>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70DACF5-E6A5-1D40-9B88-8F2F77CE99DC}"/>
              </a:ext>
            </a:extLst>
          </p:cNvPr>
          <p:cNvSpPr txBox="1"/>
          <p:nvPr/>
        </p:nvSpPr>
        <p:spPr>
          <a:xfrm>
            <a:off x="5053012" y="4652963"/>
            <a:ext cx="16716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Chalkboard" panose="03050602040202020205" pitchFamily="66" charset="77"/>
              </a:rPr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21464785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2C0B7-ED8F-084E-9C97-06B06714C3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7300" y="465138"/>
            <a:ext cx="9677400" cy="2020888"/>
          </a:xfrm>
        </p:spPr>
        <p:txBody>
          <a:bodyPr>
            <a:normAutofit/>
          </a:bodyPr>
          <a:lstStyle/>
          <a:p>
            <a:br>
              <a:rPr lang="en-US" dirty="0">
                <a:latin typeface="Chalkboard" panose="03050602040202020205" pitchFamily="66" charset="77"/>
              </a:rPr>
            </a:br>
            <a:endParaRPr lang="en-US" dirty="0">
              <a:latin typeface="Chalkboard" panose="03050602040202020205" pitchFamily="66" charset="7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51F5A41-574E-4D49-8B6D-31A067639B3F}"/>
              </a:ext>
            </a:extLst>
          </p:cNvPr>
          <p:cNvSpPr txBox="1"/>
          <p:nvPr/>
        </p:nvSpPr>
        <p:spPr>
          <a:xfrm>
            <a:off x="500064" y="2157413"/>
            <a:ext cx="11144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>
              <a:latin typeface="Chalkboard" panose="03050602040202020205" pitchFamily="66" charset="7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CA08FC-BEE0-154A-90F7-E570A458DE2F}"/>
              </a:ext>
            </a:extLst>
          </p:cNvPr>
          <p:cNvSpPr txBox="1"/>
          <p:nvPr/>
        </p:nvSpPr>
        <p:spPr>
          <a:xfrm>
            <a:off x="2486025" y="465138"/>
            <a:ext cx="81724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Chalkboard" panose="03050602040202020205" pitchFamily="66" charset="77"/>
              </a:rPr>
              <a:t>Phoneme frames </a:t>
            </a:r>
          </a:p>
          <a:p>
            <a:endParaRPr lang="en-US" sz="6000" dirty="0">
              <a:latin typeface="Chalkboard" panose="03050602040202020205" pitchFamily="66" charset="7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139C91-A935-D74C-8390-24A640FA9F63}"/>
              </a:ext>
            </a:extLst>
          </p:cNvPr>
          <p:cNvSpPr txBox="1"/>
          <p:nvPr/>
        </p:nvSpPr>
        <p:spPr>
          <a:xfrm>
            <a:off x="1257300" y="1526967"/>
            <a:ext cx="99012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latin typeface="Sassoon Primary" pitchFamily="2" charset="77"/>
              </a:rPr>
              <a:t>Try the word </a:t>
            </a:r>
            <a:r>
              <a:rPr lang="en-US" sz="3600" dirty="0">
                <a:solidFill>
                  <a:srgbClr val="FF0000"/>
                </a:solidFill>
                <a:latin typeface="Sassoon Primary" pitchFamily="2" charset="77"/>
              </a:rPr>
              <a:t>brown</a:t>
            </a:r>
            <a:r>
              <a:rPr lang="en-US" sz="3600" dirty="0">
                <a:latin typeface="Sassoon Primary" pitchFamily="2" charset="77"/>
              </a:rPr>
              <a:t> in your phoneme frame.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83FD145-08B3-C247-BCD1-94550F8C1EE3}"/>
              </a:ext>
            </a:extLst>
          </p:cNvPr>
          <p:cNvSpPr/>
          <p:nvPr/>
        </p:nvSpPr>
        <p:spPr>
          <a:xfrm>
            <a:off x="422674" y="4206874"/>
            <a:ext cx="2814637" cy="2128838"/>
          </a:xfrm>
          <a:prstGeom prst="rect">
            <a:avLst/>
          </a:prstGeom>
          <a:noFill/>
          <a:ln w="920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3A8A7D6-ED59-2048-AE59-1A7646BA541D}"/>
              </a:ext>
            </a:extLst>
          </p:cNvPr>
          <p:cNvSpPr/>
          <p:nvPr/>
        </p:nvSpPr>
        <p:spPr>
          <a:xfrm>
            <a:off x="3281363" y="4200525"/>
            <a:ext cx="2814637" cy="2128838"/>
          </a:xfrm>
          <a:prstGeom prst="rect">
            <a:avLst/>
          </a:prstGeom>
          <a:noFill/>
          <a:ln w="920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349C1C0-E09E-2B4B-BADD-F80F8973670D}"/>
              </a:ext>
            </a:extLst>
          </p:cNvPr>
          <p:cNvSpPr/>
          <p:nvPr/>
        </p:nvSpPr>
        <p:spPr>
          <a:xfrm>
            <a:off x="6140052" y="4201538"/>
            <a:ext cx="2814637" cy="2128838"/>
          </a:xfrm>
          <a:prstGeom prst="rect">
            <a:avLst/>
          </a:prstGeom>
          <a:noFill/>
          <a:ln w="920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1010B2-CFF2-5F43-9367-A8A1E3BDAD17}"/>
              </a:ext>
            </a:extLst>
          </p:cNvPr>
          <p:cNvSpPr txBox="1"/>
          <p:nvPr/>
        </p:nvSpPr>
        <p:spPr>
          <a:xfrm>
            <a:off x="1479947" y="4629726"/>
            <a:ext cx="16716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Chalkboard" panose="03050602040202020205" pitchFamily="66" charset="77"/>
              </a:rPr>
              <a:t>b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7A6644F-EB3C-F244-8ED1-93BA2BFD6554}"/>
              </a:ext>
            </a:extLst>
          </p:cNvPr>
          <p:cNvSpPr txBox="1"/>
          <p:nvPr/>
        </p:nvSpPr>
        <p:spPr>
          <a:xfrm>
            <a:off x="7143749" y="4520764"/>
            <a:ext cx="16716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Chalkboard" panose="03050602040202020205" pitchFamily="66" charset="77"/>
              </a:rPr>
              <a:t>ow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70DACF5-E6A5-1D40-9B88-8F2F77CE99DC}"/>
              </a:ext>
            </a:extLst>
          </p:cNvPr>
          <p:cNvSpPr txBox="1"/>
          <p:nvPr/>
        </p:nvSpPr>
        <p:spPr>
          <a:xfrm>
            <a:off x="4165997" y="4630302"/>
            <a:ext cx="16716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Chalkboard" panose="03050602040202020205" pitchFamily="66" charset="77"/>
              </a:rPr>
              <a:t>r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010D36A-1BD5-C546-99C0-9EC82A04E016}"/>
              </a:ext>
            </a:extLst>
          </p:cNvPr>
          <p:cNvSpPr/>
          <p:nvPr/>
        </p:nvSpPr>
        <p:spPr>
          <a:xfrm>
            <a:off x="8998741" y="4221161"/>
            <a:ext cx="2814637" cy="2128838"/>
          </a:xfrm>
          <a:prstGeom prst="rect">
            <a:avLst/>
          </a:prstGeom>
          <a:noFill/>
          <a:ln w="920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B91EE42-681D-8442-9902-17511DEB52A1}"/>
              </a:ext>
            </a:extLst>
          </p:cNvPr>
          <p:cNvSpPr txBox="1"/>
          <p:nvPr/>
        </p:nvSpPr>
        <p:spPr>
          <a:xfrm>
            <a:off x="9694067" y="4616014"/>
            <a:ext cx="16716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Chalkboard" panose="03050602040202020205" pitchFamily="66" charset="77"/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12395205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2C0B7-ED8F-084E-9C97-06B06714C3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7300" y="465138"/>
            <a:ext cx="9677400" cy="2020888"/>
          </a:xfrm>
        </p:spPr>
        <p:txBody>
          <a:bodyPr>
            <a:normAutofit/>
          </a:bodyPr>
          <a:lstStyle/>
          <a:p>
            <a:br>
              <a:rPr lang="en-US" dirty="0">
                <a:latin typeface="Chalkboard" panose="03050602040202020205" pitchFamily="66" charset="77"/>
              </a:rPr>
            </a:br>
            <a:endParaRPr lang="en-US" dirty="0">
              <a:latin typeface="Chalkboard" panose="03050602040202020205" pitchFamily="66" charset="7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51F5A41-574E-4D49-8B6D-31A067639B3F}"/>
              </a:ext>
            </a:extLst>
          </p:cNvPr>
          <p:cNvSpPr txBox="1"/>
          <p:nvPr/>
        </p:nvSpPr>
        <p:spPr>
          <a:xfrm>
            <a:off x="500064" y="2157413"/>
            <a:ext cx="11144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>
              <a:latin typeface="Chalkboard" panose="03050602040202020205" pitchFamily="66" charset="7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CA08FC-BEE0-154A-90F7-E570A458DE2F}"/>
              </a:ext>
            </a:extLst>
          </p:cNvPr>
          <p:cNvSpPr txBox="1"/>
          <p:nvPr/>
        </p:nvSpPr>
        <p:spPr>
          <a:xfrm>
            <a:off x="2009775" y="341780"/>
            <a:ext cx="81724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Sassoon Primary" pitchFamily="2" charset="77"/>
              </a:rPr>
              <a:t>Tricky words </a:t>
            </a:r>
          </a:p>
          <a:p>
            <a:endParaRPr lang="en-US" sz="6000" dirty="0">
              <a:latin typeface="Chalkboard" panose="03050602040202020205" pitchFamily="66" charset="7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139C91-A935-D74C-8390-24A640FA9F63}"/>
              </a:ext>
            </a:extLst>
          </p:cNvPr>
          <p:cNvSpPr txBox="1"/>
          <p:nvPr/>
        </p:nvSpPr>
        <p:spPr>
          <a:xfrm>
            <a:off x="919161" y="1822877"/>
            <a:ext cx="990123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Sassoon Primary" pitchFamily="2" charset="77"/>
              </a:rPr>
              <a:t>There are some words that we can’t segment or blend. These are called tricky words and children need to be able to read them on sight.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>
              <a:latin typeface="Sassoon Primary" pitchFamily="2" charset="77"/>
            </a:endParaRPr>
          </a:p>
          <a:p>
            <a:pPr algn="ctr"/>
            <a:r>
              <a:rPr lang="en-US" sz="3200" dirty="0">
                <a:latin typeface="Sassoon Primary" pitchFamily="2" charset="77"/>
              </a:rPr>
              <a:t>   no   go   so</a:t>
            </a:r>
          </a:p>
          <a:p>
            <a:endParaRPr lang="en-US" sz="3200" dirty="0">
              <a:latin typeface="Sassoon Primary" pitchFamily="2" charset="77"/>
            </a:endParaRPr>
          </a:p>
          <a:p>
            <a:endParaRPr lang="en-US" sz="3200" dirty="0">
              <a:latin typeface="Sassoon Primary" pitchFamily="2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Sassoon Primary" pitchFamily="2" charset="77"/>
              </a:rPr>
              <a:t>As we teach our phonics, we also teach reading and spelling of tricky words. </a:t>
            </a:r>
          </a:p>
        </p:txBody>
      </p:sp>
    </p:spTree>
    <p:extLst>
      <p:ext uri="{BB962C8B-B14F-4D97-AF65-F5344CB8AC3E}">
        <p14:creationId xmlns:p14="http://schemas.microsoft.com/office/powerpoint/2010/main" val="21314663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2C0B7-ED8F-084E-9C97-06B06714C3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7300" y="465138"/>
            <a:ext cx="9677400" cy="2020888"/>
          </a:xfrm>
        </p:spPr>
        <p:txBody>
          <a:bodyPr>
            <a:normAutofit/>
          </a:bodyPr>
          <a:lstStyle/>
          <a:p>
            <a:br>
              <a:rPr lang="en-US" dirty="0">
                <a:latin typeface="Chalkboard" panose="03050602040202020205" pitchFamily="66" charset="77"/>
              </a:rPr>
            </a:br>
            <a:endParaRPr lang="en-US" dirty="0">
              <a:latin typeface="Chalkboard" panose="03050602040202020205" pitchFamily="66" charset="7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51F5A41-574E-4D49-8B6D-31A067639B3F}"/>
              </a:ext>
            </a:extLst>
          </p:cNvPr>
          <p:cNvSpPr txBox="1"/>
          <p:nvPr/>
        </p:nvSpPr>
        <p:spPr>
          <a:xfrm>
            <a:off x="500064" y="2157413"/>
            <a:ext cx="11144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>
              <a:latin typeface="Chalkboard" panose="03050602040202020205" pitchFamily="66" charset="7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CA08FC-BEE0-154A-90F7-E570A458DE2F}"/>
              </a:ext>
            </a:extLst>
          </p:cNvPr>
          <p:cNvSpPr txBox="1"/>
          <p:nvPr/>
        </p:nvSpPr>
        <p:spPr>
          <a:xfrm>
            <a:off x="823911" y="208976"/>
            <a:ext cx="104489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Sassoon Primary" pitchFamily="2" charset="77"/>
              </a:rPr>
              <a:t>Helping your child at home. </a:t>
            </a:r>
          </a:p>
          <a:p>
            <a:endParaRPr lang="en-US" sz="6000" dirty="0">
              <a:latin typeface="Chalkboard" panose="03050602040202020205" pitchFamily="66" charset="7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5B1125-1E0E-1C47-BD87-2BEE948EDE3E}"/>
              </a:ext>
            </a:extLst>
          </p:cNvPr>
          <p:cNvSpPr txBox="1"/>
          <p:nvPr/>
        </p:nvSpPr>
        <p:spPr>
          <a:xfrm>
            <a:off x="919161" y="1475582"/>
            <a:ext cx="9901237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latin typeface="Sassoon Primary" pitchFamily="2" charset="77"/>
              </a:rPr>
              <a:t>Please read with your child as much as possible.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latin typeface="Sassoon Primary" pitchFamily="2" charset="77"/>
              </a:rPr>
              <a:t>Ask questions about what they are reading.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latin typeface="Sassoon Primary" pitchFamily="2" charset="77"/>
              </a:rPr>
              <a:t>Allow your child to use the pictures to help.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latin typeface="Sassoon Primary" pitchFamily="2" charset="77"/>
              </a:rPr>
              <a:t>Show your child you as a reader to help positive attitudes towards reading.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latin typeface="Sassoon Primary" pitchFamily="2" charset="77"/>
              </a:rPr>
              <a:t>Point out words as you are out and about.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latin typeface="Sassoon Primary" pitchFamily="2" charset="77"/>
              </a:rPr>
              <a:t>Learn the tricky words off by heart. This sight vocab really helps to build up fluency when reading.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latin typeface="Sassoon Primary" pitchFamily="2" charset="77"/>
              </a:rPr>
              <a:t>Play games – snap and matching pairs, secret agent passwords. </a:t>
            </a:r>
          </a:p>
          <a:p>
            <a:endParaRPr lang="en-US" sz="3000" dirty="0">
              <a:latin typeface="Chalkboard" panose="03050602040202020205" pitchFamily="66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2576130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2C0B7-ED8F-084E-9C97-06B06714C3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7300" y="465138"/>
            <a:ext cx="9677400" cy="2020888"/>
          </a:xfrm>
        </p:spPr>
        <p:txBody>
          <a:bodyPr>
            <a:normAutofit/>
          </a:bodyPr>
          <a:lstStyle/>
          <a:p>
            <a:br>
              <a:rPr lang="en-US" dirty="0">
                <a:latin typeface="Chalkboard" panose="03050602040202020205" pitchFamily="66" charset="77"/>
              </a:rPr>
            </a:br>
            <a:endParaRPr lang="en-US" dirty="0">
              <a:latin typeface="Chalkboard" panose="03050602040202020205" pitchFamily="66" charset="77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66AA62-0903-A042-A133-1BC90439C6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331" y="465138"/>
            <a:ext cx="10149840" cy="6284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8968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2C0B7-ED8F-084E-9C97-06B06714C3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7300" y="465138"/>
            <a:ext cx="9677400" cy="2020888"/>
          </a:xfrm>
        </p:spPr>
        <p:txBody>
          <a:bodyPr>
            <a:normAutofit/>
          </a:bodyPr>
          <a:lstStyle/>
          <a:p>
            <a:br>
              <a:rPr lang="en-US" dirty="0">
                <a:latin typeface="Chalkboard" panose="03050602040202020205" pitchFamily="66" charset="77"/>
              </a:rPr>
            </a:br>
            <a:endParaRPr lang="en-US" dirty="0">
              <a:latin typeface="Chalkboard" panose="03050602040202020205" pitchFamily="66" charset="7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51F5A41-574E-4D49-8B6D-31A067639B3F}"/>
              </a:ext>
            </a:extLst>
          </p:cNvPr>
          <p:cNvSpPr txBox="1"/>
          <p:nvPr/>
        </p:nvSpPr>
        <p:spPr>
          <a:xfrm>
            <a:off x="500064" y="2157413"/>
            <a:ext cx="11144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>
              <a:latin typeface="Chalkboard" panose="03050602040202020205" pitchFamily="66" charset="7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CA08FC-BEE0-154A-90F7-E570A458DE2F}"/>
              </a:ext>
            </a:extLst>
          </p:cNvPr>
          <p:cNvSpPr txBox="1"/>
          <p:nvPr/>
        </p:nvSpPr>
        <p:spPr>
          <a:xfrm>
            <a:off x="823911" y="208976"/>
            <a:ext cx="104489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Sassoon Primary" pitchFamily="2" charset="77"/>
              </a:rPr>
              <a:t>Helping your child at home. </a:t>
            </a:r>
          </a:p>
          <a:p>
            <a:endParaRPr lang="en-US" sz="6000" dirty="0">
              <a:latin typeface="Chalkboard" panose="03050602040202020205" pitchFamily="66" charset="7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5B1125-1E0E-1C47-BD87-2BEE948EDE3E}"/>
              </a:ext>
            </a:extLst>
          </p:cNvPr>
          <p:cNvSpPr txBox="1"/>
          <p:nvPr/>
        </p:nvSpPr>
        <p:spPr>
          <a:xfrm>
            <a:off x="919161" y="1475582"/>
            <a:ext cx="990123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latin typeface="Sassoon Primary" pitchFamily="2" charset="77"/>
              </a:rPr>
              <a:t>Your child will bring a reading book home each Monday and Friday.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latin typeface="Sassoon Primary" pitchFamily="2" charset="77"/>
              </a:rPr>
              <a:t>Some may have a purple book with no words. This is to promote understanding and speaking and listening. There will be a letter emailed with the book to give you ideas.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latin typeface="Sassoon Primary" pitchFamily="2" charset="77"/>
              </a:rPr>
              <a:t>Reading books – Monday and Friday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latin typeface="Sassoon Primary" pitchFamily="2" charset="77"/>
              </a:rPr>
              <a:t>Library books – Monday (alternate)  </a:t>
            </a:r>
          </a:p>
        </p:txBody>
      </p:sp>
    </p:spTree>
    <p:extLst>
      <p:ext uri="{BB962C8B-B14F-4D97-AF65-F5344CB8AC3E}">
        <p14:creationId xmlns:p14="http://schemas.microsoft.com/office/powerpoint/2010/main" val="35214108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BD98A1-02BE-C64D-C6F4-8303057E3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Sassoon Primary" pitchFamily="2" charset="77"/>
              </a:rPr>
              <a:t>Why are books with no word important?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18EACA8-26C1-E74D-C9FA-F9820CC3D6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27300" y="1825625"/>
            <a:ext cx="6223000" cy="4667250"/>
          </a:xfrm>
        </p:spPr>
      </p:pic>
    </p:spTree>
    <p:extLst>
      <p:ext uri="{BB962C8B-B14F-4D97-AF65-F5344CB8AC3E}">
        <p14:creationId xmlns:p14="http://schemas.microsoft.com/office/powerpoint/2010/main" val="31758627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BD98A1-02BE-C64D-C6F4-8303057E3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b="1" dirty="0">
              <a:latin typeface="Chalkboard" panose="03050602040202020205" pitchFamily="66" charset="77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126FCB-40B3-F01E-D106-40DB71077D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r>
              <a:rPr lang="en-US" sz="3000" dirty="0">
                <a:latin typeface="Sassoon Primary" pitchFamily="2" charset="77"/>
              </a:rPr>
              <a:t>They give you the opportunity to create a routine without the pressure of ‘reading’ the book. </a:t>
            </a:r>
          </a:p>
          <a:p>
            <a:r>
              <a:rPr lang="en-US" sz="3000" dirty="0">
                <a:latin typeface="Sassoon Primary" pitchFamily="2" charset="77"/>
              </a:rPr>
              <a:t>You can model how we look after books, holding it correctly and turning the pages carefully.</a:t>
            </a:r>
          </a:p>
          <a:p>
            <a:r>
              <a:rPr lang="en-US" sz="3000" dirty="0">
                <a:latin typeface="Sassoon Primary" pitchFamily="2" charset="77"/>
              </a:rPr>
              <a:t>You can discuss the different parts of a book – the spine, the title, front and back cover.  </a:t>
            </a:r>
          </a:p>
          <a:p>
            <a:r>
              <a:rPr lang="en-US" sz="3000" dirty="0">
                <a:latin typeface="Sassoon Primary" pitchFamily="2" charset="77"/>
              </a:rPr>
              <a:t>They improve oracy skills- you can focus on discussing the the illustrations and the story. </a:t>
            </a:r>
          </a:p>
        </p:txBody>
      </p:sp>
    </p:spTree>
    <p:extLst>
      <p:ext uri="{BB962C8B-B14F-4D97-AF65-F5344CB8AC3E}">
        <p14:creationId xmlns:p14="http://schemas.microsoft.com/office/powerpoint/2010/main" val="32010448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BD98A1-02BE-C64D-C6F4-8303057E3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b="1" dirty="0">
              <a:latin typeface="Chalkboard" panose="03050602040202020205" pitchFamily="66" charset="77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126FCB-40B3-F01E-D106-40DB71077D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r>
              <a:rPr lang="en-US" sz="3000" dirty="0">
                <a:latin typeface="Sassoon Primary" pitchFamily="2" charset="77"/>
              </a:rPr>
              <a:t>They are a great way to expand vocabulary. </a:t>
            </a:r>
          </a:p>
          <a:p>
            <a:r>
              <a:rPr lang="en-US" sz="3000" dirty="0">
                <a:latin typeface="Sassoon Primary" pitchFamily="2" charset="77"/>
              </a:rPr>
              <a:t>You can support developing your child’s phonological awareness </a:t>
            </a:r>
            <a:r>
              <a:rPr lang="en-US" sz="3000" dirty="0" err="1">
                <a:latin typeface="Sassoon Primary" pitchFamily="2" charset="77"/>
              </a:rPr>
              <a:t>eg</a:t>
            </a:r>
            <a:r>
              <a:rPr lang="en-US" sz="3000" dirty="0">
                <a:latin typeface="Sassoon Primary" pitchFamily="2" charset="77"/>
              </a:rPr>
              <a:t> can you see something that starts with l? Can you see something that rhymes with .. in the picture. </a:t>
            </a:r>
          </a:p>
          <a:p>
            <a:r>
              <a:rPr lang="en-US" sz="3000" dirty="0">
                <a:latin typeface="Sassoon Primary" pitchFamily="2" charset="77"/>
              </a:rPr>
              <a:t> You could pick a picture and clap the syllables in the word. </a:t>
            </a:r>
          </a:p>
          <a:p>
            <a:endParaRPr lang="en-US" sz="3000" dirty="0">
              <a:latin typeface="Chalkboard" panose="03050602040202020205" pitchFamily="66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9946405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6839A5-74EF-F555-EFB9-17390A2B37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25302"/>
            <a:ext cx="10515600" cy="5751661"/>
          </a:xfrm>
        </p:spPr>
        <p:txBody>
          <a:bodyPr>
            <a:normAutofit/>
          </a:bodyPr>
          <a:lstStyle/>
          <a:p>
            <a:r>
              <a:rPr lang="en-US" sz="3000" dirty="0">
                <a:latin typeface="Sassoon Primary" pitchFamily="2" charset="77"/>
              </a:rPr>
              <a:t>Story structure </a:t>
            </a:r>
          </a:p>
          <a:p>
            <a:r>
              <a:rPr lang="en-US" sz="3000" dirty="0">
                <a:latin typeface="Sassoon Primary" pitchFamily="2" charset="77"/>
              </a:rPr>
              <a:t>Even though there is no text, the story will still have a beginning, middle and end. </a:t>
            </a:r>
          </a:p>
          <a:p>
            <a:r>
              <a:rPr lang="en-US" sz="3000" dirty="0">
                <a:latin typeface="Sassoon Primary" pitchFamily="2" charset="77"/>
              </a:rPr>
              <a:t>This will help to support your child’s comprehension skills. </a:t>
            </a:r>
          </a:p>
          <a:p>
            <a:r>
              <a:rPr lang="en-US" sz="3000" dirty="0">
                <a:latin typeface="Sassoon Primary" pitchFamily="2" charset="77"/>
              </a:rPr>
              <a:t>They can make simple predictions based on what has already happened. </a:t>
            </a:r>
          </a:p>
          <a:p>
            <a:r>
              <a:rPr lang="en-US" sz="3000" dirty="0">
                <a:latin typeface="Sassoon Primary" pitchFamily="2" charset="77"/>
              </a:rPr>
              <a:t>They can retell the story using words like first, next, finally. </a:t>
            </a:r>
          </a:p>
          <a:p>
            <a:r>
              <a:rPr lang="en-US" sz="3000" dirty="0">
                <a:latin typeface="Sassoon Primary" pitchFamily="2" charset="77"/>
              </a:rPr>
              <a:t>Look at the facial expressions of the characters – how do you think they might be feeling? This will support their inference skills which are hugely important in reading. </a:t>
            </a:r>
          </a:p>
        </p:txBody>
      </p:sp>
    </p:spTree>
    <p:extLst>
      <p:ext uri="{BB962C8B-B14F-4D97-AF65-F5344CB8AC3E}">
        <p14:creationId xmlns:p14="http://schemas.microsoft.com/office/powerpoint/2010/main" val="382231499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2C0B7-ED8F-084E-9C97-06B06714C3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7300" y="465138"/>
            <a:ext cx="9677400" cy="2020888"/>
          </a:xfrm>
        </p:spPr>
        <p:txBody>
          <a:bodyPr>
            <a:normAutofit/>
          </a:bodyPr>
          <a:lstStyle/>
          <a:p>
            <a:br>
              <a:rPr lang="en-US" dirty="0">
                <a:latin typeface="Chalkboard" panose="03050602040202020205" pitchFamily="66" charset="77"/>
              </a:rPr>
            </a:br>
            <a:endParaRPr lang="en-US" dirty="0">
              <a:latin typeface="Chalkboard" panose="03050602040202020205" pitchFamily="66" charset="7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51F5A41-574E-4D49-8B6D-31A067639B3F}"/>
              </a:ext>
            </a:extLst>
          </p:cNvPr>
          <p:cNvSpPr txBox="1"/>
          <p:nvPr/>
        </p:nvSpPr>
        <p:spPr>
          <a:xfrm>
            <a:off x="500064" y="2157413"/>
            <a:ext cx="11144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>
              <a:latin typeface="Chalkboard" panose="03050602040202020205" pitchFamily="66" charset="7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CA08FC-BEE0-154A-90F7-E570A458DE2F}"/>
              </a:ext>
            </a:extLst>
          </p:cNvPr>
          <p:cNvSpPr txBox="1"/>
          <p:nvPr/>
        </p:nvSpPr>
        <p:spPr>
          <a:xfrm>
            <a:off x="823911" y="208976"/>
            <a:ext cx="1044892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Chalkboard" panose="03050602040202020205" pitchFamily="66" charset="77"/>
              </a:rPr>
              <a:t>Early Learning Goals for reading and writing. </a:t>
            </a:r>
          </a:p>
          <a:p>
            <a:endParaRPr lang="en-US" sz="6000" dirty="0">
              <a:latin typeface="Chalkboard" panose="03050602040202020205" pitchFamily="66" charset="7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2992CD-17EB-2D4C-84FE-BEDC2B2E0410}"/>
              </a:ext>
            </a:extLst>
          </p:cNvPr>
          <p:cNvSpPr txBox="1"/>
          <p:nvPr/>
        </p:nvSpPr>
        <p:spPr>
          <a:xfrm>
            <a:off x="823911" y="2271713"/>
            <a:ext cx="1070610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Sassoon Primary" pitchFamily="2" charset="77"/>
              </a:rPr>
              <a:t>ELG :Comprehension</a:t>
            </a:r>
          </a:p>
          <a:p>
            <a:r>
              <a:rPr lang="en-US" sz="3200" dirty="0">
                <a:latin typeface="Sassoon Primary" pitchFamily="2" charset="77"/>
              </a:rPr>
              <a:t>Children at the expected level of development will:</a:t>
            </a:r>
          </a:p>
          <a:p>
            <a:r>
              <a:rPr lang="en-US" sz="3200" dirty="0">
                <a:latin typeface="Sassoon Primary" pitchFamily="2" charset="77"/>
              </a:rPr>
              <a:t>- Demonstrate understanding of what has been read to them by retelling stories and narratives using their own words and recently introduced vocabulary. </a:t>
            </a:r>
          </a:p>
          <a:p>
            <a:r>
              <a:rPr lang="en-US" sz="3200" dirty="0">
                <a:latin typeface="Sassoon Primary" pitchFamily="2" charset="77"/>
              </a:rPr>
              <a:t>-Anticipate  - where appropriate- key events in stories;</a:t>
            </a:r>
          </a:p>
          <a:p>
            <a:r>
              <a:rPr lang="en-US" sz="3200" dirty="0">
                <a:latin typeface="Sassoon Primary" pitchFamily="2" charset="77"/>
              </a:rPr>
              <a:t>-Use and understand recently introduced vocabulary during discussions about stories, non-fiction, rhymes and poems and during role-play. </a:t>
            </a:r>
          </a:p>
          <a:p>
            <a:endParaRPr lang="en-US" sz="3200" dirty="0">
              <a:latin typeface="Chalkboard" panose="03050602040202020205" pitchFamily="66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10799107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2C0B7-ED8F-084E-9C97-06B06714C3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7300" y="465138"/>
            <a:ext cx="9677400" cy="2020888"/>
          </a:xfrm>
        </p:spPr>
        <p:txBody>
          <a:bodyPr>
            <a:normAutofit/>
          </a:bodyPr>
          <a:lstStyle/>
          <a:p>
            <a:br>
              <a:rPr lang="en-US" dirty="0">
                <a:latin typeface="Chalkboard" panose="03050602040202020205" pitchFamily="66" charset="77"/>
              </a:rPr>
            </a:br>
            <a:endParaRPr lang="en-US" dirty="0">
              <a:latin typeface="Chalkboard" panose="03050602040202020205" pitchFamily="66" charset="7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51F5A41-574E-4D49-8B6D-31A067639B3F}"/>
              </a:ext>
            </a:extLst>
          </p:cNvPr>
          <p:cNvSpPr txBox="1"/>
          <p:nvPr/>
        </p:nvSpPr>
        <p:spPr>
          <a:xfrm>
            <a:off x="500064" y="2157413"/>
            <a:ext cx="11144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>
              <a:latin typeface="Chalkboard" panose="03050602040202020205" pitchFamily="66" charset="7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2992CD-17EB-2D4C-84FE-BEDC2B2E0410}"/>
              </a:ext>
            </a:extLst>
          </p:cNvPr>
          <p:cNvSpPr txBox="1"/>
          <p:nvPr/>
        </p:nvSpPr>
        <p:spPr>
          <a:xfrm>
            <a:off x="566737" y="639864"/>
            <a:ext cx="10706102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Sassoon Primary" pitchFamily="2" charset="77"/>
              </a:rPr>
              <a:t>ELG: Word Reading </a:t>
            </a:r>
          </a:p>
          <a:p>
            <a:endParaRPr lang="en-US" sz="3600" dirty="0">
              <a:latin typeface="Sassoon Primary" pitchFamily="2" charset="77"/>
            </a:endParaRPr>
          </a:p>
          <a:p>
            <a:r>
              <a:rPr lang="en-US" sz="3600" dirty="0">
                <a:latin typeface="Sassoon Primary" pitchFamily="2" charset="77"/>
              </a:rPr>
              <a:t>Children at the expected level of development will: </a:t>
            </a:r>
          </a:p>
          <a:p>
            <a:r>
              <a:rPr lang="en-US" sz="3600" dirty="0">
                <a:latin typeface="Sassoon Primary" pitchFamily="2" charset="77"/>
              </a:rPr>
              <a:t>-say a sound for each letter in the alphabet and at least 10 digraphs. </a:t>
            </a:r>
          </a:p>
          <a:p>
            <a:r>
              <a:rPr lang="en-US" sz="3600" dirty="0">
                <a:latin typeface="Sassoon Primary" pitchFamily="2" charset="77"/>
              </a:rPr>
              <a:t>-Read words consistent with their phonic knowledge by sound-blending. </a:t>
            </a:r>
          </a:p>
          <a:p>
            <a:r>
              <a:rPr lang="en-US" sz="3600" dirty="0">
                <a:latin typeface="Sassoon Primary" pitchFamily="2" charset="77"/>
              </a:rPr>
              <a:t>-Read aloud simple sentences and books that are consistent with their phonic knowledge, including some common exception words. </a:t>
            </a:r>
          </a:p>
          <a:p>
            <a:endParaRPr lang="en-US" sz="3200" dirty="0">
              <a:latin typeface="Chalkboard" panose="03050602040202020205" pitchFamily="66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22886606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2C0B7-ED8F-084E-9C97-06B06714C3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7300" y="465138"/>
            <a:ext cx="9677400" cy="2020888"/>
          </a:xfrm>
        </p:spPr>
        <p:txBody>
          <a:bodyPr>
            <a:normAutofit/>
          </a:bodyPr>
          <a:lstStyle/>
          <a:p>
            <a:br>
              <a:rPr lang="en-US" dirty="0">
                <a:latin typeface="Chalkboard" panose="03050602040202020205" pitchFamily="66" charset="77"/>
              </a:rPr>
            </a:br>
            <a:endParaRPr lang="en-US" dirty="0">
              <a:latin typeface="Chalkboard" panose="03050602040202020205" pitchFamily="66" charset="7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51F5A41-574E-4D49-8B6D-31A067639B3F}"/>
              </a:ext>
            </a:extLst>
          </p:cNvPr>
          <p:cNvSpPr txBox="1"/>
          <p:nvPr/>
        </p:nvSpPr>
        <p:spPr>
          <a:xfrm>
            <a:off x="500064" y="2157413"/>
            <a:ext cx="11144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>
              <a:latin typeface="Chalkboard" panose="03050602040202020205" pitchFamily="66" charset="7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2992CD-17EB-2D4C-84FE-BEDC2B2E0410}"/>
              </a:ext>
            </a:extLst>
          </p:cNvPr>
          <p:cNvSpPr txBox="1"/>
          <p:nvPr/>
        </p:nvSpPr>
        <p:spPr>
          <a:xfrm>
            <a:off x="566737" y="639864"/>
            <a:ext cx="10706102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Sassoon Primary" pitchFamily="2" charset="77"/>
              </a:rPr>
              <a:t>ELG: Writing </a:t>
            </a:r>
          </a:p>
          <a:p>
            <a:endParaRPr lang="en-US" sz="3600" dirty="0">
              <a:latin typeface="Sassoon Primary" pitchFamily="2" charset="77"/>
            </a:endParaRPr>
          </a:p>
          <a:p>
            <a:r>
              <a:rPr lang="en-US" sz="3600" dirty="0">
                <a:latin typeface="Sassoon Primary" pitchFamily="2" charset="77"/>
              </a:rPr>
              <a:t>Children at the expected level of development will: </a:t>
            </a:r>
          </a:p>
          <a:p>
            <a:r>
              <a:rPr lang="en-US" sz="3600" dirty="0">
                <a:latin typeface="Sassoon Primary" pitchFamily="2" charset="77"/>
              </a:rPr>
              <a:t>-Write </a:t>
            </a:r>
            <a:r>
              <a:rPr lang="en-US" sz="3600" dirty="0" err="1">
                <a:latin typeface="Sassoon Primary" pitchFamily="2" charset="77"/>
              </a:rPr>
              <a:t>recognisable</a:t>
            </a:r>
            <a:r>
              <a:rPr lang="en-US" sz="3600" dirty="0">
                <a:latin typeface="Sassoon Primary" pitchFamily="2" charset="77"/>
              </a:rPr>
              <a:t> letters most of which are correctly formed.</a:t>
            </a:r>
          </a:p>
          <a:p>
            <a:r>
              <a:rPr lang="en-US" sz="3600" dirty="0">
                <a:latin typeface="Sassoon Primary" pitchFamily="2" charset="77"/>
              </a:rPr>
              <a:t>-Spell words by identifying sounds in them and representing the sounds with a letter or letters. </a:t>
            </a:r>
          </a:p>
          <a:p>
            <a:r>
              <a:rPr lang="en-US" sz="3600" dirty="0">
                <a:latin typeface="Sassoon Primary" pitchFamily="2" charset="77"/>
              </a:rPr>
              <a:t>-Write simple phrases and sentences that can be read by others. </a:t>
            </a:r>
          </a:p>
          <a:p>
            <a:r>
              <a:rPr lang="en-US" sz="3200" dirty="0">
                <a:latin typeface="Chalkboard" panose="03050602040202020205" pitchFamily="66" charset="77"/>
              </a:rPr>
              <a:t> </a:t>
            </a:r>
          </a:p>
          <a:p>
            <a:endParaRPr lang="en-US" sz="3200" dirty="0">
              <a:latin typeface="Chalkboard" panose="03050602040202020205" pitchFamily="66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68145197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2C0B7-ED8F-084E-9C97-06B06714C3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7300" y="465138"/>
            <a:ext cx="9677400" cy="2020888"/>
          </a:xfrm>
        </p:spPr>
        <p:txBody>
          <a:bodyPr>
            <a:normAutofit/>
          </a:bodyPr>
          <a:lstStyle/>
          <a:p>
            <a:br>
              <a:rPr lang="en-US" dirty="0">
                <a:latin typeface="Chalkboard" panose="03050602040202020205" pitchFamily="66" charset="77"/>
              </a:rPr>
            </a:br>
            <a:endParaRPr lang="en-US" dirty="0">
              <a:latin typeface="Chalkboard" panose="03050602040202020205" pitchFamily="66" charset="7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51F5A41-574E-4D49-8B6D-31A067639B3F}"/>
              </a:ext>
            </a:extLst>
          </p:cNvPr>
          <p:cNvSpPr txBox="1"/>
          <p:nvPr/>
        </p:nvSpPr>
        <p:spPr>
          <a:xfrm>
            <a:off x="500064" y="2157413"/>
            <a:ext cx="11144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>
              <a:latin typeface="Chalkboard" panose="03050602040202020205" pitchFamily="66" charset="7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2992CD-17EB-2D4C-84FE-BEDC2B2E0410}"/>
              </a:ext>
            </a:extLst>
          </p:cNvPr>
          <p:cNvSpPr txBox="1"/>
          <p:nvPr/>
        </p:nvSpPr>
        <p:spPr>
          <a:xfrm>
            <a:off x="566737" y="639864"/>
            <a:ext cx="107061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halkboard" panose="03050602040202020205" pitchFamily="66" charset="77"/>
              </a:rPr>
              <a:t> </a:t>
            </a:r>
          </a:p>
          <a:p>
            <a:endParaRPr lang="en-US" sz="3200" dirty="0">
              <a:latin typeface="Chalkboard" panose="03050602040202020205" pitchFamily="66" charset="77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010E222-4597-BA4D-967E-C648F6BA05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4965" y="0"/>
            <a:ext cx="75496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83462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2C0B7-ED8F-084E-9C97-06B06714C3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7300" y="465138"/>
            <a:ext cx="9677400" cy="2020888"/>
          </a:xfrm>
        </p:spPr>
        <p:txBody>
          <a:bodyPr>
            <a:normAutofit/>
          </a:bodyPr>
          <a:lstStyle/>
          <a:p>
            <a:br>
              <a:rPr lang="en-US" dirty="0">
                <a:latin typeface="Chalkboard" panose="03050602040202020205" pitchFamily="66" charset="77"/>
              </a:rPr>
            </a:br>
            <a:endParaRPr lang="en-US" dirty="0">
              <a:latin typeface="Chalkboard" panose="03050602040202020205" pitchFamily="66" charset="7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51F5A41-574E-4D49-8B6D-31A067639B3F}"/>
              </a:ext>
            </a:extLst>
          </p:cNvPr>
          <p:cNvSpPr txBox="1"/>
          <p:nvPr/>
        </p:nvSpPr>
        <p:spPr>
          <a:xfrm>
            <a:off x="500064" y="2157413"/>
            <a:ext cx="11144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>
              <a:latin typeface="Chalkboard" panose="03050602040202020205" pitchFamily="66" charset="7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2992CD-17EB-2D4C-84FE-BEDC2B2E0410}"/>
              </a:ext>
            </a:extLst>
          </p:cNvPr>
          <p:cNvSpPr txBox="1"/>
          <p:nvPr/>
        </p:nvSpPr>
        <p:spPr>
          <a:xfrm>
            <a:off x="566737" y="639864"/>
            <a:ext cx="107061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halkboard" panose="03050602040202020205" pitchFamily="66" charset="77"/>
              </a:rPr>
              <a:t> </a:t>
            </a:r>
          </a:p>
          <a:p>
            <a:endParaRPr lang="en-US" sz="3200" dirty="0">
              <a:latin typeface="Chalkboard" panose="03050602040202020205" pitchFamily="66" charset="77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ECF9E3A-99EC-544C-87A5-AF9D7D5DB5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64" y="889678"/>
            <a:ext cx="11101804" cy="4701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6371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2C0B7-ED8F-084E-9C97-06B06714C3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9978" y="136525"/>
            <a:ext cx="9677400" cy="2020888"/>
          </a:xfrm>
        </p:spPr>
        <p:txBody>
          <a:bodyPr>
            <a:normAutofit/>
          </a:bodyPr>
          <a:lstStyle/>
          <a:p>
            <a:r>
              <a:rPr lang="en-US" u="sng" dirty="0">
                <a:latin typeface="Chalkboard" panose="03050602040202020205" pitchFamily="66" charset="77"/>
              </a:rPr>
              <a:t> </a:t>
            </a:r>
            <a:br>
              <a:rPr lang="en-US" dirty="0">
                <a:latin typeface="Chalkboard" panose="03050602040202020205" pitchFamily="66" charset="77"/>
              </a:rPr>
            </a:br>
            <a:endParaRPr lang="en-US" dirty="0">
              <a:latin typeface="Chalkboard" panose="03050602040202020205" pitchFamily="66" charset="7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51F5A41-574E-4D49-8B6D-31A067639B3F}"/>
              </a:ext>
            </a:extLst>
          </p:cNvPr>
          <p:cNvSpPr txBox="1"/>
          <p:nvPr/>
        </p:nvSpPr>
        <p:spPr>
          <a:xfrm>
            <a:off x="523875" y="1439782"/>
            <a:ext cx="1114425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Sassoon Primary" pitchFamily="2" charset="77"/>
              </a:rPr>
              <a:t>In Chapter  2 and 3 of the ‘Phonics Shed ’ scheme the children are taught 44+ different sounds, (this is the most common way of spelling each speech sound)some of these sounds contain 2 or even 3 letters.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>
              <a:latin typeface="Sassoon Primary" pitchFamily="2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Sassoon Primary" pitchFamily="2" charset="77"/>
              </a:rPr>
              <a:t>We then ask children to blend and segment these sounds to read and write words</a:t>
            </a:r>
            <a:r>
              <a:rPr lang="en-US" sz="3200" dirty="0">
                <a:latin typeface="Chalkboard" panose="03050602040202020205" pitchFamily="66" charset="77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65076745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51108-01CE-B360-AD95-D20F7ADBD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assoon Primary" pitchFamily="2" charset="77"/>
              </a:rPr>
              <a:t>Useful Information</a:t>
            </a:r>
            <a:br>
              <a:rPr lang="en-US" dirty="0">
                <a:latin typeface="Sassoon Primary" pitchFamily="2" charset="77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E2E7EE-6F05-28BD-97E4-C726BB2940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latin typeface="Sassoon Primary" pitchFamily="2" charset="77"/>
              </a:rPr>
              <a:t>School website – Class pages on the website – we will add the sounds we have learnt each week. </a:t>
            </a:r>
          </a:p>
          <a:p>
            <a:r>
              <a:rPr lang="en-US" sz="4400" dirty="0">
                <a:latin typeface="Sassoon Primary" pitchFamily="2" charset="77"/>
              </a:rPr>
              <a:t>Log in for phonics shed </a:t>
            </a:r>
          </a:p>
        </p:txBody>
      </p:sp>
    </p:spTree>
    <p:extLst>
      <p:ext uri="{BB962C8B-B14F-4D97-AF65-F5344CB8AC3E}">
        <p14:creationId xmlns:p14="http://schemas.microsoft.com/office/powerpoint/2010/main" val="221197857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2C0B7-ED8F-084E-9C97-06B06714C3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7300" y="465138"/>
            <a:ext cx="9677400" cy="2020888"/>
          </a:xfrm>
        </p:spPr>
        <p:txBody>
          <a:bodyPr>
            <a:normAutofit/>
          </a:bodyPr>
          <a:lstStyle/>
          <a:p>
            <a:br>
              <a:rPr lang="en-US" dirty="0">
                <a:latin typeface="Chalkboard" panose="03050602040202020205" pitchFamily="66" charset="77"/>
              </a:rPr>
            </a:br>
            <a:endParaRPr lang="en-US" dirty="0">
              <a:latin typeface="Chalkboard" panose="03050602040202020205" pitchFamily="66" charset="7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51F5A41-574E-4D49-8B6D-31A067639B3F}"/>
              </a:ext>
            </a:extLst>
          </p:cNvPr>
          <p:cNvSpPr txBox="1"/>
          <p:nvPr/>
        </p:nvSpPr>
        <p:spPr>
          <a:xfrm>
            <a:off x="500064" y="2157413"/>
            <a:ext cx="11144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>
              <a:latin typeface="Chalkboard" panose="03050602040202020205" pitchFamily="66" charset="77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D60FF65-6F98-D241-ACB8-66C64F46A5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3221" y="465138"/>
            <a:ext cx="60706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0161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2C0B7-ED8F-084E-9C97-06B06714C3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7300" y="465138"/>
            <a:ext cx="9677400" cy="2020888"/>
          </a:xfrm>
        </p:spPr>
        <p:txBody>
          <a:bodyPr>
            <a:normAutofit/>
          </a:bodyPr>
          <a:lstStyle/>
          <a:p>
            <a:br>
              <a:rPr lang="en-US" dirty="0">
                <a:latin typeface="Chalkboard" panose="03050602040202020205" pitchFamily="66" charset="77"/>
              </a:rPr>
            </a:br>
            <a:endParaRPr lang="en-US" dirty="0">
              <a:latin typeface="Chalkboard" panose="03050602040202020205" pitchFamily="66" charset="7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51F5A41-574E-4D49-8B6D-31A067639B3F}"/>
              </a:ext>
            </a:extLst>
          </p:cNvPr>
          <p:cNvSpPr txBox="1"/>
          <p:nvPr/>
        </p:nvSpPr>
        <p:spPr>
          <a:xfrm>
            <a:off x="523875" y="1691026"/>
            <a:ext cx="11144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>
              <a:latin typeface="Chalkboard" panose="03050602040202020205" pitchFamily="66" charset="7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A664D48-AD7F-624D-A480-A4E3B38F79B9}"/>
              </a:ext>
            </a:extLst>
          </p:cNvPr>
          <p:cNvSpPr txBox="1"/>
          <p:nvPr/>
        </p:nvSpPr>
        <p:spPr>
          <a:xfrm>
            <a:off x="1942233" y="465138"/>
            <a:ext cx="71437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Sassoon Primary" pitchFamily="2" charset="77"/>
              </a:rPr>
              <a:t>Pronunciation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3B67255-8DB9-CE49-85E5-AF30EB1B6145}"/>
              </a:ext>
            </a:extLst>
          </p:cNvPr>
          <p:cNvSpPr txBox="1"/>
          <p:nvPr/>
        </p:nvSpPr>
        <p:spPr>
          <a:xfrm>
            <a:off x="766762" y="2132807"/>
            <a:ext cx="1065847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Sassoon Primary" pitchFamily="2" charset="77"/>
              </a:rPr>
              <a:t>When we teach children the sounds in words we teach them using the correct pronunciation.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Sassoon Primary" pitchFamily="2" charset="77"/>
              </a:rPr>
              <a:t>As children we were taught to add an ‘uh’ sound to many letters </a:t>
            </a:r>
            <a:r>
              <a:rPr lang="en-US" sz="3200" dirty="0" err="1">
                <a:latin typeface="Sassoon Primary" pitchFamily="2" charset="77"/>
              </a:rPr>
              <a:t>eg</a:t>
            </a:r>
            <a:r>
              <a:rPr lang="en-US" sz="3200" dirty="0">
                <a:latin typeface="Sassoon Primary" pitchFamily="2" charset="77"/>
              </a:rPr>
              <a:t> huh, </a:t>
            </a:r>
            <a:r>
              <a:rPr lang="en-US" sz="3200" dirty="0" err="1">
                <a:latin typeface="Sassoon Primary" pitchFamily="2" charset="77"/>
              </a:rPr>
              <a:t>cuh</a:t>
            </a:r>
            <a:r>
              <a:rPr lang="en-US" sz="3200" dirty="0">
                <a:latin typeface="Sassoon Primary" pitchFamily="2" charset="77"/>
              </a:rPr>
              <a:t>, </a:t>
            </a:r>
            <a:r>
              <a:rPr lang="en-US" sz="3200" dirty="0" err="1">
                <a:latin typeface="Sassoon Primary" pitchFamily="2" charset="77"/>
              </a:rPr>
              <a:t>fuh</a:t>
            </a:r>
            <a:r>
              <a:rPr lang="en-US" sz="3200" dirty="0">
                <a:latin typeface="Sassoon Primary" pitchFamily="2" charset="77"/>
              </a:rPr>
              <a:t>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Sassoon Primary" pitchFamily="2" charset="77"/>
              </a:rPr>
              <a:t>There is lots of research that this impedes children’s learning.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Sassoon Primary" pitchFamily="2" charset="77"/>
              </a:rPr>
              <a:t>We teach the children pure sounds </a:t>
            </a:r>
            <a:r>
              <a:rPr lang="en-US" sz="3200" dirty="0" err="1">
                <a:latin typeface="Sassoon Primary" pitchFamily="2" charset="77"/>
              </a:rPr>
              <a:t>eg</a:t>
            </a:r>
            <a:r>
              <a:rPr lang="en-US" sz="3200" dirty="0">
                <a:latin typeface="Sassoon Primary" pitchFamily="2" charset="77"/>
              </a:rPr>
              <a:t> mmm, </a:t>
            </a:r>
            <a:r>
              <a:rPr lang="en-US" sz="3200" dirty="0" err="1">
                <a:latin typeface="Sassoon Primary" pitchFamily="2" charset="77"/>
              </a:rPr>
              <a:t>ssss</a:t>
            </a:r>
            <a:r>
              <a:rPr lang="en-US" sz="3200" dirty="0">
                <a:latin typeface="Sassoon Primary" pitchFamily="2" charset="77"/>
              </a:rPr>
              <a:t>, </a:t>
            </a:r>
            <a:r>
              <a:rPr lang="en-US" sz="3200" dirty="0" err="1">
                <a:latin typeface="Sassoon Primary" pitchFamily="2" charset="77"/>
              </a:rPr>
              <a:t>fff</a:t>
            </a:r>
            <a:r>
              <a:rPr lang="en-US" sz="3200" dirty="0">
                <a:latin typeface="Sassoon Primary" pitchFamily="2" charset="77"/>
              </a:rPr>
              <a:t>, so they can hear the sound as it would be spoken.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Chalkboard" panose="03050602040202020205" pitchFamily="66" charset="77"/>
                <a:hlinkClick r:id="rId2"/>
              </a:rPr>
              <a:t>https://www.youtube.com/watch?v=UCI2mu7URBc</a:t>
            </a:r>
            <a:endParaRPr lang="en-US" sz="3200" dirty="0">
              <a:latin typeface="Chalkboard" panose="03050602040202020205" pitchFamily="66" charset="77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Chalkboard" panose="03050602040202020205" pitchFamily="66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6467914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2C0B7-ED8F-084E-9C97-06B06714C3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7300" y="465138"/>
            <a:ext cx="9677400" cy="2020888"/>
          </a:xfrm>
        </p:spPr>
        <p:txBody>
          <a:bodyPr>
            <a:normAutofit/>
          </a:bodyPr>
          <a:lstStyle/>
          <a:p>
            <a:br>
              <a:rPr lang="en-US" dirty="0">
                <a:latin typeface="Chalkboard" panose="03050602040202020205" pitchFamily="66" charset="77"/>
              </a:rPr>
            </a:br>
            <a:endParaRPr lang="en-US" dirty="0">
              <a:latin typeface="Chalkboard" panose="03050602040202020205" pitchFamily="66" charset="7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51F5A41-574E-4D49-8B6D-31A067639B3F}"/>
              </a:ext>
            </a:extLst>
          </p:cNvPr>
          <p:cNvSpPr txBox="1"/>
          <p:nvPr/>
        </p:nvSpPr>
        <p:spPr>
          <a:xfrm>
            <a:off x="523875" y="1691026"/>
            <a:ext cx="11144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>
              <a:latin typeface="Chalkboard" panose="03050602040202020205" pitchFamily="66" charset="7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A664D48-AD7F-624D-A480-A4E3B38F79B9}"/>
              </a:ext>
            </a:extLst>
          </p:cNvPr>
          <p:cNvSpPr txBox="1"/>
          <p:nvPr/>
        </p:nvSpPr>
        <p:spPr>
          <a:xfrm>
            <a:off x="2643189" y="465138"/>
            <a:ext cx="71437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Chalkboard" panose="03050602040202020205" pitchFamily="66" charset="77"/>
              </a:rPr>
              <a:t>Phonics Shed</a:t>
            </a:r>
            <a:endParaRPr lang="en-US" sz="6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3B67255-8DB9-CE49-85E5-AF30EB1B6145}"/>
              </a:ext>
            </a:extLst>
          </p:cNvPr>
          <p:cNvSpPr txBox="1"/>
          <p:nvPr/>
        </p:nvSpPr>
        <p:spPr>
          <a:xfrm>
            <a:off x="766762" y="2132807"/>
            <a:ext cx="1065847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>
              <a:latin typeface="Chalkboard" panose="03050602040202020205" pitchFamily="66" charset="77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Sassoon Primary" pitchFamily="2" charset="77"/>
              </a:rPr>
              <a:t>Chapter 1 is all about listening to and tuning into sounds and consists of 9 aspects.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Sassoon Primary" pitchFamily="2" charset="77"/>
              </a:rPr>
              <a:t>By the end of nursery we would expect children to be secure at chapter 1.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Sassoon Primary" pitchFamily="2" charset="77"/>
              </a:rPr>
              <a:t>We spend the first part of reception ensuring that children can orally blend and segment and then begin chapter 2.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Chalkboard" panose="03050602040202020205" pitchFamily="66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851237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2C0B7-ED8F-084E-9C97-06B06714C3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7300" y="465138"/>
            <a:ext cx="9677400" cy="2020888"/>
          </a:xfrm>
        </p:spPr>
        <p:txBody>
          <a:bodyPr>
            <a:normAutofit/>
          </a:bodyPr>
          <a:lstStyle/>
          <a:p>
            <a:br>
              <a:rPr lang="en-US" dirty="0">
                <a:latin typeface="Chalkboard" panose="03050602040202020205" pitchFamily="66" charset="77"/>
              </a:rPr>
            </a:br>
            <a:endParaRPr lang="en-US" dirty="0">
              <a:latin typeface="Chalkboard" panose="03050602040202020205" pitchFamily="66" charset="7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51F5A41-574E-4D49-8B6D-31A067639B3F}"/>
              </a:ext>
            </a:extLst>
          </p:cNvPr>
          <p:cNvSpPr txBox="1"/>
          <p:nvPr/>
        </p:nvSpPr>
        <p:spPr>
          <a:xfrm>
            <a:off x="500064" y="2157413"/>
            <a:ext cx="11144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>
              <a:latin typeface="Chalkboard" panose="03050602040202020205" pitchFamily="66" charset="7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45A4CCD-F8A8-3042-97B3-A32280B6931E}"/>
              </a:ext>
            </a:extLst>
          </p:cNvPr>
          <p:cNvSpPr txBox="1"/>
          <p:nvPr/>
        </p:nvSpPr>
        <p:spPr>
          <a:xfrm>
            <a:off x="2114551" y="176403"/>
            <a:ext cx="79152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Sassoon Primary" pitchFamily="2" charset="77"/>
              </a:rPr>
              <a:t>Blending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AF18BB-61FB-604C-9A43-30BCA4FA0F3C}"/>
              </a:ext>
            </a:extLst>
          </p:cNvPr>
          <p:cNvSpPr txBox="1"/>
          <p:nvPr/>
        </p:nvSpPr>
        <p:spPr>
          <a:xfrm>
            <a:off x="259556" y="1188378"/>
            <a:ext cx="6539829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Sassoon Primary" pitchFamily="2" charset="77"/>
              </a:rPr>
              <a:t>Blending is the skill of putting sounds together to read a word.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Sassoon Primary" pitchFamily="2" charset="77"/>
              </a:rPr>
              <a:t>We begin this process with CVC words.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Sassoon Primary" pitchFamily="2" charset="77"/>
              </a:rPr>
              <a:t>Generally children begin by listening to you orally blend a CVC word, sound it out and then blend it together.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Sassoon Primary" pitchFamily="2" charset="77"/>
              </a:rPr>
              <a:t>They would then move onto doing this independently. It is really important that children can do this orally before we introduce letter sounds.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Sassoon Primary" pitchFamily="2" charset="77"/>
              </a:rPr>
              <a:t>After we have taught some letter sounds, the children will be able to blend the sounds in the words to read them.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Chalkboard" panose="03050602040202020205" pitchFamily="66" charset="77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AA7E802-6C40-24AA-3881-76306B8970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9893" y="2157413"/>
            <a:ext cx="4895894" cy="341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6870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2C0B7-ED8F-084E-9C97-06B06714C3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7300" y="465138"/>
            <a:ext cx="9677400" cy="2020888"/>
          </a:xfrm>
        </p:spPr>
        <p:txBody>
          <a:bodyPr>
            <a:normAutofit/>
          </a:bodyPr>
          <a:lstStyle/>
          <a:p>
            <a:br>
              <a:rPr lang="en-US" dirty="0">
                <a:latin typeface="Chalkboard" panose="03050602040202020205" pitchFamily="66" charset="77"/>
              </a:rPr>
            </a:br>
            <a:endParaRPr lang="en-US" dirty="0">
              <a:latin typeface="Chalkboard" panose="03050602040202020205" pitchFamily="66" charset="7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51F5A41-574E-4D49-8B6D-31A067639B3F}"/>
              </a:ext>
            </a:extLst>
          </p:cNvPr>
          <p:cNvSpPr txBox="1"/>
          <p:nvPr/>
        </p:nvSpPr>
        <p:spPr>
          <a:xfrm>
            <a:off x="500064" y="2157413"/>
            <a:ext cx="11144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>
              <a:latin typeface="Chalkboard" panose="03050602040202020205" pitchFamily="66" charset="7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45A4CCD-F8A8-3042-97B3-A32280B6931E}"/>
              </a:ext>
            </a:extLst>
          </p:cNvPr>
          <p:cNvSpPr txBox="1"/>
          <p:nvPr/>
        </p:nvSpPr>
        <p:spPr>
          <a:xfrm>
            <a:off x="2319520" y="179982"/>
            <a:ext cx="79152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Sassoon Primary" pitchFamily="2" charset="77"/>
              </a:rPr>
              <a:t>Segmenting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AF18BB-61FB-604C-9A43-30BCA4FA0F3C}"/>
              </a:ext>
            </a:extLst>
          </p:cNvPr>
          <p:cNvSpPr txBox="1"/>
          <p:nvPr/>
        </p:nvSpPr>
        <p:spPr>
          <a:xfrm>
            <a:off x="500063" y="1393246"/>
            <a:ext cx="5555457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latin typeface="Sassoon Primary" pitchFamily="2" charset="77"/>
              </a:rPr>
              <a:t>Segmenting is the skill of breaking a word up in order to write it.  Segmenting is for spelling. We use pure sounds not letter names.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latin typeface="Sassoon Primary" pitchFamily="2" charset="77"/>
              </a:rPr>
              <a:t>Again we begin this process with CVC words.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latin typeface="Sassoon Primary" pitchFamily="2" charset="77"/>
              </a:rPr>
              <a:t>Generally children hear the initial sound first.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latin typeface="Sassoon Primary" pitchFamily="2" charset="77"/>
              </a:rPr>
              <a:t>Then the initial and final sounds.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latin typeface="Sassoon Primary" pitchFamily="2" charset="77"/>
              </a:rPr>
              <a:t>Eventually they’ll hear the initial, medial and final sounds. 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5DC4D0C-FC94-4EA6-B1BF-354903D744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1413" y="1897742"/>
            <a:ext cx="5757708" cy="4092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3157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2C0B7-ED8F-084E-9C97-06B06714C3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7300" y="465138"/>
            <a:ext cx="9677400" cy="2020888"/>
          </a:xfrm>
        </p:spPr>
        <p:txBody>
          <a:bodyPr>
            <a:normAutofit/>
          </a:bodyPr>
          <a:lstStyle/>
          <a:p>
            <a:br>
              <a:rPr lang="en-US" dirty="0">
                <a:latin typeface="Chalkboard" panose="03050602040202020205" pitchFamily="66" charset="77"/>
              </a:rPr>
            </a:br>
            <a:endParaRPr lang="en-US" dirty="0">
              <a:latin typeface="Chalkboard" panose="03050602040202020205" pitchFamily="66" charset="7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51F5A41-574E-4D49-8B6D-31A067639B3F}"/>
              </a:ext>
            </a:extLst>
          </p:cNvPr>
          <p:cNvSpPr txBox="1"/>
          <p:nvPr/>
        </p:nvSpPr>
        <p:spPr>
          <a:xfrm>
            <a:off x="500064" y="2157413"/>
            <a:ext cx="11144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>
              <a:latin typeface="Chalkboard" panose="03050602040202020205" pitchFamily="66" charset="7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F42E8C7-49B3-194F-870C-2D6E13177A3D}"/>
              </a:ext>
            </a:extLst>
          </p:cNvPr>
          <p:cNvSpPr txBox="1"/>
          <p:nvPr/>
        </p:nvSpPr>
        <p:spPr>
          <a:xfrm>
            <a:off x="2321720" y="175247"/>
            <a:ext cx="75009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Sassoon Primary" pitchFamily="2" charset="77"/>
              </a:rPr>
              <a:t>What does a phonics lesson look like?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2BE1B6-B6AD-0C4A-AA92-06BC10F84C04}"/>
              </a:ext>
            </a:extLst>
          </p:cNvPr>
          <p:cNvSpPr txBox="1"/>
          <p:nvPr/>
        </p:nvSpPr>
        <p:spPr>
          <a:xfrm>
            <a:off x="1121570" y="3357245"/>
            <a:ext cx="99012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Sassoon Primary" pitchFamily="2" charset="77"/>
              </a:rPr>
              <a:t>Each lesson is split into sections and all phonics lessons follow this sequence.</a:t>
            </a:r>
          </a:p>
        </p:txBody>
      </p:sp>
    </p:spTree>
    <p:extLst>
      <p:ext uri="{BB962C8B-B14F-4D97-AF65-F5344CB8AC3E}">
        <p14:creationId xmlns:p14="http://schemas.microsoft.com/office/powerpoint/2010/main" val="7354365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6415</TotalTime>
  <Words>1609</Words>
  <Application>Microsoft Macintosh PowerPoint</Application>
  <PresentationFormat>Widescreen</PresentationFormat>
  <Paragraphs>208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7" baseType="lpstr">
      <vt:lpstr>Arial</vt:lpstr>
      <vt:lpstr>Calibri</vt:lpstr>
      <vt:lpstr>Calibri Light</vt:lpstr>
      <vt:lpstr>Chalkboard</vt:lpstr>
      <vt:lpstr>Sassoon Primary</vt:lpstr>
      <vt:lpstr>Office Theme</vt:lpstr>
      <vt:lpstr>Phonics workshop.  Reception  Mrs O’Grady and Miss Jackson </vt:lpstr>
      <vt:lpstr> </vt:lpstr>
      <vt:lpstr> </vt:lpstr>
      <vt:lpstr> 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Why are books with no word important? </vt:lpstr>
      <vt:lpstr>PowerPoint Presentation</vt:lpstr>
      <vt:lpstr>PowerPoint Presentation</vt:lpstr>
      <vt:lpstr>PowerPoint Presentation</vt:lpstr>
      <vt:lpstr> </vt:lpstr>
      <vt:lpstr> </vt:lpstr>
      <vt:lpstr> </vt:lpstr>
      <vt:lpstr> </vt:lpstr>
      <vt:lpstr> </vt:lpstr>
      <vt:lpstr>Useful Information </vt:lpstr>
      <vt:lpstr>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Please have a go at cracking the code while you are waiting. </dc:title>
  <dc:creator>Microsoft Office User</dc:creator>
  <cp:lastModifiedBy>Microsoft Office User</cp:lastModifiedBy>
  <cp:revision>50</cp:revision>
  <cp:lastPrinted>2023-10-02T14:31:07Z</cp:lastPrinted>
  <dcterms:created xsi:type="dcterms:W3CDTF">2019-10-03T08:21:42Z</dcterms:created>
  <dcterms:modified xsi:type="dcterms:W3CDTF">2023-10-02T16:20:23Z</dcterms:modified>
</cp:coreProperties>
</file>