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71" r:id="rId3"/>
    <p:sldId id="314" r:id="rId4"/>
    <p:sldId id="330" r:id="rId5"/>
    <p:sldId id="309" r:id="rId6"/>
    <p:sldId id="305" r:id="rId7"/>
    <p:sldId id="278" r:id="rId8"/>
    <p:sldId id="317" r:id="rId9"/>
    <p:sldId id="315" r:id="rId10"/>
    <p:sldId id="281" r:id="rId11"/>
    <p:sldId id="316" r:id="rId12"/>
    <p:sldId id="306" r:id="rId13"/>
    <p:sldId id="277" r:id="rId14"/>
    <p:sldId id="265" r:id="rId15"/>
    <p:sldId id="331" r:id="rId16"/>
    <p:sldId id="310" r:id="rId17"/>
    <p:sldId id="285" r:id="rId18"/>
    <p:sldId id="296" r:id="rId19"/>
    <p:sldId id="313" r:id="rId20"/>
    <p:sldId id="294" r:id="rId21"/>
    <p:sldId id="308" r:id="rId22"/>
    <p:sldId id="270" r:id="rId23"/>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17"/>
    <p:restoredTop sz="94490"/>
  </p:normalViewPr>
  <p:slideViewPr>
    <p:cSldViewPr>
      <p:cViewPr varScale="1">
        <p:scale>
          <a:sx n="119" d="100"/>
          <a:sy n="119" d="100"/>
        </p:scale>
        <p:origin x="768"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4A44C-5F25-9292-3E0B-218A3DD1195C}"/>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5E4A00FD-2351-210E-E4E6-C85CDD1C259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cs typeface="Arial" charset="0"/>
              </a:defRPr>
            </a:lvl1pPr>
          </a:lstStyle>
          <a:p>
            <a:pPr>
              <a:defRPr/>
            </a:pPr>
            <a:fld id="{9CFDDB9F-3A0F-D74F-8D8C-C63ADE2372B1}" type="datetimeFigureOut">
              <a:rPr lang="en-GB"/>
              <a:pPr>
                <a:defRPr/>
              </a:pPr>
              <a:t>24/06/2026</a:t>
            </a:fld>
            <a:endParaRPr lang="en-GB"/>
          </a:p>
        </p:txBody>
      </p:sp>
      <p:sp>
        <p:nvSpPr>
          <p:cNvPr id="4" name="Slide Image Placeholder 3">
            <a:extLst>
              <a:ext uri="{FF2B5EF4-FFF2-40B4-BE49-F238E27FC236}">
                <a16:creationId xmlns:a16="http://schemas.microsoft.com/office/drawing/2014/main" id="{6FE3C0EB-45EB-0761-8CDB-2341770E259B}"/>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5785C227-2246-3949-6345-834A715CC441}"/>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5A52D21-D60C-30E1-9BB7-5EB40DBEC103}"/>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4BF8CAB5-5A80-23BA-0F2C-5230ABB18B3B}"/>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733317C2-0A59-7B48-8BD0-7822FF0A9AC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7</a:t>
            </a:fld>
            <a:endParaRPr lang="en-GB"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8</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781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8A3B582-AF47-25E5-6A13-0568AD1D44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E2BC7ECA-7477-4DC8-C4EC-67083327A8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5" name="Slide Number Placeholder 3">
            <a:extLst>
              <a:ext uri="{FF2B5EF4-FFF2-40B4-BE49-F238E27FC236}">
                <a16:creationId xmlns:a16="http://schemas.microsoft.com/office/drawing/2014/main" id="{4016BAF6-AFBB-27EE-DFDB-6399F55B82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3F3843C-5D73-0247-8052-39A9826910C3}" type="slidenum">
              <a:rPr lang="en-GB" altLang="en-US" smtClean="0">
                <a:latin typeface="Arial" panose="020B0604020202020204" pitchFamily="34" charset="0"/>
                <a:cs typeface="Arial" panose="020B0604020202020204" pitchFamily="34" charset="0"/>
              </a:rPr>
              <a:pPr fontAlgn="base">
                <a:spcBef>
                  <a:spcPct val="0"/>
                </a:spcBef>
                <a:spcAft>
                  <a:spcPct val="0"/>
                </a:spcAft>
              </a:pPr>
              <a:t>16</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5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AB88C84E-65EA-9801-C79B-BEFDE41E6887}"/>
              </a:ext>
            </a:extLst>
          </p:cNvPr>
          <p:cNvGrpSpPr>
            <a:grpSpLocks/>
          </p:cNvGrpSpPr>
          <p:nvPr/>
        </p:nvGrpSpPr>
        <p:grpSpPr bwMode="auto">
          <a:xfrm>
            <a:off x="565150" y="744538"/>
            <a:ext cx="8005763" cy="5349875"/>
            <a:chOff x="564643" y="744469"/>
            <a:chExt cx="8005589" cy="5349671"/>
          </a:xfrm>
        </p:grpSpPr>
        <p:sp>
          <p:nvSpPr>
            <p:cNvPr id="5" name="Freeform 6">
              <a:extLst>
                <a:ext uri="{FF2B5EF4-FFF2-40B4-BE49-F238E27FC236}">
                  <a16:creationId xmlns:a16="http://schemas.microsoft.com/office/drawing/2014/main" id="{C52A79DD-0010-0CBA-0F43-FF56449E2D92}"/>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C07B9506-3251-6700-3B9C-69D62B7F7326}"/>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7" name="Date Placeholder 3">
            <a:extLst>
              <a:ext uri="{FF2B5EF4-FFF2-40B4-BE49-F238E27FC236}">
                <a16:creationId xmlns:a16="http://schemas.microsoft.com/office/drawing/2014/main" id="{8C9B3BCA-899A-92FC-1DE4-CFEEED79BC60}"/>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F3CF1496-373C-C242-B8F5-B634AAF8ECD9}" type="datetimeFigureOut">
              <a:rPr lang="en-GB"/>
              <a:pPr>
                <a:defRPr/>
              </a:pPr>
              <a:t>24/06/2026</a:t>
            </a:fld>
            <a:endParaRPr lang="en-GB" dirty="0"/>
          </a:p>
        </p:txBody>
      </p:sp>
      <p:sp>
        <p:nvSpPr>
          <p:cNvPr id="8" name="Footer Placeholder 4">
            <a:extLst>
              <a:ext uri="{FF2B5EF4-FFF2-40B4-BE49-F238E27FC236}">
                <a16:creationId xmlns:a16="http://schemas.microsoft.com/office/drawing/2014/main" id="{F8D5537B-3050-008B-A6E0-66D8AED13349}"/>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endParaRPr lang="en-GB"/>
          </a:p>
        </p:txBody>
      </p:sp>
      <p:sp>
        <p:nvSpPr>
          <p:cNvPr id="9" name="Slide Number Placeholder 5">
            <a:extLst>
              <a:ext uri="{FF2B5EF4-FFF2-40B4-BE49-F238E27FC236}">
                <a16:creationId xmlns:a16="http://schemas.microsoft.com/office/drawing/2014/main" id="{6372FC16-219D-288E-7876-CFEFF9AFAB5B}"/>
              </a:ext>
            </a:extLst>
          </p:cNvPr>
          <p:cNvSpPr>
            <a:spLocks noGrp="1"/>
          </p:cNvSpPr>
          <p:nvPr>
            <p:ph type="sldNum" sz="quarter" idx="12"/>
          </p:nvPr>
        </p:nvSpPr>
        <p:spPr>
          <a:xfrm>
            <a:off x="7372350" y="6453188"/>
            <a:ext cx="1198563" cy="404812"/>
          </a:xfrm>
        </p:spPr>
        <p:txBody>
          <a:bodyPr/>
          <a:lstStyle>
            <a:lvl1pPr>
              <a:defRPr baseline="0">
                <a:solidFill>
                  <a:schemeClr val="tx2"/>
                </a:solidFill>
              </a:defRPr>
            </a:lvl1pPr>
          </a:lstStyle>
          <a:p>
            <a:pPr>
              <a:defRPr/>
            </a:pPr>
            <a:fld id="{4BF92E91-427B-1846-B064-7D26E7F10613}" type="slidenum">
              <a:rPr lang="en-GB" altLang="en-US"/>
              <a:pPr>
                <a:defRPr/>
              </a:pPr>
              <a:t>‹#›</a:t>
            </a:fld>
            <a:endParaRPr lang="en-GB" altLang="en-US"/>
          </a:p>
        </p:txBody>
      </p:sp>
    </p:spTree>
    <p:extLst>
      <p:ext uri="{BB962C8B-B14F-4D97-AF65-F5344CB8AC3E}">
        <p14:creationId xmlns:p14="http://schemas.microsoft.com/office/powerpoint/2010/main" val="1673482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7C6B21A4-944D-54CE-A900-B3775DBAC11D}"/>
              </a:ext>
            </a:extLst>
          </p:cNvPr>
          <p:cNvSpPr>
            <a:spLocks noGrp="1"/>
          </p:cNvSpPr>
          <p:nvPr>
            <p:ph type="dt" sz="half" idx="10"/>
          </p:nvPr>
        </p:nvSpPr>
        <p:spPr/>
        <p:txBody>
          <a:bodyPr/>
          <a:lstStyle>
            <a:lvl1pPr>
              <a:defRPr/>
            </a:lvl1pPr>
          </a:lstStyle>
          <a:p>
            <a:pPr>
              <a:defRPr/>
            </a:pPr>
            <a:fld id="{8FBBE60B-B91F-354D-BC6A-38D294CA5035}" type="datetimeFigureOut">
              <a:rPr lang="en-GB"/>
              <a:pPr>
                <a:defRPr/>
              </a:pPr>
              <a:t>24/06/2026</a:t>
            </a:fld>
            <a:endParaRPr lang="en-GB" dirty="0"/>
          </a:p>
        </p:txBody>
      </p:sp>
      <p:sp>
        <p:nvSpPr>
          <p:cNvPr id="5" name="Footer Placeholder 4">
            <a:extLst>
              <a:ext uri="{FF2B5EF4-FFF2-40B4-BE49-F238E27FC236}">
                <a16:creationId xmlns:a16="http://schemas.microsoft.com/office/drawing/2014/main" id="{90A1B54D-C498-A023-52EE-57FC379402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BC5D6B-227D-8AAE-92C3-EE324537D8B7}"/>
              </a:ext>
            </a:extLst>
          </p:cNvPr>
          <p:cNvSpPr>
            <a:spLocks noGrp="1"/>
          </p:cNvSpPr>
          <p:nvPr>
            <p:ph type="sldNum" sz="quarter" idx="12"/>
          </p:nvPr>
        </p:nvSpPr>
        <p:spPr/>
        <p:txBody>
          <a:bodyPr/>
          <a:lstStyle>
            <a:lvl1pPr>
              <a:defRPr/>
            </a:lvl1pPr>
          </a:lstStyle>
          <a:p>
            <a:pPr>
              <a:defRPr/>
            </a:pPr>
            <a:fld id="{2EE79B6B-BDD2-A142-8228-F3962FF5E995}" type="slidenum">
              <a:rPr lang="en-GB" altLang="en-US"/>
              <a:pPr>
                <a:defRPr/>
              </a:pPr>
              <a:t>‹#›</a:t>
            </a:fld>
            <a:endParaRPr lang="en-GB" altLang="en-US"/>
          </a:p>
        </p:txBody>
      </p:sp>
    </p:spTree>
    <p:extLst>
      <p:ext uri="{BB962C8B-B14F-4D97-AF65-F5344CB8AC3E}">
        <p14:creationId xmlns:p14="http://schemas.microsoft.com/office/powerpoint/2010/main" val="969473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3CA2CFF-9B56-505B-12B6-A6D510B09BA3}"/>
              </a:ext>
            </a:extLst>
          </p:cNvPr>
          <p:cNvSpPr>
            <a:spLocks noGrp="1"/>
          </p:cNvSpPr>
          <p:nvPr>
            <p:ph type="dt" sz="half" idx="10"/>
          </p:nvPr>
        </p:nvSpPr>
        <p:spPr/>
        <p:txBody>
          <a:bodyPr/>
          <a:lstStyle>
            <a:lvl1pPr>
              <a:defRPr/>
            </a:lvl1pPr>
          </a:lstStyle>
          <a:p>
            <a:pPr>
              <a:defRPr/>
            </a:pPr>
            <a:fld id="{19F91D1E-BDA2-2A41-8433-B8D3C416A56F}" type="datetimeFigureOut">
              <a:rPr lang="en-GB"/>
              <a:pPr>
                <a:defRPr/>
              </a:pPr>
              <a:t>24/06/2026</a:t>
            </a:fld>
            <a:endParaRPr lang="en-GB" dirty="0"/>
          </a:p>
        </p:txBody>
      </p:sp>
      <p:sp>
        <p:nvSpPr>
          <p:cNvPr id="5" name="Footer Placeholder 4">
            <a:extLst>
              <a:ext uri="{FF2B5EF4-FFF2-40B4-BE49-F238E27FC236}">
                <a16:creationId xmlns:a16="http://schemas.microsoft.com/office/drawing/2014/main" id="{E5B5EEE4-F8BF-6BC3-CBDC-5120D56CAC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D73073F-22D2-622E-3D37-EFB9F1504DF3}"/>
              </a:ext>
            </a:extLst>
          </p:cNvPr>
          <p:cNvSpPr>
            <a:spLocks noGrp="1"/>
          </p:cNvSpPr>
          <p:nvPr>
            <p:ph type="sldNum" sz="quarter" idx="12"/>
          </p:nvPr>
        </p:nvSpPr>
        <p:spPr/>
        <p:txBody>
          <a:bodyPr/>
          <a:lstStyle>
            <a:lvl1pPr>
              <a:defRPr/>
            </a:lvl1pPr>
          </a:lstStyle>
          <a:p>
            <a:pPr>
              <a:defRPr/>
            </a:pPr>
            <a:fld id="{BEA2A26F-3A1D-5E46-98FF-7051CDE2C572}" type="slidenum">
              <a:rPr lang="en-GB" altLang="en-US"/>
              <a:pPr>
                <a:defRPr/>
              </a:pPr>
              <a:t>‹#›</a:t>
            </a:fld>
            <a:endParaRPr lang="en-GB" altLang="en-US"/>
          </a:p>
        </p:txBody>
      </p:sp>
    </p:spTree>
    <p:extLst>
      <p:ext uri="{BB962C8B-B14F-4D97-AF65-F5344CB8AC3E}">
        <p14:creationId xmlns:p14="http://schemas.microsoft.com/office/powerpoint/2010/main" val="143058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9977B652-1BFA-F1F5-98AC-9D0F3BD48837}"/>
              </a:ext>
            </a:extLst>
          </p:cNvPr>
          <p:cNvSpPr>
            <a:spLocks noGrp="1"/>
          </p:cNvSpPr>
          <p:nvPr>
            <p:ph type="dt" sz="half" idx="10"/>
          </p:nvPr>
        </p:nvSpPr>
        <p:spPr/>
        <p:txBody>
          <a:bodyPr/>
          <a:lstStyle>
            <a:lvl1pPr>
              <a:defRPr/>
            </a:lvl1pPr>
          </a:lstStyle>
          <a:p>
            <a:pPr>
              <a:defRPr/>
            </a:pPr>
            <a:fld id="{DAE690EF-F608-1F41-BF53-ED3A6B2BAC7B}" type="datetimeFigureOut">
              <a:rPr lang="en-GB"/>
              <a:pPr>
                <a:defRPr/>
              </a:pPr>
              <a:t>24/06/2026</a:t>
            </a:fld>
            <a:endParaRPr lang="en-GB" dirty="0"/>
          </a:p>
        </p:txBody>
      </p:sp>
      <p:sp>
        <p:nvSpPr>
          <p:cNvPr id="5" name="Footer Placeholder 4">
            <a:extLst>
              <a:ext uri="{FF2B5EF4-FFF2-40B4-BE49-F238E27FC236}">
                <a16:creationId xmlns:a16="http://schemas.microsoft.com/office/drawing/2014/main" id="{B8BEA7DC-0E9C-5C5D-E862-07FBE51D6E1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728C903-D17A-2E06-48F9-ED0DB51037EB}"/>
              </a:ext>
            </a:extLst>
          </p:cNvPr>
          <p:cNvSpPr>
            <a:spLocks noGrp="1"/>
          </p:cNvSpPr>
          <p:nvPr>
            <p:ph type="sldNum" sz="quarter" idx="12"/>
          </p:nvPr>
        </p:nvSpPr>
        <p:spPr/>
        <p:txBody>
          <a:bodyPr/>
          <a:lstStyle>
            <a:lvl1pPr>
              <a:defRPr/>
            </a:lvl1pPr>
          </a:lstStyle>
          <a:p>
            <a:pPr>
              <a:defRPr/>
            </a:pPr>
            <a:fld id="{16891B53-6651-F148-884D-39E969008140}" type="slidenum">
              <a:rPr lang="en-GB" altLang="en-US"/>
              <a:pPr>
                <a:defRPr/>
              </a:pPr>
              <a:t>‹#›</a:t>
            </a:fld>
            <a:endParaRPr lang="en-GB" altLang="en-US"/>
          </a:p>
        </p:txBody>
      </p:sp>
    </p:spTree>
    <p:extLst>
      <p:ext uri="{BB962C8B-B14F-4D97-AF65-F5344CB8AC3E}">
        <p14:creationId xmlns:p14="http://schemas.microsoft.com/office/powerpoint/2010/main" val="399920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CA80E641-CA3B-61D7-40BD-B8DDCE261E4A}"/>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4" title="Crop Mark">
            <a:extLst>
              <a:ext uri="{FF2B5EF4-FFF2-40B4-BE49-F238E27FC236}">
                <a16:creationId xmlns:a16="http://schemas.microsoft.com/office/drawing/2014/main" id="{E443200B-8075-60CE-B53F-3519376B525E}"/>
              </a:ext>
            </a:extLst>
          </p:cNvPr>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6" name="Date Placeholder 3">
            <a:extLst>
              <a:ext uri="{FF2B5EF4-FFF2-40B4-BE49-F238E27FC236}">
                <a16:creationId xmlns:a16="http://schemas.microsoft.com/office/drawing/2014/main" id="{C83880E6-A464-A7AB-02E2-88CD802E9F3C}"/>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4DC9323A-32C9-EE4C-B430-BA890E3EBCE7}" type="datetimeFigureOut">
              <a:rPr lang="en-GB"/>
              <a:pPr>
                <a:defRPr/>
              </a:pPr>
              <a:t>24/06/2026</a:t>
            </a:fld>
            <a:endParaRPr lang="en-GB" dirty="0"/>
          </a:p>
        </p:txBody>
      </p:sp>
      <p:sp>
        <p:nvSpPr>
          <p:cNvPr id="7" name="Footer Placeholder 4">
            <a:extLst>
              <a:ext uri="{FF2B5EF4-FFF2-40B4-BE49-F238E27FC236}">
                <a16:creationId xmlns:a16="http://schemas.microsoft.com/office/drawing/2014/main" id="{E9BD4203-44C8-4393-EDCC-5B7C87B453B7}"/>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endParaRPr lang="en-GB"/>
          </a:p>
        </p:txBody>
      </p:sp>
      <p:sp>
        <p:nvSpPr>
          <p:cNvPr id="8" name="Slide Number Placeholder 5">
            <a:extLst>
              <a:ext uri="{FF2B5EF4-FFF2-40B4-BE49-F238E27FC236}">
                <a16:creationId xmlns:a16="http://schemas.microsoft.com/office/drawing/2014/main" id="{7D9ECBBE-B25D-8059-CB2B-63A5116D5645}"/>
              </a:ext>
            </a:extLst>
          </p:cNvPr>
          <p:cNvSpPr>
            <a:spLocks noGrp="1"/>
          </p:cNvSpPr>
          <p:nvPr>
            <p:ph type="sldNum" sz="quarter" idx="12"/>
          </p:nvPr>
        </p:nvSpPr>
        <p:spPr>
          <a:xfrm>
            <a:off x="7372350" y="6453188"/>
            <a:ext cx="1198563" cy="404812"/>
          </a:xfrm>
        </p:spPr>
        <p:txBody>
          <a:bodyPr/>
          <a:lstStyle>
            <a:lvl1pPr>
              <a:defRPr>
                <a:solidFill>
                  <a:schemeClr val="tx2"/>
                </a:solidFill>
              </a:defRPr>
            </a:lvl1pPr>
          </a:lstStyle>
          <a:p>
            <a:pPr>
              <a:defRPr/>
            </a:pPr>
            <a:fld id="{DFA0002E-4367-E84C-B167-C256AD9A636E}" type="slidenum">
              <a:rPr lang="en-GB" altLang="en-US"/>
              <a:pPr>
                <a:defRPr/>
              </a:pPr>
              <a:t>‹#›</a:t>
            </a:fld>
            <a:endParaRPr lang="en-GB" altLang="en-US"/>
          </a:p>
        </p:txBody>
      </p:sp>
    </p:spTree>
    <p:extLst>
      <p:ext uri="{BB962C8B-B14F-4D97-AF65-F5344CB8AC3E}">
        <p14:creationId xmlns:p14="http://schemas.microsoft.com/office/powerpoint/2010/main" val="7747003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0D4247BE-F395-0EFC-9AF4-BAFA0940677F}"/>
              </a:ext>
            </a:extLst>
          </p:cNvPr>
          <p:cNvSpPr>
            <a:spLocks noGrp="1"/>
          </p:cNvSpPr>
          <p:nvPr>
            <p:ph type="dt" sz="half" idx="10"/>
          </p:nvPr>
        </p:nvSpPr>
        <p:spPr/>
        <p:txBody>
          <a:bodyPr/>
          <a:lstStyle>
            <a:lvl1pPr>
              <a:defRPr/>
            </a:lvl1pPr>
          </a:lstStyle>
          <a:p>
            <a:pPr>
              <a:defRPr/>
            </a:pPr>
            <a:fld id="{4B13BADE-4165-E842-AC9C-CEE5DF350502}" type="datetimeFigureOut">
              <a:rPr lang="en-GB"/>
              <a:pPr>
                <a:defRPr/>
              </a:pPr>
              <a:t>24/06/2026</a:t>
            </a:fld>
            <a:endParaRPr lang="en-GB" dirty="0"/>
          </a:p>
        </p:txBody>
      </p:sp>
      <p:sp>
        <p:nvSpPr>
          <p:cNvPr id="6" name="Footer Placeholder 4">
            <a:extLst>
              <a:ext uri="{FF2B5EF4-FFF2-40B4-BE49-F238E27FC236}">
                <a16:creationId xmlns:a16="http://schemas.microsoft.com/office/drawing/2014/main" id="{4A8527A6-EF5F-EBE0-2F32-AC904541F1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F21C9F-507E-A137-4E94-FB8B571A2010}"/>
              </a:ext>
            </a:extLst>
          </p:cNvPr>
          <p:cNvSpPr>
            <a:spLocks noGrp="1"/>
          </p:cNvSpPr>
          <p:nvPr>
            <p:ph type="sldNum" sz="quarter" idx="12"/>
          </p:nvPr>
        </p:nvSpPr>
        <p:spPr/>
        <p:txBody>
          <a:bodyPr/>
          <a:lstStyle>
            <a:lvl1pPr>
              <a:defRPr/>
            </a:lvl1pPr>
          </a:lstStyle>
          <a:p>
            <a:pPr>
              <a:defRPr/>
            </a:pPr>
            <a:fld id="{4BBA3E79-14AD-4544-9DAF-4DE988BA5B6E}" type="slidenum">
              <a:rPr lang="en-GB" altLang="en-US"/>
              <a:pPr>
                <a:defRPr/>
              </a:pPr>
              <a:t>‹#›</a:t>
            </a:fld>
            <a:endParaRPr lang="en-GB" altLang="en-US"/>
          </a:p>
        </p:txBody>
      </p:sp>
    </p:spTree>
    <p:extLst>
      <p:ext uri="{BB962C8B-B14F-4D97-AF65-F5344CB8AC3E}">
        <p14:creationId xmlns:p14="http://schemas.microsoft.com/office/powerpoint/2010/main" val="135615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B22A328E-ADA9-3EF4-963A-586C28D07992}"/>
              </a:ext>
            </a:extLst>
          </p:cNvPr>
          <p:cNvSpPr>
            <a:spLocks noGrp="1"/>
          </p:cNvSpPr>
          <p:nvPr>
            <p:ph type="dt" sz="half" idx="10"/>
          </p:nvPr>
        </p:nvSpPr>
        <p:spPr/>
        <p:txBody>
          <a:bodyPr/>
          <a:lstStyle>
            <a:lvl1pPr>
              <a:defRPr/>
            </a:lvl1pPr>
          </a:lstStyle>
          <a:p>
            <a:pPr>
              <a:defRPr/>
            </a:pPr>
            <a:fld id="{AAA8AFBB-A8BC-2744-B5C3-636C2AED72EC}" type="datetimeFigureOut">
              <a:rPr lang="en-GB"/>
              <a:pPr>
                <a:defRPr/>
              </a:pPr>
              <a:t>24/06/2026</a:t>
            </a:fld>
            <a:endParaRPr lang="en-GB" dirty="0"/>
          </a:p>
        </p:txBody>
      </p:sp>
      <p:sp>
        <p:nvSpPr>
          <p:cNvPr id="8" name="Footer Placeholder 4">
            <a:extLst>
              <a:ext uri="{FF2B5EF4-FFF2-40B4-BE49-F238E27FC236}">
                <a16:creationId xmlns:a16="http://schemas.microsoft.com/office/drawing/2014/main" id="{81C303FD-13C6-633A-B52A-63D54F3C6F4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BC17671-5014-123B-F3EB-EA2D6AA5C672}"/>
              </a:ext>
            </a:extLst>
          </p:cNvPr>
          <p:cNvSpPr>
            <a:spLocks noGrp="1"/>
          </p:cNvSpPr>
          <p:nvPr>
            <p:ph type="sldNum" sz="quarter" idx="12"/>
          </p:nvPr>
        </p:nvSpPr>
        <p:spPr/>
        <p:txBody>
          <a:bodyPr/>
          <a:lstStyle>
            <a:lvl1pPr>
              <a:defRPr/>
            </a:lvl1pPr>
          </a:lstStyle>
          <a:p>
            <a:pPr>
              <a:defRPr/>
            </a:pPr>
            <a:fld id="{18A9A249-1ECE-1A4D-BB60-8A846A8467DA}" type="slidenum">
              <a:rPr lang="en-GB" altLang="en-US"/>
              <a:pPr>
                <a:defRPr/>
              </a:pPr>
              <a:t>‹#›</a:t>
            </a:fld>
            <a:endParaRPr lang="en-GB" altLang="en-US"/>
          </a:p>
        </p:txBody>
      </p:sp>
    </p:spTree>
    <p:extLst>
      <p:ext uri="{BB962C8B-B14F-4D97-AF65-F5344CB8AC3E}">
        <p14:creationId xmlns:p14="http://schemas.microsoft.com/office/powerpoint/2010/main" val="239018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3">
            <a:extLst>
              <a:ext uri="{FF2B5EF4-FFF2-40B4-BE49-F238E27FC236}">
                <a16:creationId xmlns:a16="http://schemas.microsoft.com/office/drawing/2014/main" id="{8CCEAEF0-287A-FDD7-9F4E-02CEA95F0DBE}"/>
              </a:ext>
            </a:extLst>
          </p:cNvPr>
          <p:cNvSpPr>
            <a:spLocks noGrp="1"/>
          </p:cNvSpPr>
          <p:nvPr>
            <p:ph type="dt" sz="half" idx="10"/>
          </p:nvPr>
        </p:nvSpPr>
        <p:spPr/>
        <p:txBody>
          <a:bodyPr/>
          <a:lstStyle>
            <a:lvl1pPr>
              <a:defRPr/>
            </a:lvl1pPr>
          </a:lstStyle>
          <a:p>
            <a:pPr>
              <a:defRPr/>
            </a:pPr>
            <a:fld id="{7EDF7C56-A20F-2A4B-8BD3-7BC6435D6679}" type="datetimeFigureOut">
              <a:rPr lang="en-GB"/>
              <a:pPr>
                <a:defRPr/>
              </a:pPr>
              <a:t>24/06/2026</a:t>
            </a:fld>
            <a:endParaRPr lang="en-GB" dirty="0"/>
          </a:p>
        </p:txBody>
      </p:sp>
      <p:sp>
        <p:nvSpPr>
          <p:cNvPr id="4" name="Footer Placeholder 4">
            <a:extLst>
              <a:ext uri="{FF2B5EF4-FFF2-40B4-BE49-F238E27FC236}">
                <a16:creationId xmlns:a16="http://schemas.microsoft.com/office/drawing/2014/main" id="{B8B64A13-BE0C-CDD5-2B2A-44087BA8B7D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92C51DCD-6198-F620-4376-90E010B3BFE2}"/>
              </a:ext>
            </a:extLst>
          </p:cNvPr>
          <p:cNvSpPr>
            <a:spLocks noGrp="1"/>
          </p:cNvSpPr>
          <p:nvPr>
            <p:ph type="sldNum" sz="quarter" idx="12"/>
          </p:nvPr>
        </p:nvSpPr>
        <p:spPr/>
        <p:txBody>
          <a:bodyPr/>
          <a:lstStyle>
            <a:lvl1pPr>
              <a:defRPr/>
            </a:lvl1pPr>
          </a:lstStyle>
          <a:p>
            <a:pPr>
              <a:defRPr/>
            </a:pPr>
            <a:fld id="{5D2DC895-AE31-9544-AA6B-29EDB25FEB1A}" type="slidenum">
              <a:rPr lang="en-GB" altLang="en-US"/>
              <a:pPr>
                <a:defRPr/>
              </a:pPr>
              <a:t>‹#›</a:t>
            </a:fld>
            <a:endParaRPr lang="en-GB" altLang="en-US"/>
          </a:p>
        </p:txBody>
      </p:sp>
    </p:spTree>
    <p:extLst>
      <p:ext uri="{BB962C8B-B14F-4D97-AF65-F5344CB8AC3E}">
        <p14:creationId xmlns:p14="http://schemas.microsoft.com/office/powerpoint/2010/main" val="3600978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EBAA23-C05C-5994-440E-761BF1DFFC5A}"/>
              </a:ext>
            </a:extLst>
          </p:cNvPr>
          <p:cNvSpPr>
            <a:spLocks noGrp="1"/>
          </p:cNvSpPr>
          <p:nvPr>
            <p:ph type="dt" sz="half" idx="10"/>
          </p:nvPr>
        </p:nvSpPr>
        <p:spPr/>
        <p:txBody>
          <a:bodyPr/>
          <a:lstStyle>
            <a:lvl1pPr>
              <a:defRPr/>
            </a:lvl1pPr>
          </a:lstStyle>
          <a:p>
            <a:pPr>
              <a:defRPr/>
            </a:pPr>
            <a:fld id="{6D4CA634-446F-ED45-8CEE-C31080DEC9A6}" type="datetimeFigureOut">
              <a:rPr lang="en-GB"/>
              <a:pPr>
                <a:defRPr/>
              </a:pPr>
              <a:t>24/06/2026</a:t>
            </a:fld>
            <a:endParaRPr lang="en-GB" dirty="0"/>
          </a:p>
        </p:txBody>
      </p:sp>
      <p:sp>
        <p:nvSpPr>
          <p:cNvPr id="3" name="Footer Placeholder 4">
            <a:extLst>
              <a:ext uri="{FF2B5EF4-FFF2-40B4-BE49-F238E27FC236}">
                <a16:creationId xmlns:a16="http://schemas.microsoft.com/office/drawing/2014/main" id="{D390F1E1-EFB8-F1E6-D483-00A3BE36612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A1242071-39B9-3E48-5FEB-096A13992071}"/>
              </a:ext>
            </a:extLst>
          </p:cNvPr>
          <p:cNvSpPr>
            <a:spLocks noGrp="1"/>
          </p:cNvSpPr>
          <p:nvPr>
            <p:ph type="sldNum" sz="quarter" idx="12"/>
          </p:nvPr>
        </p:nvSpPr>
        <p:spPr/>
        <p:txBody>
          <a:bodyPr/>
          <a:lstStyle>
            <a:lvl1pPr>
              <a:defRPr/>
            </a:lvl1pPr>
          </a:lstStyle>
          <a:p>
            <a:pPr>
              <a:defRPr/>
            </a:pPr>
            <a:fld id="{0708FE36-15D0-3B49-9617-96CCD74074B3}" type="slidenum">
              <a:rPr lang="en-GB" altLang="en-US"/>
              <a:pPr>
                <a:defRPr/>
              </a:pPr>
              <a:t>‹#›</a:t>
            </a:fld>
            <a:endParaRPr lang="en-GB" altLang="en-US"/>
          </a:p>
        </p:txBody>
      </p:sp>
    </p:spTree>
    <p:extLst>
      <p:ext uri="{BB962C8B-B14F-4D97-AF65-F5344CB8AC3E}">
        <p14:creationId xmlns:p14="http://schemas.microsoft.com/office/powerpoint/2010/main" val="388321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7FEFD313-CC3F-F57E-5FA8-9BCF7446A1CC}"/>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EF2EEC9-FA5F-67E1-D20C-11E86B884473}"/>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02EE4695-E8EA-2621-DE63-D0BDC8AABF08}"/>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4">
            <a:extLst>
              <a:ext uri="{FF2B5EF4-FFF2-40B4-BE49-F238E27FC236}">
                <a16:creationId xmlns:a16="http://schemas.microsoft.com/office/drawing/2014/main" id="{A89FEC62-CE51-B3DB-30BC-5E3ABFF6329D}"/>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7D5AF7C7-DBEC-2C4F-AEED-768967EB6900}" type="datetimeFigureOut">
              <a:rPr lang="en-GB"/>
              <a:pPr>
                <a:defRPr/>
              </a:pPr>
              <a:t>24/06/2026</a:t>
            </a:fld>
            <a:endParaRPr lang="en-GB" dirty="0"/>
          </a:p>
        </p:txBody>
      </p:sp>
      <p:sp>
        <p:nvSpPr>
          <p:cNvPr id="9" name="Footer Placeholder 5">
            <a:extLst>
              <a:ext uri="{FF2B5EF4-FFF2-40B4-BE49-F238E27FC236}">
                <a16:creationId xmlns:a16="http://schemas.microsoft.com/office/drawing/2014/main" id="{D29685C2-D29D-8ACA-62E2-254388D1CDC6}"/>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GB"/>
          </a:p>
        </p:txBody>
      </p:sp>
      <p:sp>
        <p:nvSpPr>
          <p:cNvPr id="10" name="Slide Number Placeholder 6">
            <a:extLst>
              <a:ext uri="{FF2B5EF4-FFF2-40B4-BE49-F238E27FC236}">
                <a16:creationId xmlns:a16="http://schemas.microsoft.com/office/drawing/2014/main" id="{7148E4F1-D6EA-707A-A5F8-FD02F9E5A1A0}"/>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DB869633-92DC-774B-ADA1-C210E51054E5}" type="slidenum">
              <a:rPr lang="en-GB" altLang="en-US"/>
              <a:pPr>
                <a:defRPr/>
              </a:pPr>
              <a:t>‹#›</a:t>
            </a:fld>
            <a:endParaRPr lang="en-GB" altLang="en-US"/>
          </a:p>
        </p:txBody>
      </p:sp>
    </p:spTree>
    <p:extLst>
      <p:ext uri="{BB962C8B-B14F-4D97-AF65-F5344CB8AC3E}">
        <p14:creationId xmlns:p14="http://schemas.microsoft.com/office/powerpoint/2010/main" val="964897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C2F872C0-D7D3-5101-DD9B-E46480DCA966}"/>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2799F2F-FD36-3279-4DF1-69DF77E5EE6F}"/>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4A7839AB-4BAF-C070-499D-0FAD92AC8F9A}"/>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8" name="Date Placeholder 4">
            <a:extLst>
              <a:ext uri="{FF2B5EF4-FFF2-40B4-BE49-F238E27FC236}">
                <a16:creationId xmlns:a16="http://schemas.microsoft.com/office/drawing/2014/main" id="{0E2C49AA-F4F8-DD56-5BF8-AD1369E70626}"/>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1DF36FB1-8689-1A44-B692-D07BF2BAB9DD}" type="datetimeFigureOut">
              <a:rPr lang="en-GB"/>
              <a:pPr>
                <a:defRPr/>
              </a:pPr>
              <a:t>24/06/2026</a:t>
            </a:fld>
            <a:endParaRPr lang="en-GB" dirty="0"/>
          </a:p>
        </p:txBody>
      </p:sp>
      <p:sp>
        <p:nvSpPr>
          <p:cNvPr id="9" name="Footer Placeholder 5">
            <a:extLst>
              <a:ext uri="{FF2B5EF4-FFF2-40B4-BE49-F238E27FC236}">
                <a16:creationId xmlns:a16="http://schemas.microsoft.com/office/drawing/2014/main" id="{8AC7D6E8-8581-EBC3-1902-B2F760E9439C}"/>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D219E0E1-590B-F855-60C4-3B1A3948CF11}"/>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D3EEC278-C24B-0647-816E-05DB46690FC2}" type="slidenum">
              <a:rPr lang="en-GB" altLang="en-US"/>
              <a:pPr>
                <a:defRPr/>
              </a:pPr>
              <a:t>‹#›</a:t>
            </a:fld>
            <a:endParaRPr lang="en-GB" altLang="en-US"/>
          </a:p>
        </p:txBody>
      </p:sp>
    </p:spTree>
    <p:extLst>
      <p:ext uri="{BB962C8B-B14F-4D97-AF65-F5344CB8AC3E}">
        <p14:creationId xmlns:p14="http://schemas.microsoft.com/office/powerpoint/2010/main" val="3923339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36322FC-8BCF-01FD-D91E-24AA87760A4D}"/>
              </a:ext>
            </a:extLst>
          </p:cNvPr>
          <p:cNvSpPr>
            <a:spLocks noGrp="1" noChangeArrowheads="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BB729D5D-D284-76C8-162A-0611159E5C44}"/>
              </a:ext>
            </a:extLst>
          </p:cNvPr>
          <p:cNvSpPr>
            <a:spLocks noGrp="1" noChangeArrowheads="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09B2522A-D207-6456-176A-63738250412F}"/>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fld id="{98B54786-B710-1840-A565-D34BEFB334A5}" type="datetimeFigureOut">
              <a:rPr lang="en-GB"/>
              <a:pPr>
                <a:defRPr/>
              </a:pPr>
              <a:t>24/06/2026</a:t>
            </a:fld>
            <a:endParaRPr lang="en-GB" dirty="0"/>
          </a:p>
        </p:txBody>
      </p:sp>
      <p:sp>
        <p:nvSpPr>
          <p:cNvPr id="5" name="Footer Placeholder 4">
            <a:extLst>
              <a:ext uri="{FF2B5EF4-FFF2-40B4-BE49-F238E27FC236}">
                <a16:creationId xmlns:a16="http://schemas.microsoft.com/office/drawing/2014/main" id="{496B30A7-8399-4B71-B541-6FDA42706828}"/>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a:solidFill>
                  <a:schemeClr val="tx2"/>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31F822D-3DAD-57AF-6C2F-2F3FB4959A2E}"/>
              </a:ext>
            </a:extLst>
          </p:cNvPr>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fontAlgn="auto" hangingPunct="1">
              <a:spcBef>
                <a:spcPts val="0"/>
              </a:spcBef>
              <a:spcAft>
                <a:spcPts val="0"/>
              </a:spcAft>
              <a:defRPr sz="1000" baseline="0">
                <a:solidFill>
                  <a:schemeClr val="tx2"/>
                </a:solidFill>
                <a:latin typeface="+mn-lt"/>
              </a:defRPr>
            </a:lvl1pPr>
          </a:lstStyle>
          <a:p>
            <a:pPr>
              <a:defRPr/>
            </a:pPr>
            <a:fld id="{5ABF5270-AD21-B449-8EDD-B05D037F2ADD}" type="slidenum">
              <a:rPr lang="en-GB" altLang="en-US"/>
              <a:pPr>
                <a:defRPr/>
              </a:pPr>
              <a:t>‹#›</a:t>
            </a:fld>
            <a:endParaRPr lang="en-GB" altLang="en-US"/>
          </a:p>
        </p:txBody>
      </p:sp>
      <p:sp>
        <p:nvSpPr>
          <p:cNvPr id="9" name="Rectangle 8">
            <a:extLst>
              <a:ext uri="{FF2B5EF4-FFF2-40B4-BE49-F238E27FC236}">
                <a16:creationId xmlns:a16="http://schemas.microsoft.com/office/drawing/2014/main" id="{19C3F47F-8923-301C-EE8B-8D72AF487972}"/>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8D47EAC7-7423-E16A-0971-BDF97F8EEB71}"/>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845" r:id="rId1"/>
    <p:sldLayoutId id="2147483838" r:id="rId2"/>
    <p:sldLayoutId id="2147483846" r:id="rId3"/>
    <p:sldLayoutId id="2147483839" r:id="rId4"/>
    <p:sldLayoutId id="2147483840" r:id="rId5"/>
    <p:sldLayoutId id="2147483841" r:id="rId6"/>
    <p:sldLayoutId id="2147483842" r:id="rId7"/>
    <p:sldLayoutId id="2147483847" r:id="rId8"/>
    <p:sldLayoutId id="2147483848" r:id="rId9"/>
    <p:sldLayoutId id="2147483843" r:id="rId10"/>
    <p:sldLayoutId id="2147483844" r:id="rId11"/>
  </p:sldLayoutIdLst>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eaLnBrk="0" fontAlgn="base" hangingPunct="0">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xtonprimaryschool.org.uk/"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parentcontact@flixtonprimaryschool.org.u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F5CA8D-096D-AC87-FA9D-265D18391903}"/>
              </a:ext>
            </a:extLst>
          </p:cNvPr>
          <p:cNvSpPr>
            <a:spLocks noGrp="1"/>
          </p:cNvSpPr>
          <p:nvPr>
            <p:ph type="ctrTitle"/>
          </p:nvPr>
        </p:nvSpPr>
        <p:spPr>
          <a:xfrm>
            <a:off x="468313" y="4005263"/>
            <a:ext cx="8229600" cy="1143000"/>
          </a:xfrm>
        </p:spPr>
        <p:txBody>
          <a:bodyPr rtlCol="0"/>
          <a:lstStyle/>
          <a:p>
            <a:pPr eaLnBrk="1" fontAlgn="auto" hangingPunct="1">
              <a:spcAft>
                <a:spcPts val="0"/>
              </a:spcAft>
              <a:defRPr/>
            </a:pPr>
            <a:r>
              <a:rPr lang="en-GB" altLang="en-US" dirty="0">
                <a:latin typeface="Sassoon Primary" pitchFamily="2" charset="77"/>
              </a:rPr>
              <a:t>Nursery Welcome Meeting</a:t>
            </a:r>
            <a:br>
              <a:rPr lang="en-GB" altLang="en-US" sz="3200" dirty="0">
                <a:latin typeface="Sassoon Primary" pitchFamily="2" charset="77"/>
              </a:rPr>
            </a:br>
            <a:br>
              <a:rPr lang="en-GB" altLang="en-US" sz="3200" dirty="0">
                <a:latin typeface="Sassoon Primary" pitchFamily="2" charset="77"/>
              </a:rPr>
            </a:br>
            <a:r>
              <a:rPr lang="en-GB" altLang="en-US" sz="3200" dirty="0">
                <a:latin typeface="Sassoon Primary" pitchFamily="2" charset="77"/>
              </a:rPr>
              <a:t>Flixton Primary School</a:t>
            </a:r>
            <a:br>
              <a:rPr lang="en-GB" altLang="en-US" sz="3200" dirty="0">
                <a:latin typeface="Sassoon Primary" pitchFamily="2" charset="77"/>
              </a:rPr>
            </a:br>
            <a:r>
              <a:rPr lang="en-GB" altLang="en-US" sz="3200" dirty="0">
                <a:latin typeface="Sassoon Primary" pitchFamily="2" charset="77"/>
              </a:rPr>
              <a:t>July 2026</a:t>
            </a:r>
            <a:endParaRPr lang="en-GB" altLang="en-US" dirty="0">
              <a:latin typeface="Sassoon Primary" pitchFamily="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4E818AD-48C1-B3FD-2C4D-BD8810CC22FC}"/>
              </a:ext>
            </a:extLst>
          </p:cNvPr>
          <p:cNvSpPr>
            <a:spLocks noGrp="1"/>
          </p:cNvSpPr>
          <p:nvPr>
            <p:ph type="ctrTitle"/>
          </p:nvPr>
        </p:nvSpPr>
        <p:spPr>
          <a:xfrm>
            <a:off x="-180528" y="-243408"/>
            <a:ext cx="7772400" cy="1470025"/>
          </a:xfrm>
        </p:spPr>
        <p:txBody>
          <a:bodyPr rtlCol="0"/>
          <a:lstStyle/>
          <a:p>
            <a:pPr eaLnBrk="1" fontAlgn="auto" hangingPunct="1">
              <a:spcAft>
                <a:spcPts val="0"/>
              </a:spcAft>
              <a:defRPr/>
            </a:pPr>
            <a:r>
              <a:rPr lang="en-GB" altLang="en-US" sz="4000" dirty="0">
                <a:latin typeface="SassoonPrimaryInfant" pitchFamily="2" charset="0"/>
              </a:rPr>
              <a:t>Bags</a:t>
            </a:r>
          </a:p>
        </p:txBody>
      </p:sp>
      <p:sp>
        <p:nvSpPr>
          <p:cNvPr id="34819" name="Rectangle 3">
            <a:extLst>
              <a:ext uri="{FF2B5EF4-FFF2-40B4-BE49-F238E27FC236}">
                <a16:creationId xmlns:a16="http://schemas.microsoft.com/office/drawing/2014/main" id="{9EFA1DA9-D441-856B-8FCC-46C48DE9977F}"/>
              </a:ext>
            </a:extLst>
          </p:cNvPr>
          <p:cNvSpPr>
            <a:spLocks noGrp="1" noChangeArrowheads="1"/>
          </p:cNvSpPr>
          <p:nvPr>
            <p:ph type="subTitle" idx="1"/>
          </p:nvPr>
        </p:nvSpPr>
        <p:spPr>
          <a:xfrm>
            <a:off x="827584" y="1628800"/>
            <a:ext cx="7560840" cy="3818035"/>
          </a:xfrm>
        </p:spPr>
        <p:txBody>
          <a:bodyPr>
            <a:normAutofit fontScale="77500" lnSpcReduction="20000"/>
          </a:bodyPr>
          <a:lstStyle/>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Please make sure your child has a </a:t>
            </a:r>
            <a:r>
              <a:rPr lang="en-GB" altLang="en-US" sz="3400" dirty="0">
                <a:solidFill>
                  <a:srgbClr val="FF0000"/>
                </a:solidFill>
                <a:latin typeface="Sassoon Infant Std" panose="020B0503020103030203" pitchFamily="34" charset="0"/>
              </a:rPr>
              <a:t>named</a:t>
            </a:r>
            <a:r>
              <a:rPr lang="en-GB" altLang="en-US" sz="3400" dirty="0">
                <a:solidFill>
                  <a:schemeClr val="tx1"/>
                </a:solidFill>
                <a:latin typeface="Sassoon Infant Std" panose="020B0503020103030203" pitchFamily="34" charset="0"/>
              </a:rPr>
              <a:t> book bag.</a:t>
            </a:r>
          </a:p>
          <a:p>
            <a:pPr algn="l" eaLnBrk="1" hangingPunct="1">
              <a:spcBef>
                <a:spcPct val="0"/>
              </a:spcBef>
              <a:spcAft>
                <a:spcPct val="0"/>
              </a:spcAft>
              <a:buFont typeface="Arial" panose="020B0604020202020204" pitchFamily="34" charset="0"/>
              <a:buChar char="•"/>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Book bags are available from reception. </a:t>
            </a:r>
          </a:p>
          <a:p>
            <a:pPr algn="l" eaLnBrk="1" hangingPunct="1">
              <a:spcBef>
                <a:spcPct val="0"/>
              </a:spcBef>
              <a:spcAft>
                <a:spcPct val="0"/>
              </a:spcAft>
              <a:buFont typeface="Arial" panose="020B0604020202020204" pitchFamily="34" charset="0"/>
              <a:buChar char="•"/>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Bring their book bag to school everyday.</a:t>
            </a:r>
          </a:p>
          <a:p>
            <a:pPr algn="l" eaLnBrk="1" hangingPunct="1">
              <a:spcBef>
                <a:spcPct val="0"/>
              </a:spcBef>
              <a:spcAft>
                <a:spcPct val="0"/>
              </a:spcAft>
              <a:defRPr/>
            </a:pPr>
            <a:endParaRPr lang="en-GB" altLang="en-US" sz="34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r>
              <a:rPr lang="en-GB" altLang="en-US" sz="3400" dirty="0">
                <a:solidFill>
                  <a:schemeClr val="tx1"/>
                </a:solidFill>
                <a:latin typeface="Sassoon Infant Std" panose="020B0503020103030203" pitchFamily="34" charset="0"/>
              </a:rPr>
              <a:t>  It allows the children to safely bring home </a:t>
            </a:r>
          </a:p>
          <a:p>
            <a:pPr algn="l" eaLnBrk="1" hangingPunct="1">
              <a:spcBef>
                <a:spcPct val="0"/>
              </a:spcBef>
              <a:spcAft>
                <a:spcPct val="0"/>
              </a:spcAft>
              <a:defRPr/>
            </a:pPr>
            <a:r>
              <a:rPr lang="en-GB" altLang="en-US" sz="3400" dirty="0">
                <a:solidFill>
                  <a:schemeClr val="tx1"/>
                </a:solidFill>
                <a:latin typeface="Sassoon Infant Std" panose="020B0503020103030203" pitchFamily="34" charset="0"/>
              </a:rPr>
              <a:t>   letters, information, books and things they have </a:t>
            </a:r>
          </a:p>
          <a:p>
            <a:pPr algn="l" eaLnBrk="1" hangingPunct="1">
              <a:spcBef>
                <a:spcPct val="0"/>
              </a:spcBef>
              <a:spcAft>
                <a:spcPct val="0"/>
              </a:spcAft>
              <a:defRPr/>
            </a:pPr>
            <a:r>
              <a:rPr lang="en-GB" altLang="en-US" sz="3400" dirty="0">
                <a:solidFill>
                  <a:schemeClr val="tx1"/>
                </a:solidFill>
                <a:latin typeface="Sassoon Infant Std" panose="020B0503020103030203" pitchFamily="34" charset="0"/>
              </a:rPr>
              <a:t>   made.</a:t>
            </a:r>
          </a:p>
          <a:p>
            <a:pPr algn="l" eaLnBrk="1" hangingPunct="1">
              <a:spcBef>
                <a:spcPct val="0"/>
              </a:spcBef>
              <a:spcAft>
                <a:spcPct val="0"/>
              </a:spcAft>
              <a:defRPr/>
            </a:pPr>
            <a:endParaRPr lang="en-GB" altLang="en-US" sz="5500" dirty="0">
              <a:solidFill>
                <a:schemeClr val="tx1"/>
              </a:solidFill>
              <a:latin typeface="Sassoon Infant Std" panose="020B0503020103030203" pitchFamily="34" charset="0"/>
            </a:endParaRPr>
          </a:p>
          <a:p>
            <a:pPr algn="l" eaLnBrk="1" hangingPunct="1">
              <a:spcBef>
                <a:spcPct val="0"/>
              </a:spcBef>
              <a:spcAft>
                <a:spcPct val="0"/>
              </a:spcAft>
              <a:buFont typeface="Arial" panose="020B0604020202020204" pitchFamily="34" charset="0"/>
              <a:buChar char="•"/>
              <a:defRPr/>
            </a:pPr>
            <a:endParaRPr lang="en-GB" altLang="en-US" dirty="0">
              <a:solidFill>
                <a:schemeClr val="tx1"/>
              </a:solidFill>
              <a:latin typeface="SassoonPrimaryInfant" pitchFamily="2" charset="0"/>
            </a:endParaRPr>
          </a:p>
          <a:p>
            <a:pPr eaLnBrk="1" hangingPunct="1">
              <a:lnSpc>
                <a:spcPct val="80000"/>
              </a:lnSpc>
              <a:spcBef>
                <a:spcPct val="0"/>
              </a:spcBef>
              <a:spcAft>
                <a:spcPct val="0"/>
              </a:spcAft>
              <a:defRPr/>
            </a:pPr>
            <a:endParaRPr lang="en-GB" altLang="en-US" sz="2400" dirty="0">
              <a:solidFill>
                <a:schemeClr val="tx1"/>
              </a:solidFill>
            </a:endParaRPr>
          </a:p>
          <a:p>
            <a:pPr eaLnBrk="1" hangingPunct="1">
              <a:lnSpc>
                <a:spcPct val="80000"/>
              </a:lnSpc>
              <a:spcBef>
                <a:spcPct val="0"/>
              </a:spcBef>
              <a:spcAft>
                <a:spcPct val="0"/>
              </a:spcAft>
              <a:defRPr/>
            </a:pPr>
            <a:endParaRPr lang="en-GB" altLang="en-US" sz="2400" dirty="0">
              <a:solidFill>
                <a:schemeClr val="tx1"/>
              </a:solidFill>
              <a:latin typeface="SassoonPrimaryInfant"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899592" y="548680"/>
            <a:ext cx="7777163" cy="81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One piece of fruit will be provided every day.</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The children are entitled to milk daily if they want it.</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have Tasting Tuesdays.</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have a morning snack (toast, breadsticks etc.)</a:t>
            </a:r>
          </a:p>
          <a:p>
            <a:pPr marL="342900" indent="-342900">
              <a:buFont typeface="Arial" panose="020B0604020202020204" pitchFamily="34" charset="0"/>
              <a:buChar char="•"/>
            </a:pPr>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Please let us know about any dietary requirements or things you would like us to taste.</a:t>
            </a:r>
          </a:p>
          <a:p>
            <a:endParaRPr lang="en-US" altLang="en-US" sz="2400" dirty="0">
              <a:latin typeface="Sassoon Primary" pitchFamily="2" charset="77"/>
            </a:endParaRPr>
          </a:p>
          <a:p>
            <a:pPr marL="342900" indent="-342900">
              <a:buFont typeface="Arial" panose="020B0604020202020204" pitchFamily="34" charset="0"/>
              <a:buChar char="•"/>
            </a:pPr>
            <a:r>
              <a:rPr lang="en-US" altLang="en-US" sz="2400" dirty="0">
                <a:latin typeface="Sassoon Primary" pitchFamily="2" charset="77"/>
              </a:rPr>
              <a:t>We ask for a voluntary donation of £1 a week towards tasting and toast, payable on Monday morning or in one go. </a:t>
            </a:r>
          </a:p>
          <a:p>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endParaRPr lang="en-US" altLang="en-US" sz="3000" dirty="0">
              <a:latin typeface="Sassoon Primary" pitchFamily="2" charset="77"/>
            </a:endParaRPr>
          </a:p>
          <a:p>
            <a:endParaRPr lang="en-US" altLang="en-US" sz="3000" dirty="0">
              <a:latin typeface="Sassoon Primary" pitchFamily="2" charset="77"/>
            </a:endParaRPr>
          </a:p>
          <a:p>
            <a:endParaRPr lang="en-US" altLang="en-US" sz="2200" dirty="0">
              <a:latin typeface="Sassoon Infant Std" panose="020B0503020103030203" pitchFamily="34" charset="0"/>
            </a:endParaRPr>
          </a:p>
        </p:txBody>
      </p:sp>
      <p:sp>
        <p:nvSpPr>
          <p:cNvPr id="4" name="TextBox 3">
            <a:extLst>
              <a:ext uri="{FF2B5EF4-FFF2-40B4-BE49-F238E27FC236}">
                <a16:creationId xmlns:a16="http://schemas.microsoft.com/office/drawing/2014/main" id="{3B40069E-05F2-DE7D-0364-326DF1ECAAE7}"/>
              </a:ext>
            </a:extLst>
          </p:cNvPr>
          <p:cNvSpPr txBox="1"/>
          <p:nvPr/>
        </p:nvSpPr>
        <p:spPr>
          <a:xfrm>
            <a:off x="899592" y="188640"/>
            <a:ext cx="7056784" cy="923330"/>
          </a:xfrm>
          <a:prstGeom prst="rect">
            <a:avLst/>
          </a:prstGeom>
          <a:noFill/>
        </p:spPr>
        <p:txBody>
          <a:bodyPr wrap="square" rtlCol="0">
            <a:spAutoFit/>
          </a:bodyPr>
          <a:lstStyle/>
          <a:p>
            <a:r>
              <a:rPr lang="en-GB" altLang="en-US" sz="5400" dirty="0">
                <a:latin typeface="Sassoon Primary" pitchFamily="2" charset="77"/>
              </a:rPr>
              <a:t>Snack</a:t>
            </a:r>
            <a:endParaRPr lang="en-US" sz="5400" dirty="0"/>
          </a:p>
        </p:txBody>
      </p:sp>
    </p:spTree>
    <p:extLst>
      <p:ext uri="{BB962C8B-B14F-4D97-AF65-F5344CB8AC3E}">
        <p14:creationId xmlns:p14="http://schemas.microsoft.com/office/powerpoint/2010/main" val="305407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6AD1AC10-BB04-FF7A-304E-0CCD1F0397A5}"/>
              </a:ext>
            </a:extLst>
          </p:cNvPr>
          <p:cNvSpPr txBox="1">
            <a:spLocks noChangeArrowheads="1"/>
          </p:cNvSpPr>
          <p:nvPr/>
        </p:nvSpPr>
        <p:spPr bwMode="auto">
          <a:xfrm>
            <a:off x="899592" y="3212976"/>
            <a:ext cx="7777163"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r>
              <a:rPr lang="en-US" altLang="en-US" sz="2400" u="sng" dirty="0">
                <a:latin typeface="Sassoon Primary" pitchFamily="2" charset="77"/>
              </a:rPr>
              <a:t>Lunchtime</a:t>
            </a:r>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are a </a:t>
            </a:r>
            <a:r>
              <a:rPr lang="en-US" altLang="en-US" sz="2400" dirty="0">
                <a:solidFill>
                  <a:srgbClr val="FF0000"/>
                </a:solidFill>
                <a:latin typeface="Sassoon Primary" pitchFamily="2" charset="77"/>
              </a:rPr>
              <a:t>nut free </a:t>
            </a:r>
            <a:r>
              <a:rPr lang="en-US" altLang="en-US" sz="2400" dirty="0">
                <a:latin typeface="Sassoon Primary" pitchFamily="2" charset="77"/>
              </a:rPr>
              <a:t>school. </a:t>
            </a:r>
          </a:p>
          <a:p>
            <a:pPr marL="457200" indent="-457200">
              <a:buFont typeface="Arial" panose="020B0604020202020204" pitchFamily="34" charset="0"/>
              <a:buChar char="•"/>
            </a:pPr>
            <a:r>
              <a:rPr lang="en-US" altLang="en-US" sz="2400" dirty="0">
                <a:latin typeface="Sassoon Primary" pitchFamily="2" charset="77"/>
              </a:rPr>
              <a:t>Please make sure any small items are cut up </a:t>
            </a:r>
            <a:r>
              <a:rPr lang="en-US" altLang="en-US" sz="2400" dirty="0" err="1">
                <a:latin typeface="Sassoon Primary" pitchFamily="2" charset="77"/>
              </a:rPr>
              <a:t>eg.</a:t>
            </a:r>
            <a:r>
              <a:rPr lang="en-US" altLang="en-US" sz="2400" dirty="0">
                <a:latin typeface="Sassoon Primary" pitchFamily="2" charset="77"/>
              </a:rPr>
              <a:t> grapes, olives. </a:t>
            </a:r>
          </a:p>
          <a:p>
            <a:pPr marL="457200" indent="-457200">
              <a:buFont typeface="Arial" panose="020B0604020202020204" pitchFamily="34" charset="0"/>
              <a:buChar char="•"/>
            </a:pPr>
            <a:r>
              <a:rPr lang="en-US" altLang="en-US" sz="2400" dirty="0">
                <a:latin typeface="Sassoon Primary" pitchFamily="2" charset="77"/>
              </a:rPr>
              <a:t>Please do not pack an adult sized lunch!</a:t>
            </a:r>
          </a:p>
          <a:p>
            <a:pPr marL="457200" indent="-457200">
              <a:buFont typeface="Arial" panose="020B0604020202020204" pitchFamily="34" charset="0"/>
              <a:buChar char="•"/>
            </a:pPr>
            <a:r>
              <a:rPr lang="en-US" altLang="en-US" sz="2400" dirty="0">
                <a:latin typeface="Sassoon Primary" pitchFamily="2" charset="77"/>
              </a:rPr>
              <a:t>Please </a:t>
            </a:r>
            <a:r>
              <a:rPr lang="en-US" altLang="en-US" sz="2400" dirty="0">
                <a:solidFill>
                  <a:srgbClr val="FF0000"/>
                </a:solidFill>
                <a:latin typeface="Sassoon Primary" pitchFamily="2" charset="77"/>
              </a:rPr>
              <a:t>label</a:t>
            </a:r>
            <a:r>
              <a:rPr lang="en-US" altLang="en-US" sz="2400" dirty="0">
                <a:latin typeface="Sassoon Primary" pitchFamily="2" charset="77"/>
              </a:rPr>
              <a:t> their bottles and packed lunch.</a:t>
            </a:r>
          </a:p>
          <a:p>
            <a:pPr marL="457200" indent="-457200">
              <a:buFont typeface="Arial" panose="020B0604020202020204" pitchFamily="34" charset="0"/>
              <a:buChar char="•"/>
            </a:pPr>
            <a:r>
              <a:rPr lang="en-US" altLang="en-US" sz="2400" dirty="0">
                <a:latin typeface="Sassoon Primary" pitchFamily="2" charset="77"/>
              </a:rPr>
              <a:t>The children eat their lunch in the classroom at tables, they are looked after by the midday assistants. </a:t>
            </a:r>
          </a:p>
          <a:p>
            <a:endParaRPr lang="en-US" altLang="en-US" sz="2200" dirty="0">
              <a:latin typeface="Sassoon Infant Std" panose="020B0503020103030203" pitchFamily="34" charset="0"/>
            </a:endParaRPr>
          </a:p>
        </p:txBody>
      </p:sp>
      <p:pic>
        <p:nvPicPr>
          <p:cNvPr id="19459" name="Picture 6" descr="School Lunch Ideas (Printable Cheat Sheet!) - Detoxinista">
            <a:extLst>
              <a:ext uri="{FF2B5EF4-FFF2-40B4-BE49-F238E27FC236}">
                <a16:creationId xmlns:a16="http://schemas.microsoft.com/office/drawing/2014/main" id="{D8886DF3-CF12-B4FE-7B03-E728181C7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0802"/>
          <a:stretch>
            <a:fillRect/>
          </a:stretch>
        </p:blipFill>
        <p:spPr bwMode="auto">
          <a:xfrm>
            <a:off x="1153220" y="215976"/>
            <a:ext cx="2201499"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8 Best Water Bottles for Kids: We Test Every Bottle We Recommend!">
            <a:extLst>
              <a:ext uri="{FF2B5EF4-FFF2-40B4-BE49-F238E27FC236}">
                <a16:creationId xmlns:a16="http://schemas.microsoft.com/office/drawing/2014/main" id="{ECAF9C8B-73C0-4944-5013-BDD44EE18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344214"/>
            <a:ext cx="3535804" cy="26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91DFF78-5800-A706-8EFD-14A734D3456B}"/>
              </a:ext>
            </a:extLst>
          </p:cNvPr>
          <p:cNvSpPr>
            <a:spLocks noGrp="1"/>
          </p:cNvSpPr>
          <p:nvPr>
            <p:ph type="ctrTitle"/>
          </p:nvPr>
        </p:nvSpPr>
        <p:spPr>
          <a:xfrm>
            <a:off x="2270125" y="-171450"/>
            <a:ext cx="6840538" cy="1358900"/>
          </a:xfrm>
        </p:spPr>
        <p:txBody>
          <a:bodyPr rtlCol="0"/>
          <a:lstStyle/>
          <a:p>
            <a:pPr eaLnBrk="1" fontAlgn="auto" hangingPunct="1">
              <a:spcAft>
                <a:spcPts val="0"/>
              </a:spcAft>
              <a:defRPr/>
            </a:pPr>
            <a:r>
              <a:rPr lang="en-GB" altLang="en-US" sz="3000" dirty="0">
                <a:latin typeface="SassoonPrimaryInfant" pitchFamily="2" charset="0"/>
              </a:rPr>
              <a:t>Collection Arrangements</a:t>
            </a:r>
          </a:p>
        </p:txBody>
      </p:sp>
      <p:sp>
        <p:nvSpPr>
          <p:cNvPr id="27651" name="Rectangle 3">
            <a:extLst>
              <a:ext uri="{FF2B5EF4-FFF2-40B4-BE49-F238E27FC236}">
                <a16:creationId xmlns:a16="http://schemas.microsoft.com/office/drawing/2014/main" id="{3D765C8E-0FB4-4289-ABB1-D8088AE33DE7}"/>
              </a:ext>
            </a:extLst>
          </p:cNvPr>
          <p:cNvSpPr>
            <a:spLocks noGrp="1" noChangeArrowheads="1"/>
          </p:cNvSpPr>
          <p:nvPr>
            <p:ph type="subTitle" idx="1"/>
          </p:nvPr>
        </p:nvSpPr>
        <p:spPr>
          <a:xfrm>
            <a:off x="989013" y="1484313"/>
            <a:ext cx="7165975" cy="4535487"/>
          </a:xfrm>
        </p:spPr>
        <p:txBody>
          <a:bodyPr>
            <a:normAutofit/>
          </a:bodyPr>
          <a:lstStyle/>
          <a:p>
            <a:pPr algn="l" eaLnBrk="1" hangingPunct="1">
              <a:lnSpc>
                <a:spcPct val="90000"/>
              </a:lnSpc>
              <a:spcBef>
                <a:spcPct val="0"/>
              </a:spcBef>
              <a:spcAft>
                <a:spcPct val="0"/>
              </a:spcAft>
              <a:defRPr/>
            </a:pPr>
            <a:r>
              <a:rPr lang="en-GB" altLang="en-US" sz="2000" dirty="0">
                <a:solidFill>
                  <a:schemeClr val="tx1"/>
                </a:solidFill>
                <a:latin typeface="Sassoon Infant Std" panose="020B0503020103030203" pitchFamily="34" charset="0"/>
              </a:rPr>
              <a:t> </a:t>
            </a: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Parents line up at the door and the teacher will shout through to the classroom for each child.</a:t>
            </a:r>
          </a:p>
          <a:p>
            <a:pPr algn="l" eaLnBrk="1" hangingPunct="1">
              <a:lnSpc>
                <a:spcPct val="90000"/>
              </a:lnSpc>
              <a:spcBef>
                <a:spcPct val="0"/>
              </a:spcBef>
              <a:spcAft>
                <a:spcPct val="0"/>
              </a:spcAft>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We ask that if there is anything you need to discuss, that you wait until all of the children have been dismissed.</a:t>
            </a:r>
          </a:p>
          <a:p>
            <a:pPr algn="l" eaLnBrk="1" hangingPunct="1">
              <a:lnSpc>
                <a:spcPct val="90000"/>
              </a:lnSpc>
              <a:spcBef>
                <a:spcPct val="0"/>
              </a:spcBef>
              <a:spcAft>
                <a:spcPct val="0"/>
              </a:spcAft>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Make sure you have filled in a collection arrangement sheet for your child if you haven’t already completed one. </a:t>
            </a:r>
          </a:p>
          <a:p>
            <a:pPr algn="l" eaLnBrk="1" hangingPunct="1">
              <a:lnSpc>
                <a:spcPct val="90000"/>
              </a:lnSpc>
              <a:spcBef>
                <a:spcPct val="0"/>
              </a:spcBef>
              <a:spcAft>
                <a:spcPct val="0"/>
              </a:spcAft>
              <a:buFont typeface="Arial" panose="020B0604020202020204" pitchFamily="34" charset="0"/>
              <a:buChar char="•"/>
              <a:defRPr/>
            </a:pPr>
            <a:endParaRPr lang="en-GB" altLang="en-US" sz="2000" dirty="0">
              <a:solidFill>
                <a:schemeClr val="tx1"/>
              </a:solidFill>
              <a:latin typeface="Sassoon Infant Std" panose="020B0503020103030203" pitchFamily="34" charset="0"/>
            </a:endParaRPr>
          </a:p>
          <a:p>
            <a:pPr algn="l" eaLnBrk="1" hangingPunct="1">
              <a:lnSpc>
                <a:spcPct val="90000"/>
              </a:lnSpc>
              <a:spcBef>
                <a:spcPct val="0"/>
              </a:spcBef>
              <a:spcAft>
                <a:spcPct val="0"/>
              </a:spcAft>
              <a:buFont typeface="Arial" panose="020B0604020202020204" pitchFamily="34" charset="0"/>
              <a:buChar char="•"/>
              <a:defRPr/>
            </a:pPr>
            <a:r>
              <a:rPr lang="en-GB" altLang="en-US" sz="2000" dirty="0">
                <a:solidFill>
                  <a:schemeClr val="tx1"/>
                </a:solidFill>
                <a:latin typeface="Sassoon Infant Std" panose="020B0503020103030203" pitchFamily="34" charset="0"/>
              </a:rPr>
              <a:t>Please always let us know if someone other than the person we are expecting is collecting your child. </a:t>
            </a:r>
          </a:p>
          <a:p>
            <a:pPr eaLnBrk="1" hangingPunct="1">
              <a:lnSpc>
                <a:spcPct val="80000"/>
              </a:lnSpc>
              <a:spcBef>
                <a:spcPct val="0"/>
              </a:spcBef>
              <a:spcAft>
                <a:spcPct val="0"/>
              </a:spcAft>
              <a:defRPr/>
            </a:pPr>
            <a:endParaRPr lang="en-GB" altLang="en-US" sz="2400" dirty="0">
              <a:solidFill>
                <a:schemeClr val="tx1"/>
              </a:solidFill>
            </a:endParaRPr>
          </a:p>
          <a:p>
            <a:pPr eaLnBrk="1" hangingPunct="1">
              <a:lnSpc>
                <a:spcPct val="80000"/>
              </a:lnSpc>
              <a:spcBef>
                <a:spcPct val="0"/>
              </a:spcBef>
              <a:spcAft>
                <a:spcPct val="0"/>
              </a:spcAft>
              <a:defRPr/>
            </a:pPr>
            <a:endParaRPr lang="en-GB" altLang="en-US" dirty="0">
              <a:solidFill>
                <a:schemeClr val="tx1"/>
              </a:solidFill>
              <a:latin typeface="SassoonPrimaryInfant"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C14F1B-807D-A91A-5A72-F763E2F8A30A}"/>
              </a:ext>
            </a:extLst>
          </p:cNvPr>
          <p:cNvSpPr>
            <a:spLocks noGrp="1" noChangeArrowheads="1"/>
          </p:cNvSpPr>
          <p:nvPr>
            <p:ph type="title"/>
          </p:nvPr>
        </p:nvSpPr>
        <p:spPr/>
        <p:txBody>
          <a:bodyPr/>
          <a:lstStyle/>
          <a:p>
            <a:pPr eaLnBrk="1" hangingPunct="1"/>
            <a:r>
              <a:rPr lang="en-US" sz="4000" dirty="0">
                <a:latin typeface="Sassoon Primary" pitchFamily="2" charset="77"/>
              </a:rPr>
              <a:t>If your child has an accident at school</a:t>
            </a:r>
            <a:r>
              <a:rPr lang="en-GB" altLang="en-US" sz="4000" dirty="0">
                <a:latin typeface="Sassoon Primary" pitchFamily="2" charset="77"/>
              </a:rPr>
              <a:t> </a:t>
            </a:r>
          </a:p>
        </p:txBody>
      </p:sp>
      <p:sp>
        <p:nvSpPr>
          <p:cNvPr id="17411" name="Subtitle 2">
            <a:extLst>
              <a:ext uri="{FF2B5EF4-FFF2-40B4-BE49-F238E27FC236}">
                <a16:creationId xmlns:a16="http://schemas.microsoft.com/office/drawing/2014/main" id="{E374EE4E-5878-55B3-DD5E-3A4F6ABE376C}"/>
              </a:ext>
            </a:extLst>
          </p:cNvPr>
          <p:cNvSpPr>
            <a:spLocks noGrp="1" noChangeArrowheads="1"/>
          </p:cNvSpPr>
          <p:nvPr>
            <p:ph type="subTitle" idx="4294967295"/>
          </p:nvPr>
        </p:nvSpPr>
        <p:spPr>
          <a:xfrm>
            <a:off x="1028700" y="1844675"/>
            <a:ext cx="7377113" cy="4608513"/>
          </a:xfrm>
        </p:spPr>
        <p:txBody>
          <a:bodyPr/>
          <a:lstStyle/>
          <a:p>
            <a:r>
              <a:rPr lang="en-GB" sz="1700" dirty="0">
                <a:latin typeface="Sassoon Infant Std" panose="020B0503020103030203" pitchFamily="34" charset="0"/>
              </a:rPr>
              <a:t>It is part and parcel of life in the EYFS that children will occasionally experience the odd bump or scrape. We value risky play (risky, not hazardous). Children are encouraged to make decisions about their play in a safe environment, rather than being wrapped in cotton wool.</a:t>
            </a:r>
          </a:p>
          <a:p>
            <a:r>
              <a:rPr lang="en-GB" sz="1700" b="1" dirty="0">
                <a:latin typeface="Sassoon Infant Std" panose="020B0503020103030203" pitchFamily="34" charset="0"/>
              </a:rPr>
              <a:t>Risky play</a:t>
            </a:r>
            <a:r>
              <a:rPr lang="en-GB" sz="1700" dirty="0">
                <a:latin typeface="Sassoon Infant Std" panose="020B0503020103030203" pitchFamily="34" charset="0"/>
              </a:rPr>
              <a:t> offers thrilling challenges that children can identify, assess, and manage themselves, helping to build independence, resilience, and motor skills. In contrast, </a:t>
            </a:r>
            <a:r>
              <a:rPr lang="en-GB" sz="1700" b="1" dirty="0">
                <a:latin typeface="Sassoon Infant Std" panose="020B0503020103030203" pitchFamily="34" charset="0"/>
              </a:rPr>
              <a:t>hazardous play</a:t>
            </a:r>
            <a:r>
              <a:rPr lang="en-GB" sz="1700" dirty="0">
                <a:latin typeface="Sassoon Infant Std" panose="020B0503020103030203" pitchFamily="34" charset="0"/>
              </a:rPr>
              <a:t> involves hidden, unpredictable dangers that children cannot foresee or manage, potentially leading to avoidable injury.</a:t>
            </a:r>
          </a:p>
          <a:p>
            <a:r>
              <a:rPr lang="en-US" sz="1700" dirty="0">
                <a:latin typeface="Sassoon Infant Std" panose="020B0503020103030203" pitchFamily="34" charset="0"/>
              </a:rPr>
              <a:t>If your child has an accident and requires first aid, they will receive treatment from a first aider and you will receive notification, currently via an accident slip but soon to be via email, that day. This will detail what happened, where it happened, how it happened and how it was treated.</a:t>
            </a:r>
          </a:p>
          <a:p>
            <a:r>
              <a:rPr lang="en-US" sz="1700" dirty="0">
                <a:latin typeface="Sassoon Infant Std" panose="020B0503020103030203" pitchFamily="34" charset="0"/>
              </a:rPr>
              <a:t>If your child receives a more significant injury or a bump to the head,  we will call you to let you know what has happened and we can discuss whether or not your child might need to go home or go and get checked by a medical professional.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C14F1B-807D-A91A-5A72-F763E2F8A30A}"/>
              </a:ext>
            </a:extLst>
          </p:cNvPr>
          <p:cNvSpPr>
            <a:spLocks noGrp="1" noChangeArrowheads="1"/>
          </p:cNvSpPr>
          <p:nvPr>
            <p:ph type="title"/>
          </p:nvPr>
        </p:nvSpPr>
        <p:spPr>
          <a:xfrm>
            <a:off x="1028700" y="404812"/>
            <a:ext cx="7200900" cy="1485900"/>
          </a:xfrm>
        </p:spPr>
        <p:txBody>
          <a:bodyPr/>
          <a:lstStyle/>
          <a:p>
            <a:pPr eaLnBrk="1" hangingPunct="1"/>
            <a:r>
              <a:rPr lang="en-US" sz="4000" dirty="0">
                <a:latin typeface="Sassoon Primary" pitchFamily="2" charset="77"/>
              </a:rPr>
              <a:t>If your child has a toileting accident at school</a:t>
            </a:r>
            <a:r>
              <a:rPr lang="en-GB" altLang="en-US" sz="4000" dirty="0">
                <a:latin typeface="Sassoon Primary" pitchFamily="2" charset="77"/>
              </a:rPr>
              <a:t> </a:t>
            </a:r>
          </a:p>
        </p:txBody>
      </p:sp>
      <p:sp>
        <p:nvSpPr>
          <p:cNvPr id="17411" name="Subtitle 2">
            <a:extLst>
              <a:ext uri="{FF2B5EF4-FFF2-40B4-BE49-F238E27FC236}">
                <a16:creationId xmlns:a16="http://schemas.microsoft.com/office/drawing/2014/main" id="{E374EE4E-5878-55B3-DD5E-3A4F6ABE376C}"/>
              </a:ext>
            </a:extLst>
          </p:cNvPr>
          <p:cNvSpPr>
            <a:spLocks noGrp="1" noChangeArrowheads="1"/>
          </p:cNvSpPr>
          <p:nvPr>
            <p:ph type="subTitle" idx="4294967295"/>
          </p:nvPr>
        </p:nvSpPr>
        <p:spPr>
          <a:xfrm>
            <a:off x="852487" y="1556792"/>
            <a:ext cx="7377113" cy="4608513"/>
          </a:xfrm>
        </p:spPr>
        <p:txBody>
          <a:bodyPr/>
          <a:lstStyle/>
          <a:p>
            <a:r>
              <a:rPr lang="en-GB" sz="2200" dirty="0">
                <a:latin typeface="Sassoon Infant Std" panose="020B0503020103030203" pitchFamily="34" charset="0"/>
              </a:rPr>
              <a:t>As part of school readiness, we would hope that all children are toilet trained before starting school, unless there is a medical reason why this is not possible.</a:t>
            </a:r>
          </a:p>
          <a:p>
            <a:r>
              <a:rPr lang="en-GB" sz="2200" dirty="0">
                <a:latin typeface="Sassoon Infant Std" panose="020B0503020103030203" pitchFamily="34" charset="0"/>
              </a:rPr>
              <a:t>However, toileting accidents do happen with young children, and this is developmentally appropriate. If your child requires support following a toileting accident, a member of staff will support them and talk them through wiping and changing themselves. We will let you know at the end of the day if your child has had a toileting accident.</a:t>
            </a:r>
          </a:p>
          <a:p>
            <a:r>
              <a:rPr lang="en-US" sz="2200" dirty="0">
                <a:latin typeface="Sassoon Infant Std" panose="020B0503020103030203" pitchFamily="34" charset="0"/>
              </a:rPr>
              <a:t>If your child requires more assistance than this then we would aim to meet with you so that you can sign to give us permission to change your child.</a:t>
            </a:r>
          </a:p>
          <a:p>
            <a:r>
              <a:rPr lang="en-US" sz="2200" dirty="0">
                <a:latin typeface="Sassoon Infant Std" panose="020B0503020103030203" pitchFamily="34" charset="0"/>
              </a:rPr>
              <a:t>If you know your child needs reminders and/or support with toileting, it is essential you let us know as soon as possible.</a:t>
            </a:r>
          </a:p>
        </p:txBody>
      </p:sp>
    </p:spTree>
    <p:extLst>
      <p:ext uri="{BB962C8B-B14F-4D97-AF65-F5344CB8AC3E}">
        <p14:creationId xmlns:p14="http://schemas.microsoft.com/office/powerpoint/2010/main" val="20659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3FB9723-8078-EEEC-DE17-DA2579F46A03}"/>
              </a:ext>
            </a:extLst>
          </p:cNvPr>
          <p:cNvSpPr>
            <a:spLocks noGrp="1"/>
          </p:cNvSpPr>
          <p:nvPr>
            <p:ph type="ctrTitle"/>
          </p:nvPr>
        </p:nvSpPr>
        <p:spPr>
          <a:xfrm>
            <a:off x="1619672" y="-242888"/>
            <a:ext cx="7772400" cy="1470026"/>
          </a:xfrm>
        </p:spPr>
        <p:txBody>
          <a:bodyPr rtlCol="0"/>
          <a:lstStyle/>
          <a:p>
            <a:pPr eaLnBrk="1" fontAlgn="auto" hangingPunct="1">
              <a:spcAft>
                <a:spcPts val="0"/>
              </a:spcAft>
              <a:defRPr/>
            </a:pPr>
            <a:r>
              <a:rPr lang="en-GB" altLang="en-US" sz="4000" dirty="0">
                <a:latin typeface="SassoonPrimaryInfant" pitchFamily="2" charset="0"/>
              </a:rPr>
              <a:t>Outdoor Provision</a:t>
            </a:r>
          </a:p>
        </p:txBody>
      </p:sp>
      <p:sp>
        <p:nvSpPr>
          <p:cNvPr id="9219" name="Rectangle 3">
            <a:extLst>
              <a:ext uri="{FF2B5EF4-FFF2-40B4-BE49-F238E27FC236}">
                <a16:creationId xmlns:a16="http://schemas.microsoft.com/office/drawing/2014/main" id="{028DA974-BD22-0CC5-78F4-DF5679F5CC6D}"/>
              </a:ext>
            </a:extLst>
          </p:cNvPr>
          <p:cNvSpPr>
            <a:spLocks noGrp="1"/>
          </p:cNvSpPr>
          <p:nvPr>
            <p:ph type="subTitle" idx="1"/>
          </p:nvPr>
        </p:nvSpPr>
        <p:spPr>
          <a:xfrm>
            <a:off x="971550" y="1227138"/>
            <a:ext cx="7128842" cy="4535487"/>
          </a:xfrm>
        </p:spPr>
        <p:txBody>
          <a:bodyPr rtlCol="0">
            <a:normAutofit/>
          </a:bodyPr>
          <a:lstStyle/>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Always send  your child to school with a warm  </a:t>
            </a:r>
            <a:r>
              <a:rPr lang="en-GB" altLang="en-US" sz="2600" b="1" dirty="0">
                <a:solidFill>
                  <a:schemeClr val="tx1"/>
                </a:solidFill>
                <a:latin typeface="Sassoon Infant Std" panose="020B0503020103030203" pitchFamily="34" charset="0"/>
              </a:rPr>
              <a:t>coat (preferably waterproof),</a:t>
            </a:r>
            <a:r>
              <a:rPr lang="en-GB" altLang="en-US" sz="2600" dirty="0">
                <a:solidFill>
                  <a:schemeClr val="tx1"/>
                </a:solidFill>
                <a:latin typeface="Sassoon Infant Std" panose="020B0503020103030203" pitchFamily="34" charset="0"/>
              </a:rPr>
              <a:t> even if it looks sunny. </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Outdoor provision takes place in all weathers. </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We have a mud kitchen and a water area, the children will get muddy and wet.</a:t>
            </a:r>
          </a:p>
          <a:p>
            <a:pPr algn="l" eaLnBrk="1" fontAlgn="auto" hangingPunct="1">
              <a:lnSpc>
                <a:spcPct val="80000"/>
              </a:lnSpc>
              <a:buFont typeface="Arial" charset="0"/>
              <a:buChar char="•"/>
              <a:defRPr/>
            </a:pPr>
            <a:endParaRPr lang="en-GB" altLang="en-US" sz="2600"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Please send in a pair of wellies and some waterproof trousers.</a:t>
            </a:r>
          </a:p>
          <a:p>
            <a:pPr algn="l" eaLnBrk="1" fontAlgn="auto" hangingPunct="1">
              <a:lnSpc>
                <a:spcPct val="80000"/>
              </a:lnSpc>
              <a:defRPr/>
            </a:pPr>
            <a:endParaRPr lang="en-GB" altLang="en-US" sz="2600" dirty="0">
              <a:solidFill>
                <a:schemeClr val="tx1"/>
              </a:solidFill>
              <a:latin typeface="Sassoon Infant Std" panose="020B0503020103030203" pitchFamily="34" charset="0"/>
            </a:endParaRPr>
          </a:p>
          <a:p>
            <a:pPr marL="342900" indent="-342900" algn="l" eaLnBrk="1" fontAlgn="auto" hangingPunct="1">
              <a:lnSpc>
                <a:spcPct val="80000"/>
              </a:lnSpc>
              <a:buFont typeface="Arial" panose="020B0604020202020204" pitchFamily="34" charset="0"/>
              <a:buChar char="•"/>
              <a:defRPr/>
            </a:pPr>
            <a:r>
              <a:rPr lang="en-GB" altLang="en-US" sz="2600" dirty="0">
                <a:solidFill>
                  <a:srgbClr val="FF0000"/>
                </a:solidFill>
                <a:latin typeface="Sassoon Infant Std" panose="020B0503020103030203" pitchFamily="34" charset="0"/>
              </a:rPr>
              <a:t>  Please </a:t>
            </a:r>
            <a:r>
              <a:rPr lang="en-GB" altLang="en-US" sz="2600" b="1" dirty="0">
                <a:solidFill>
                  <a:srgbClr val="FF0000"/>
                </a:solidFill>
                <a:latin typeface="Sassoon Infant Std" panose="020B0503020103030203" pitchFamily="34" charset="0"/>
              </a:rPr>
              <a:t>name</a:t>
            </a:r>
            <a:r>
              <a:rPr lang="en-GB" altLang="en-US" sz="2600" dirty="0">
                <a:solidFill>
                  <a:srgbClr val="FF0000"/>
                </a:solidFill>
                <a:latin typeface="Sassoon Infant Std" panose="020B0503020103030203" pitchFamily="34" charset="0"/>
              </a:rPr>
              <a:t> all items of clothing.</a:t>
            </a:r>
          </a:p>
          <a:p>
            <a:pPr algn="l" eaLnBrk="1" fontAlgn="auto" hangingPunct="1">
              <a:lnSpc>
                <a:spcPct val="80000"/>
              </a:lnSpc>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spTree>
    <p:extLst>
      <p:ext uri="{BB962C8B-B14F-4D97-AF65-F5344CB8AC3E}">
        <p14:creationId xmlns:p14="http://schemas.microsoft.com/office/powerpoint/2010/main" val="2575566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DCFD84B-7E86-CCFD-A527-F68CC878890E}"/>
              </a:ext>
            </a:extLst>
          </p:cNvPr>
          <p:cNvSpPr>
            <a:spLocks noGrp="1" noChangeArrowheads="1"/>
          </p:cNvSpPr>
          <p:nvPr>
            <p:ph type="title"/>
          </p:nvPr>
        </p:nvSpPr>
        <p:spPr/>
        <p:txBody>
          <a:bodyPr/>
          <a:lstStyle/>
          <a:p>
            <a:pPr eaLnBrk="1" hangingPunct="1"/>
            <a:r>
              <a:rPr lang="en-GB" altLang="en-US" sz="6000">
                <a:latin typeface="Sassoon Primary" pitchFamily="2" charset="77"/>
              </a:rPr>
              <a:t>Messages</a:t>
            </a:r>
          </a:p>
        </p:txBody>
      </p:sp>
      <p:sp>
        <p:nvSpPr>
          <p:cNvPr id="38915" name="Subtitle 2">
            <a:extLst>
              <a:ext uri="{FF2B5EF4-FFF2-40B4-BE49-F238E27FC236}">
                <a16:creationId xmlns:a16="http://schemas.microsoft.com/office/drawing/2014/main" id="{C082FEC0-39A4-9E0C-6544-CBD87D3C19E1}"/>
              </a:ext>
            </a:extLst>
          </p:cNvPr>
          <p:cNvSpPr>
            <a:spLocks noGrp="1"/>
          </p:cNvSpPr>
          <p:nvPr>
            <p:ph type="subTitle" idx="4294967295"/>
          </p:nvPr>
        </p:nvSpPr>
        <p:spPr>
          <a:xfrm>
            <a:off x="1028700" y="1916113"/>
            <a:ext cx="7377113" cy="4256087"/>
          </a:xfrm>
        </p:spPr>
        <p:txBody>
          <a:bodyPr rtlCol="0">
            <a:normAutofit/>
          </a:bodyPr>
          <a:lstStyle/>
          <a:p>
            <a:pPr marL="457200" indent="-457200" eaLnBrk="1" fontAlgn="auto" hangingPunct="1">
              <a:defRPr/>
            </a:pPr>
            <a:r>
              <a:rPr lang="en-GB" altLang="en-US" sz="3500" dirty="0">
                <a:latin typeface="Sassoon Infant Std" panose="020B0503020103030203" pitchFamily="34" charset="0"/>
              </a:rPr>
              <a:t>Please give the staff on the door any </a:t>
            </a:r>
            <a:r>
              <a:rPr lang="en-GB" altLang="en-US" sz="3500" b="1" dirty="0">
                <a:latin typeface="Sassoon Infant Std" panose="020B0503020103030203" pitchFamily="34" charset="0"/>
              </a:rPr>
              <a:t>written </a:t>
            </a:r>
            <a:r>
              <a:rPr lang="en-GB" altLang="en-US" sz="3500" dirty="0">
                <a:latin typeface="Sassoon Infant Std" panose="020B0503020103030203" pitchFamily="34" charset="0"/>
              </a:rPr>
              <a:t>messages in the mornings.</a:t>
            </a:r>
          </a:p>
          <a:p>
            <a:pPr marL="0" indent="0" eaLnBrk="1" fontAlgn="auto" hangingPunct="1">
              <a:buFont typeface="Franklin Gothic Book" panose="020B0503020102020204" pitchFamily="34" charset="0"/>
              <a:buNone/>
              <a:defRPr/>
            </a:pPr>
            <a:endParaRPr lang="en-GB" altLang="en-US" sz="3500" dirty="0">
              <a:latin typeface="SassoonPrimaryInfant" pitchFamily="2" charset="0"/>
            </a:endParaRPr>
          </a:p>
          <a:p>
            <a:pPr marL="457200" indent="-457200" eaLnBrk="1" fontAlgn="auto" hangingPunct="1">
              <a:defRPr/>
            </a:pPr>
            <a:r>
              <a:rPr lang="en-GB" altLang="en-US" sz="3500" dirty="0">
                <a:latin typeface="SassoonPrimaryInfant" pitchFamily="2" charset="0"/>
              </a:rPr>
              <a:t>Alternatively, you can send an email to the school email address. </a:t>
            </a:r>
          </a:p>
          <a:p>
            <a:pPr marL="0" indent="0" eaLnBrk="1" fontAlgn="auto" hangingPunct="1">
              <a:buNone/>
              <a:defRPr/>
            </a:pPr>
            <a:endParaRPr lang="en-GB" altLang="en-US" sz="3500" dirty="0">
              <a:latin typeface="SassoonPrimaryInfant" pitchFamily="2" charset="0"/>
            </a:endParaRPr>
          </a:p>
          <a:p>
            <a:pPr marL="0" indent="0" eaLnBrk="1" fontAlgn="auto" hangingPunct="1">
              <a:buFont typeface="Franklin Gothic Book" panose="020B0503020102020204" pitchFamily="34" charset="0"/>
              <a:buNone/>
              <a:defRPr/>
            </a:pPr>
            <a:r>
              <a:rPr lang="en-GB" altLang="en-US" sz="3200" dirty="0" err="1">
                <a:solidFill>
                  <a:srgbClr val="0070C0"/>
                </a:solidFill>
                <a:latin typeface="Sassoon Infant Std" panose="020B0503020103030203" pitchFamily="34" charset="0"/>
              </a:rPr>
              <a:t>parentcontact@flixtonprimaryschool.org.uk</a:t>
            </a:r>
            <a:endParaRPr lang="en-GB" altLang="en-US" sz="3200" dirty="0">
              <a:solidFill>
                <a:srgbClr val="0070C0"/>
              </a:solidFill>
              <a:latin typeface="Sassoon Infant Std" panose="020B0503020103030203" pitchFamily="34" charset="0"/>
            </a:endParaRPr>
          </a:p>
          <a:p>
            <a:pPr marL="457200" indent="-457200" eaLnBrk="1" fontAlgn="auto" hangingPunct="1">
              <a:defRPr/>
            </a:pPr>
            <a:endParaRPr lang="en-GB" altLang="en-US" dirty="0">
              <a:latin typeface="SassoonPrimaryInfant" pitchFamily="2" charset="0"/>
            </a:endParaRPr>
          </a:p>
          <a:p>
            <a:pPr marL="457200" indent="-457200" eaLnBrk="1" fontAlgn="auto" hangingPunct="1">
              <a:defRPr/>
            </a:pPr>
            <a:endParaRPr lang="en-GB" altLang="en-US" dirty="0">
              <a:latin typeface="Sassoon Infant Std" panose="020B050302010303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BB9DF86-4188-F1BD-FD11-EABF145D788E}"/>
              </a:ext>
            </a:extLst>
          </p:cNvPr>
          <p:cNvSpPr>
            <a:spLocks noGrp="1" noChangeArrowheads="1"/>
          </p:cNvSpPr>
          <p:nvPr>
            <p:ph type="title"/>
          </p:nvPr>
        </p:nvSpPr>
        <p:spPr/>
        <p:txBody>
          <a:bodyPr/>
          <a:lstStyle/>
          <a:p>
            <a:pPr eaLnBrk="1" hangingPunct="1"/>
            <a:r>
              <a:rPr lang="en-GB" altLang="en-US" sz="6000" dirty="0">
                <a:latin typeface="Sassoon Primary" pitchFamily="2" charset="77"/>
              </a:rPr>
              <a:t>Curriculum</a:t>
            </a:r>
          </a:p>
        </p:txBody>
      </p:sp>
      <p:sp>
        <p:nvSpPr>
          <p:cNvPr id="38915" name="Subtitle 2">
            <a:extLst>
              <a:ext uri="{FF2B5EF4-FFF2-40B4-BE49-F238E27FC236}">
                <a16:creationId xmlns:a16="http://schemas.microsoft.com/office/drawing/2014/main" id="{4D4D5464-23C9-76F4-C814-134D8CB7B8ED}"/>
              </a:ext>
            </a:extLst>
          </p:cNvPr>
          <p:cNvSpPr>
            <a:spLocks noGrp="1"/>
          </p:cNvSpPr>
          <p:nvPr>
            <p:ph type="subTitle" idx="4294967295"/>
          </p:nvPr>
        </p:nvSpPr>
        <p:spPr>
          <a:xfrm>
            <a:off x="1020763" y="1689100"/>
            <a:ext cx="7377112" cy="1752600"/>
          </a:xfrm>
        </p:spPr>
        <p:txBody>
          <a:bodyPr rtlCol="0">
            <a:noAutofit/>
          </a:bodyPr>
          <a:lstStyle/>
          <a:p>
            <a:pPr eaLnBrk="1" fontAlgn="auto" hangingPunct="1">
              <a:defRPr/>
            </a:pPr>
            <a:r>
              <a:rPr lang="en-GB" altLang="en-US" sz="2500" dirty="0">
                <a:latin typeface="Sassoon Infant Std" panose="020B0503020103030203" pitchFamily="34" charset="0"/>
              </a:rPr>
              <a:t>We plan and assess using the Early Years Foundation Stage Statutory Framework and Development Matters.</a:t>
            </a:r>
          </a:p>
          <a:p>
            <a:pPr eaLnBrk="1" fontAlgn="auto" hangingPunct="1">
              <a:defRPr/>
            </a:pPr>
            <a:r>
              <a:rPr lang="en-GB" altLang="en-US" sz="2500" dirty="0">
                <a:latin typeface="Sassoon Infant Std" panose="020B0503020103030203" pitchFamily="34" charset="0"/>
              </a:rPr>
              <a:t>We begin to teach maths and phonics in nursery. We will provide more information on this later in the year.</a:t>
            </a:r>
          </a:p>
          <a:p>
            <a:pPr eaLnBrk="1" fontAlgn="auto" hangingPunct="1">
              <a:defRPr/>
            </a:pPr>
            <a:r>
              <a:rPr lang="en-GB" altLang="en-US" sz="2500" dirty="0">
                <a:latin typeface="Sassoon Infant Std" panose="020B0503020103030203" pitchFamily="34" charset="0"/>
              </a:rPr>
              <a:t>The planning is based around themes and takes account of the children’s interests.</a:t>
            </a:r>
          </a:p>
          <a:p>
            <a:pPr eaLnBrk="1" fontAlgn="auto" hangingPunct="1">
              <a:defRPr/>
            </a:pPr>
            <a:r>
              <a:rPr lang="en-GB" altLang="en-US" sz="2500" dirty="0">
                <a:latin typeface="Sassoon Infant Std" panose="020B0503020103030203" pitchFamily="34" charset="0"/>
              </a:rPr>
              <a:t>We try to go on a trip every year to enhance the curriculum.</a:t>
            </a: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BB9DF86-4188-F1BD-FD11-EABF145D788E}"/>
              </a:ext>
            </a:extLst>
          </p:cNvPr>
          <p:cNvSpPr>
            <a:spLocks noGrp="1" noChangeArrowheads="1"/>
          </p:cNvSpPr>
          <p:nvPr>
            <p:ph type="title"/>
          </p:nvPr>
        </p:nvSpPr>
        <p:spPr/>
        <p:txBody>
          <a:bodyPr/>
          <a:lstStyle/>
          <a:p>
            <a:pPr eaLnBrk="1" hangingPunct="1"/>
            <a:r>
              <a:rPr lang="en-GB" altLang="en-US" sz="6000">
                <a:latin typeface="Sassoon Primary" pitchFamily="2" charset="77"/>
              </a:rPr>
              <a:t>School Website </a:t>
            </a:r>
          </a:p>
        </p:txBody>
      </p:sp>
      <p:sp>
        <p:nvSpPr>
          <p:cNvPr id="38915" name="Subtitle 2">
            <a:extLst>
              <a:ext uri="{FF2B5EF4-FFF2-40B4-BE49-F238E27FC236}">
                <a16:creationId xmlns:a16="http://schemas.microsoft.com/office/drawing/2014/main" id="{4D4D5464-23C9-76F4-C814-134D8CB7B8ED}"/>
              </a:ext>
            </a:extLst>
          </p:cNvPr>
          <p:cNvSpPr>
            <a:spLocks noGrp="1"/>
          </p:cNvSpPr>
          <p:nvPr>
            <p:ph type="subTitle" idx="4294967295"/>
          </p:nvPr>
        </p:nvSpPr>
        <p:spPr>
          <a:xfrm>
            <a:off x="1020763" y="1689100"/>
            <a:ext cx="7377112" cy="1752600"/>
          </a:xfrm>
        </p:spPr>
        <p:txBody>
          <a:bodyPr rtlCol="0">
            <a:noAutofit/>
          </a:bodyPr>
          <a:lstStyle/>
          <a:p>
            <a:pPr marL="457200" indent="-457200" eaLnBrk="1" fontAlgn="auto" hangingPunct="1">
              <a:defRPr/>
            </a:pPr>
            <a:r>
              <a:rPr lang="en-GB" altLang="en-US" sz="2500" dirty="0">
                <a:latin typeface="Sassoon Infant Std" panose="020B0503020103030203" pitchFamily="34" charset="0"/>
                <a:hlinkClick r:id="rId3"/>
              </a:rPr>
              <a:t>www.flixtonprimaryschool.org.uk</a:t>
            </a: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r>
              <a:rPr lang="en-GB" altLang="en-US" sz="2500" dirty="0">
                <a:latin typeface="Sassoon Infant Std" panose="020B0503020103030203" pitchFamily="34" charset="0"/>
              </a:rPr>
              <a:t>There will be a class page that will be regularly updated with pictures and information about your child’s time in school.</a:t>
            </a:r>
          </a:p>
          <a:p>
            <a:pPr marL="457200" indent="-457200" eaLnBrk="1" fontAlgn="auto" hangingPunct="1">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a:p>
            <a:pPr marL="0" indent="0" eaLnBrk="1" fontAlgn="auto" hangingPunct="1">
              <a:buFont typeface="Franklin Gothic Book" panose="020B0503020102020204" pitchFamily="34" charset="0"/>
              <a:buNone/>
              <a:defRPr/>
            </a:pPr>
            <a:endParaRPr lang="en-GB" altLang="en-US" sz="2500" dirty="0">
              <a:latin typeface="Sassoon Infant Std" panose="020B0503020103030203" pitchFamily="34" charset="0"/>
            </a:endParaRPr>
          </a:p>
        </p:txBody>
      </p:sp>
    </p:spTree>
    <p:extLst>
      <p:ext uri="{BB962C8B-B14F-4D97-AF65-F5344CB8AC3E}">
        <p14:creationId xmlns:p14="http://schemas.microsoft.com/office/powerpoint/2010/main" val="414767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9189284-1C73-B950-BAB1-41E4F88A7B73}"/>
              </a:ext>
            </a:extLst>
          </p:cNvPr>
          <p:cNvSpPr>
            <a:spLocks noGrp="1"/>
          </p:cNvSpPr>
          <p:nvPr>
            <p:ph type="ctrTitle"/>
          </p:nvPr>
        </p:nvSpPr>
        <p:spPr>
          <a:xfrm>
            <a:off x="1979613" y="746125"/>
            <a:ext cx="7772400" cy="1470025"/>
          </a:xfrm>
        </p:spPr>
        <p:txBody>
          <a:bodyPr rtlCol="0"/>
          <a:lstStyle/>
          <a:p>
            <a:pPr eaLnBrk="1" fontAlgn="auto" hangingPunct="1">
              <a:spcAft>
                <a:spcPts val="0"/>
              </a:spcAft>
              <a:defRPr/>
            </a:pP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br>
              <a:rPr lang="en-GB" altLang="en-US" dirty="0">
                <a:latin typeface="Sassoon Infant Std" panose="020B0503020103030203" pitchFamily="34" charset="0"/>
              </a:rPr>
            </a:br>
            <a:r>
              <a:rPr lang="en-GB" altLang="en-US" sz="4000" dirty="0">
                <a:latin typeface="Sassoon Primary" pitchFamily="2" charset="77"/>
              </a:rPr>
              <a:t>Aims Of The Meeting</a:t>
            </a:r>
            <a:br>
              <a:rPr lang="en-GB" altLang="en-US" sz="3200" dirty="0">
                <a:latin typeface="Sassoon Infant Std" panose="020B0503020103030203" pitchFamily="34" charset="0"/>
              </a:rPr>
            </a:br>
            <a:endParaRPr lang="en-GB" altLang="en-US" dirty="0">
              <a:latin typeface="Sassoon Infant Std" panose="020B0503020103030203" pitchFamily="34" charset="0"/>
            </a:endParaRPr>
          </a:p>
        </p:txBody>
      </p:sp>
      <p:sp>
        <p:nvSpPr>
          <p:cNvPr id="15363" name="Rectangle 4">
            <a:extLst>
              <a:ext uri="{FF2B5EF4-FFF2-40B4-BE49-F238E27FC236}">
                <a16:creationId xmlns:a16="http://schemas.microsoft.com/office/drawing/2014/main" id="{5CDF5C1A-8A83-6196-9BE8-10C99A4F3E99}"/>
              </a:ext>
            </a:extLst>
          </p:cNvPr>
          <p:cNvSpPr>
            <a:spLocks noGrp="1" noChangeArrowheads="1"/>
          </p:cNvSpPr>
          <p:nvPr>
            <p:ph type="subTitle" idx="1"/>
          </p:nvPr>
        </p:nvSpPr>
        <p:spPr>
          <a:xfrm>
            <a:off x="817563" y="1717675"/>
            <a:ext cx="8353425" cy="4370388"/>
          </a:xfrm>
        </p:spPr>
        <p:txBody>
          <a:bodyPr/>
          <a:lstStyle/>
          <a:p>
            <a:pPr algn="l" eaLnBrk="1" hangingPunct="1">
              <a:spcBef>
                <a:spcPct val="0"/>
              </a:spcBef>
              <a:spcAft>
                <a:spcPct val="0"/>
              </a:spcAft>
              <a:buFont typeface="Arial" panose="020B0604020202020204" pitchFamily="34" charset="0"/>
              <a:buChar char="•"/>
            </a:pPr>
            <a:endParaRPr lang="en-GB" altLang="en-US" dirty="0">
              <a:solidFill>
                <a:schemeClr val="tx1"/>
              </a:solidFill>
              <a:latin typeface="SassoonPrimaryInfant" pitchFamily="2" charset="0"/>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give you an opportunity to meet the staff.</a:t>
            </a:r>
          </a:p>
          <a:p>
            <a:pPr algn="l" eaLnBrk="1" hangingPunct="1">
              <a:spcBef>
                <a:spcPct val="0"/>
              </a:spcBef>
              <a:spcAft>
                <a:spcPct val="0"/>
              </a:spcAft>
              <a:buFont typeface="Arial" panose="020B0604020202020204" pitchFamily="34" charset="0"/>
              <a:buChar char="•"/>
            </a:pPr>
            <a:endParaRPr lang="en-GB" altLang="en-US" sz="25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give you some important information before </a:t>
            </a:r>
          </a:p>
          <a:p>
            <a:pPr algn="l" eaLnBrk="1" hangingPunct="1">
              <a:spcBef>
                <a:spcPct val="0"/>
              </a:spcBef>
              <a:spcAft>
                <a:spcPct val="0"/>
              </a:spcAft>
            </a:pPr>
            <a:r>
              <a:rPr lang="en-GB" altLang="en-US" sz="2500" dirty="0">
                <a:solidFill>
                  <a:schemeClr val="tx1"/>
                </a:solidFill>
                <a:latin typeface="Sassoon Primary" pitchFamily="2" charset="77"/>
              </a:rPr>
              <a:t> your child starts in September.</a:t>
            </a:r>
          </a:p>
          <a:p>
            <a:pPr algn="l" eaLnBrk="1" hangingPunct="1">
              <a:spcBef>
                <a:spcPct val="0"/>
              </a:spcBef>
              <a:spcAft>
                <a:spcPct val="0"/>
              </a:spcAft>
              <a:buFont typeface="Arial" panose="020B0604020202020204" pitchFamily="34" charset="0"/>
              <a:buChar char="•"/>
            </a:pPr>
            <a:endParaRPr lang="en-GB" altLang="en-US" sz="2500" dirty="0">
              <a:solidFill>
                <a:schemeClr val="tx1"/>
              </a:solidFill>
              <a:latin typeface="Sassoon Primary" pitchFamily="2" charset="77"/>
            </a:endParaRPr>
          </a:p>
          <a:p>
            <a:pPr algn="l" eaLnBrk="1" hangingPunct="1">
              <a:spcBef>
                <a:spcPct val="0"/>
              </a:spcBef>
              <a:spcAft>
                <a:spcPct val="0"/>
              </a:spcAft>
              <a:buFont typeface="Arial" panose="020B0604020202020204" pitchFamily="34" charset="0"/>
              <a:buChar char="•"/>
            </a:pPr>
            <a:r>
              <a:rPr lang="en-GB" altLang="en-US" sz="2500" dirty="0">
                <a:solidFill>
                  <a:schemeClr val="tx1"/>
                </a:solidFill>
                <a:latin typeface="Sassoon Primary" pitchFamily="2" charset="77"/>
              </a:rPr>
              <a:t>To answer any questions that you might have.</a:t>
            </a:r>
          </a:p>
          <a:p>
            <a:pPr eaLnBrk="1" hangingPunct="1">
              <a:spcBef>
                <a:spcPct val="0"/>
              </a:spcBef>
              <a:spcAft>
                <a:spcPct val="0"/>
              </a:spcAft>
            </a:pPr>
            <a:endParaRPr lang="en-GB" alt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E2410D2-5B89-6363-9F6C-A24E982D17A1}"/>
              </a:ext>
            </a:extLst>
          </p:cNvPr>
          <p:cNvSpPr>
            <a:spLocks noGrp="1"/>
          </p:cNvSpPr>
          <p:nvPr>
            <p:ph type="ctrTitle"/>
          </p:nvPr>
        </p:nvSpPr>
        <p:spPr>
          <a:xfrm>
            <a:off x="722313" y="836613"/>
            <a:ext cx="7772400" cy="1470025"/>
          </a:xfrm>
        </p:spPr>
        <p:txBody>
          <a:bodyPr rtlCol="0"/>
          <a:lstStyle/>
          <a:p>
            <a:pPr eaLnBrk="1" fontAlgn="auto" hangingPunct="1">
              <a:spcAft>
                <a:spcPts val="0"/>
              </a:spcAft>
              <a:defRPr/>
            </a:pPr>
            <a:r>
              <a:rPr lang="en-GB" altLang="en-US" sz="3500" dirty="0">
                <a:latin typeface="Sassoon Primary" pitchFamily="2" charset="77"/>
              </a:rPr>
              <a:t>Helping your child get ready for school. </a:t>
            </a:r>
          </a:p>
        </p:txBody>
      </p:sp>
      <p:sp>
        <p:nvSpPr>
          <p:cNvPr id="37891" name="Rectangle 3">
            <a:extLst>
              <a:ext uri="{FF2B5EF4-FFF2-40B4-BE49-F238E27FC236}">
                <a16:creationId xmlns:a16="http://schemas.microsoft.com/office/drawing/2014/main" id="{C87E9125-2A2B-876D-C4E3-D66184A60104}"/>
              </a:ext>
            </a:extLst>
          </p:cNvPr>
          <p:cNvSpPr>
            <a:spLocks noGrp="1" noChangeArrowheads="1"/>
          </p:cNvSpPr>
          <p:nvPr>
            <p:ph type="subTitle" idx="1"/>
          </p:nvPr>
        </p:nvSpPr>
        <p:spPr>
          <a:xfrm>
            <a:off x="1042988" y="2565400"/>
            <a:ext cx="8713787" cy="4535488"/>
          </a:xfrm>
        </p:spPr>
        <p:txBody>
          <a:bodyPr/>
          <a:lstStyle/>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Practise putting on their coat and zipping it up.  </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Practice getting changed into a clean set of clothes.</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Play turn taking games. </a:t>
            </a:r>
          </a:p>
          <a:p>
            <a:pPr algn="l" eaLnBrk="1" hangingPunct="1">
              <a:spcBef>
                <a:spcPct val="0"/>
              </a:spcBef>
              <a:spcAft>
                <a:spcPct val="0"/>
              </a:spcAft>
              <a:buFont typeface="Arial" panose="020B0604020202020204" pitchFamily="34" charset="0"/>
              <a:buChar char="•"/>
            </a:pPr>
            <a:r>
              <a:rPr lang="en-GB" altLang="en-US" sz="2200" dirty="0">
                <a:solidFill>
                  <a:schemeClr val="tx1"/>
                </a:solidFill>
                <a:latin typeface="Sassoon Infant Std" panose="020B0503020103030203" pitchFamily="34" charset="0"/>
              </a:rPr>
              <a:t>  Encourage your child to go to the toilet on their own and </a:t>
            </a:r>
          </a:p>
          <a:p>
            <a:pPr algn="l" eaLnBrk="1" hangingPunct="1">
              <a:spcBef>
                <a:spcPct val="0"/>
              </a:spcBef>
              <a:spcAft>
                <a:spcPct val="0"/>
              </a:spcAft>
            </a:pPr>
            <a:r>
              <a:rPr lang="en-GB" altLang="en-US" sz="2200" dirty="0">
                <a:solidFill>
                  <a:schemeClr val="tx1"/>
                </a:solidFill>
                <a:latin typeface="Sassoon Infant Std" panose="020B0503020103030203" pitchFamily="34" charset="0"/>
              </a:rPr>
              <a:t>   wash their hands. </a:t>
            </a:r>
          </a:p>
          <a:p>
            <a:pPr algn="l" eaLnBrk="1" hangingPunct="1">
              <a:spcBef>
                <a:spcPct val="0"/>
              </a:spcBef>
              <a:spcAft>
                <a:spcPct val="0"/>
              </a:spcAft>
            </a:pPr>
            <a:endParaRPr lang="en-GB" altLang="en-US" sz="2200" dirty="0">
              <a:solidFill>
                <a:schemeClr val="tx1"/>
              </a:solidFill>
              <a:latin typeface="Sassoon Infant Std" panose="020B050302010303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3BD1E31-D2D4-FDCE-8B88-482EB3AC0808}"/>
              </a:ext>
            </a:extLst>
          </p:cNvPr>
          <p:cNvSpPr>
            <a:spLocks noGrp="1"/>
          </p:cNvSpPr>
          <p:nvPr>
            <p:ph type="ctrTitle"/>
          </p:nvPr>
        </p:nvSpPr>
        <p:spPr>
          <a:xfrm>
            <a:off x="1513681" y="-243408"/>
            <a:ext cx="7772400" cy="1470025"/>
          </a:xfrm>
        </p:spPr>
        <p:txBody>
          <a:bodyPr rtlCol="0"/>
          <a:lstStyle/>
          <a:p>
            <a:pPr eaLnBrk="1" fontAlgn="auto" hangingPunct="1">
              <a:spcAft>
                <a:spcPts val="0"/>
              </a:spcAft>
              <a:defRPr/>
            </a:pPr>
            <a:r>
              <a:rPr lang="en-GB" altLang="en-US" sz="3500" dirty="0">
                <a:latin typeface="Sassoon Primary" pitchFamily="2" charset="77"/>
              </a:rPr>
              <a:t>Other information</a:t>
            </a:r>
          </a:p>
        </p:txBody>
      </p:sp>
      <p:sp>
        <p:nvSpPr>
          <p:cNvPr id="38915" name="Rectangle 3">
            <a:extLst>
              <a:ext uri="{FF2B5EF4-FFF2-40B4-BE49-F238E27FC236}">
                <a16:creationId xmlns:a16="http://schemas.microsoft.com/office/drawing/2014/main" id="{4AD658D6-B752-9084-7BE3-CE2AA714EA27}"/>
              </a:ext>
            </a:extLst>
          </p:cNvPr>
          <p:cNvSpPr>
            <a:spLocks noGrp="1" noChangeArrowheads="1"/>
          </p:cNvSpPr>
          <p:nvPr>
            <p:ph type="subTitle" idx="1"/>
          </p:nvPr>
        </p:nvSpPr>
        <p:spPr>
          <a:xfrm>
            <a:off x="899592" y="1556792"/>
            <a:ext cx="8713787" cy="4535488"/>
          </a:xfrm>
        </p:spPr>
        <p:txBody>
          <a:bodyPr/>
          <a:lstStyle/>
          <a:p>
            <a:pPr algn="l" eaLnBrk="1" hangingPunct="1">
              <a:spcBef>
                <a:spcPct val="0"/>
              </a:spcBef>
              <a:spcAft>
                <a:spcPct val="0"/>
              </a:spcAft>
              <a:buFont typeface="Arial" panose="020B0604020202020204" pitchFamily="34" charset="0"/>
              <a:buChar char="•"/>
            </a:pPr>
            <a:r>
              <a:rPr lang="en-GB" altLang="en-US" sz="3000" dirty="0">
                <a:solidFill>
                  <a:schemeClr val="tx1"/>
                </a:solidFill>
                <a:latin typeface="Sassoon Infant Std" panose="020B0503020103030203" pitchFamily="34" charset="0"/>
              </a:rPr>
              <a:t>Please send a family photo and an individual </a:t>
            </a:r>
          </a:p>
          <a:p>
            <a:pPr algn="l" eaLnBrk="1" hangingPunct="1">
              <a:spcBef>
                <a:spcPct val="0"/>
              </a:spcBef>
              <a:spcAft>
                <a:spcPct val="0"/>
              </a:spcAft>
            </a:pPr>
            <a:r>
              <a:rPr lang="en-GB" altLang="en-US" sz="3000" dirty="0">
                <a:solidFill>
                  <a:schemeClr val="tx1"/>
                </a:solidFill>
                <a:latin typeface="Sassoon Infant Std" panose="020B0503020103030203" pitchFamily="34" charset="0"/>
              </a:rPr>
              <a:t>photo of your child to </a:t>
            </a:r>
            <a:r>
              <a:rPr lang="en-GB" altLang="en-US" sz="3000" dirty="0">
                <a:solidFill>
                  <a:schemeClr val="tx1"/>
                </a:solidFill>
                <a:latin typeface="Sassoon Infant Std" panose="020B0503020103030203" pitchFamily="34" charset="0"/>
                <a:hlinkClick r:id="rId3"/>
              </a:rPr>
              <a:t>parentcontact@flixtonprimaryschool.org.uk</a:t>
            </a:r>
            <a:r>
              <a:rPr lang="en-GB" altLang="en-US" sz="3000" dirty="0">
                <a:solidFill>
                  <a:schemeClr val="tx1"/>
                </a:solidFill>
                <a:latin typeface="Sassoon Infant Std" panose="020B0503020103030203" pitchFamily="34" charset="0"/>
              </a:rPr>
              <a:t> </a:t>
            </a:r>
          </a:p>
          <a:p>
            <a:pPr algn="l" eaLnBrk="1" hangingPunct="1">
              <a:spcBef>
                <a:spcPct val="0"/>
              </a:spcBef>
              <a:spcAft>
                <a:spcPct val="0"/>
              </a:spcAft>
              <a:buFont typeface="Arial" panose="020B0604020202020204" pitchFamily="34" charset="0"/>
              <a:buChar char="•"/>
            </a:pPr>
            <a:r>
              <a:rPr lang="en-GB" altLang="en-US" sz="3000" dirty="0">
                <a:solidFill>
                  <a:schemeClr val="tx1"/>
                </a:solidFill>
                <a:latin typeface="Sassoon Infant Std" panose="020B0503020103030203" pitchFamily="34" charset="0"/>
              </a:rPr>
              <a:t>Please put your child’s name in the subject </a:t>
            </a:r>
          </a:p>
          <a:p>
            <a:pPr algn="l" eaLnBrk="1" hangingPunct="1">
              <a:spcBef>
                <a:spcPct val="0"/>
              </a:spcBef>
              <a:spcAft>
                <a:spcPct val="0"/>
              </a:spcAft>
            </a:pPr>
            <a:r>
              <a:rPr lang="en-GB" altLang="en-US" sz="3000" dirty="0">
                <a:solidFill>
                  <a:schemeClr val="tx1"/>
                </a:solidFill>
                <a:latin typeface="Sassoon Infant Std" panose="020B0503020103030203" pitchFamily="34" charset="0"/>
              </a:rPr>
              <a:t>and new nursery.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0962" name="Subtitle 2">
            <a:extLst>
              <a:ext uri="{FF2B5EF4-FFF2-40B4-BE49-F238E27FC236}">
                <a16:creationId xmlns:a16="http://schemas.microsoft.com/office/drawing/2014/main" id="{1246895B-13DA-D939-DAA7-92DDC1672A10}"/>
              </a:ext>
            </a:extLst>
          </p:cNvPr>
          <p:cNvSpPr>
            <a:spLocks noGrp="1" noChangeArrowheads="1"/>
          </p:cNvSpPr>
          <p:nvPr>
            <p:ph type="subTitle" idx="4294967295"/>
          </p:nvPr>
        </p:nvSpPr>
        <p:spPr>
          <a:xfrm>
            <a:off x="1115616" y="2204864"/>
            <a:ext cx="7488832" cy="3217863"/>
          </a:xfrm>
        </p:spPr>
        <p:txBody>
          <a:bodyPr/>
          <a:lstStyle/>
          <a:p>
            <a:pPr marL="0" indent="0" eaLnBrk="1" hangingPunct="1">
              <a:buFont typeface="Arial" panose="020B0604020202020204" pitchFamily="34" charset="0"/>
              <a:buNone/>
            </a:pPr>
            <a:r>
              <a:rPr lang="en-GB" altLang="en-US" sz="8000" dirty="0">
                <a:latin typeface="Sassoon Primary" pitchFamily="2" charset="77"/>
              </a:rPr>
              <a:t>Thank you and 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B2967C8-09F9-EC28-9AFA-D384635BDF68}"/>
              </a:ext>
            </a:extLst>
          </p:cNvPr>
          <p:cNvSpPr>
            <a:spLocks noGrp="1"/>
          </p:cNvSpPr>
          <p:nvPr>
            <p:ph type="ctrTitle"/>
          </p:nvPr>
        </p:nvSpPr>
        <p:spPr>
          <a:xfrm>
            <a:off x="539750" y="549275"/>
            <a:ext cx="7772400" cy="1470025"/>
          </a:xfrm>
        </p:spPr>
        <p:txBody>
          <a:bodyPr rtlCol="0"/>
          <a:lstStyle/>
          <a:p>
            <a:pPr eaLnBrk="1" fontAlgn="auto" hangingPunct="1">
              <a:spcAft>
                <a:spcPts val="0"/>
              </a:spcAft>
              <a:defRPr/>
            </a:pPr>
            <a:r>
              <a:rPr lang="en-GB" altLang="en-US" sz="4000" dirty="0">
                <a:latin typeface="Sassoon Primary" pitchFamily="2" charset="77"/>
              </a:rPr>
              <a:t>Staff</a:t>
            </a:r>
            <a:br>
              <a:rPr lang="en-GB" altLang="en-US" sz="3200" dirty="0">
                <a:latin typeface="SassoonPrimaryInfant" pitchFamily="2" charset="0"/>
              </a:rPr>
            </a:br>
            <a:endParaRPr lang="en-GB" altLang="en-US" dirty="0">
              <a:latin typeface="SassoonPrimaryInfant" pitchFamily="2" charset="0"/>
            </a:endParaRPr>
          </a:p>
        </p:txBody>
      </p:sp>
      <p:sp>
        <p:nvSpPr>
          <p:cNvPr id="16387" name="Rectangle 3">
            <a:extLst>
              <a:ext uri="{FF2B5EF4-FFF2-40B4-BE49-F238E27FC236}">
                <a16:creationId xmlns:a16="http://schemas.microsoft.com/office/drawing/2014/main" id="{411F90CD-50B5-9D85-ADBB-B4BC79D8C277}"/>
              </a:ext>
            </a:extLst>
          </p:cNvPr>
          <p:cNvSpPr>
            <a:spLocks noGrp="1"/>
          </p:cNvSpPr>
          <p:nvPr>
            <p:ph type="subTitle" idx="1"/>
          </p:nvPr>
        </p:nvSpPr>
        <p:spPr>
          <a:xfrm>
            <a:off x="835523" y="1284287"/>
            <a:ext cx="8891587" cy="4535487"/>
          </a:xfrm>
        </p:spPr>
        <p:txBody>
          <a:bodyPr rtlCol="0">
            <a:normAutofit/>
          </a:bodyPr>
          <a:lstStyle/>
          <a:p>
            <a:pPr algn="l" eaLnBrk="1" fontAlgn="auto" hangingPunct="1">
              <a:defRPr/>
            </a:pPr>
            <a:r>
              <a:rPr lang="en-GB" altLang="en-US" sz="3000" dirty="0">
                <a:solidFill>
                  <a:schemeClr val="tx1"/>
                </a:solidFill>
                <a:latin typeface="Sassoon Primary" pitchFamily="2" charset="77"/>
              </a:rPr>
              <a:t>The staff in Nursery are:</a:t>
            </a:r>
          </a:p>
          <a:p>
            <a:pPr algn="l" eaLnBrk="1" fontAlgn="auto" hangingPunct="1">
              <a:defRPr/>
            </a:pPr>
            <a:endParaRPr lang="en-GB" altLang="en-US" sz="30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Young- Class teacher (Mon- Thurs)</a:t>
            </a: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Wilson- Class teacher (Thurs </a:t>
            </a:r>
            <a:r>
              <a:rPr lang="en-GB" altLang="en-US" sz="2800" dirty="0" err="1">
                <a:solidFill>
                  <a:schemeClr val="tx1"/>
                </a:solidFill>
                <a:latin typeface="Sassoon Primary" pitchFamily="2" charset="77"/>
              </a:rPr>
              <a:t>PM,Fri</a:t>
            </a:r>
            <a:r>
              <a:rPr lang="en-GB" altLang="en-US" sz="2800" dirty="0">
                <a:solidFill>
                  <a:schemeClr val="tx1"/>
                </a:solidFill>
                <a:latin typeface="Sassoon Primary" pitchFamily="2" charset="77"/>
              </a:rPr>
              <a:t>)</a:t>
            </a: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a:solidFill>
                  <a:schemeClr val="tx1"/>
                </a:solidFill>
                <a:latin typeface="Sassoon Primary" pitchFamily="2" charset="77"/>
              </a:rPr>
              <a:t>A learning assistant</a:t>
            </a: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r>
              <a:rPr lang="en-GB" altLang="en-US" sz="2800" dirty="0">
                <a:solidFill>
                  <a:schemeClr val="tx1"/>
                </a:solidFill>
                <a:latin typeface="Sassoon Primary" pitchFamily="2" charset="77"/>
              </a:rPr>
              <a:t>Mrs Harris- Reception teacher (EYFS lead)</a:t>
            </a: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chemeClr val="tx1"/>
              </a:solidFill>
              <a:latin typeface="Sassoon Primary" pitchFamily="2" charset="77"/>
            </a:endParaRPr>
          </a:p>
          <a:p>
            <a:pPr marL="457200" indent="-457200" algn="l" eaLnBrk="1" fontAlgn="auto" hangingPunct="1">
              <a:buFont typeface="Arial" panose="020B0604020202020204" pitchFamily="34" charset="0"/>
              <a:buChar char="•"/>
              <a:defRPr/>
            </a:pPr>
            <a:endParaRPr lang="en-GB" altLang="en-US" sz="2800" dirty="0">
              <a:solidFill>
                <a:schemeClr val="tx1"/>
              </a:solidFill>
              <a:latin typeface="Sassoon Primary" pitchFamily="2" charset="77"/>
            </a:endParaRPr>
          </a:p>
          <a:p>
            <a:pPr algn="l" eaLnBrk="1" fontAlgn="auto" hangingPunct="1">
              <a:defRPr/>
            </a:pPr>
            <a:endParaRPr lang="en-GB" altLang="en-US" sz="2800" dirty="0">
              <a:solidFill>
                <a:srgbClr val="FF0000"/>
              </a:solidFill>
            </a:endParaRPr>
          </a:p>
        </p:txBody>
      </p:sp>
    </p:spTree>
    <p:extLst>
      <p:ext uri="{BB962C8B-B14F-4D97-AF65-F5344CB8AC3E}">
        <p14:creationId xmlns:p14="http://schemas.microsoft.com/office/powerpoint/2010/main" val="3962281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C14F1B-807D-A91A-5A72-F763E2F8A30A}"/>
              </a:ext>
            </a:extLst>
          </p:cNvPr>
          <p:cNvSpPr>
            <a:spLocks noGrp="1" noChangeArrowheads="1"/>
          </p:cNvSpPr>
          <p:nvPr>
            <p:ph type="title"/>
          </p:nvPr>
        </p:nvSpPr>
        <p:spPr/>
        <p:txBody>
          <a:bodyPr/>
          <a:lstStyle/>
          <a:p>
            <a:pPr eaLnBrk="1" hangingPunct="1"/>
            <a:r>
              <a:rPr lang="en-GB" altLang="en-US" sz="6000">
                <a:latin typeface="Sassoon Primary" pitchFamily="2" charset="77"/>
              </a:rPr>
              <a:t>Transition </a:t>
            </a:r>
          </a:p>
        </p:txBody>
      </p:sp>
      <p:sp>
        <p:nvSpPr>
          <p:cNvPr id="17411" name="Subtitle 2">
            <a:extLst>
              <a:ext uri="{FF2B5EF4-FFF2-40B4-BE49-F238E27FC236}">
                <a16:creationId xmlns:a16="http://schemas.microsoft.com/office/drawing/2014/main" id="{E374EE4E-5878-55B3-DD5E-3A4F6ABE376C}"/>
              </a:ext>
            </a:extLst>
          </p:cNvPr>
          <p:cNvSpPr>
            <a:spLocks noGrp="1" noChangeArrowheads="1"/>
          </p:cNvSpPr>
          <p:nvPr>
            <p:ph type="subTitle" idx="4294967295"/>
          </p:nvPr>
        </p:nvSpPr>
        <p:spPr>
          <a:xfrm>
            <a:off x="1028700" y="1844675"/>
            <a:ext cx="7377113" cy="4608513"/>
          </a:xfrm>
        </p:spPr>
        <p:txBody>
          <a:bodyPr/>
          <a:lstStyle/>
          <a:p>
            <a:pPr eaLnBrk="1" hangingPunct="1"/>
            <a:r>
              <a:rPr lang="en-GB" altLang="en-US" sz="2400" dirty="0">
                <a:latin typeface="Sassoon Primary" pitchFamily="2" charset="77"/>
              </a:rPr>
              <a:t>We will email transition information to </a:t>
            </a:r>
            <a:r>
              <a:rPr lang="en-GB" altLang="en-US" sz="2400">
                <a:latin typeface="Sassoon Primary" pitchFamily="2" charset="77"/>
              </a:rPr>
              <a:t>you next week. </a:t>
            </a:r>
            <a:endParaRPr lang="en-GB" altLang="en-US" sz="2400" dirty="0">
              <a:latin typeface="Sassoon Primary" pitchFamily="2" charset="77"/>
            </a:endParaRPr>
          </a:p>
          <a:p>
            <a:pPr eaLnBrk="1" hangingPunct="1"/>
            <a:r>
              <a:rPr lang="en-GB" altLang="en-US" sz="2400" dirty="0">
                <a:latin typeface="Sassoon Primary" pitchFamily="2" charset="77"/>
              </a:rPr>
              <a:t>If your child is finding it difficult to settle, we can discuss a flexible transition.</a:t>
            </a:r>
          </a:p>
          <a:p>
            <a:pPr eaLnBrk="1" hangingPunct="1"/>
            <a:r>
              <a:rPr lang="en-GB" altLang="en-US" sz="2400" dirty="0">
                <a:latin typeface="Sassoon Primary" pitchFamily="2" charset="77"/>
              </a:rPr>
              <a:t>We will be speaking to all of the children’s current settings and will use the information they have given us to help them settle. </a:t>
            </a:r>
          </a:p>
          <a:p>
            <a:pPr eaLnBrk="1" hangingPunct="1"/>
            <a:r>
              <a:rPr lang="en-GB" altLang="en-US" sz="2400" dirty="0">
                <a:latin typeface="Sassoon Primary" pitchFamily="2" charset="77"/>
              </a:rPr>
              <a:t>Please let us know if you have any concerns or questions about transition.</a:t>
            </a:r>
          </a:p>
        </p:txBody>
      </p:sp>
    </p:spTree>
    <p:extLst>
      <p:ext uri="{BB962C8B-B14F-4D97-AF65-F5344CB8AC3E}">
        <p14:creationId xmlns:p14="http://schemas.microsoft.com/office/powerpoint/2010/main" val="497919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4263021-CC20-35F4-9603-DD3F32DCC22F}"/>
              </a:ext>
            </a:extLst>
          </p:cNvPr>
          <p:cNvSpPr>
            <a:spLocks noGrp="1" noChangeArrowheads="1"/>
          </p:cNvSpPr>
          <p:nvPr>
            <p:ph type="title"/>
          </p:nvPr>
        </p:nvSpPr>
        <p:spPr/>
        <p:txBody>
          <a:bodyPr/>
          <a:lstStyle/>
          <a:p>
            <a:pPr eaLnBrk="1" hangingPunct="1"/>
            <a:r>
              <a:rPr lang="en-GB" altLang="en-US" sz="6000" dirty="0">
                <a:latin typeface="Sassoon Primary" pitchFamily="2" charset="77"/>
              </a:rPr>
              <a:t>Times of the day</a:t>
            </a:r>
          </a:p>
        </p:txBody>
      </p:sp>
      <p:sp>
        <p:nvSpPr>
          <p:cNvPr id="35843" name="Subtitle 2">
            <a:extLst>
              <a:ext uri="{FF2B5EF4-FFF2-40B4-BE49-F238E27FC236}">
                <a16:creationId xmlns:a16="http://schemas.microsoft.com/office/drawing/2014/main" id="{016FD8C7-273D-8958-7D96-3C9CB5C9AED0}"/>
              </a:ext>
            </a:extLst>
          </p:cNvPr>
          <p:cNvSpPr>
            <a:spLocks noGrp="1"/>
          </p:cNvSpPr>
          <p:nvPr>
            <p:ph type="subTitle" idx="4294967295"/>
          </p:nvPr>
        </p:nvSpPr>
        <p:spPr>
          <a:xfrm>
            <a:off x="1028700" y="1844675"/>
            <a:ext cx="7377113" cy="4608513"/>
          </a:xfrm>
        </p:spPr>
        <p:txBody>
          <a:bodyPr rtlCol="0">
            <a:normAutofit/>
          </a:bodyPr>
          <a:lstStyle/>
          <a:p>
            <a:pPr marL="457200" indent="-457200" eaLnBrk="1" fontAlgn="auto" hangingPunct="1">
              <a:defRPr/>
            </a:pPr>
            <a:r>
              <a:rPr lang="en-GB" altLang="en-US" sz="3500" dirty="0">
                <a:latin typeface="Sassoon Primary" pitchFamily="2" charset="77"/>
              </a:rPr>
              <a:t>Full time children 8.40am-3.20pm </a:t>
            </a:r>
          </a:p>
          <a:p>
            <a:pPr marL="457200" indent="-457200" eaLnBrk="1" fontAlgn="auto" hangingPunct="1">
              <a:defRPr/>
            </a:pPr>
            <a:r>
              <a:rPr lang="en-GB" altLang="en-US" sz="3500" dirty="0">
                <a:latin typeface="Sassoon Primary" pitchFamily="2" charset="77"/>
              </a:rPr>
              <a:t>Morning children 8.40am-11.40am</a:t>
            </a:r>
          </a:p>
          <a:p>
            <a:pPr marL="457200" indent="-457200" eaLnBrk="1" fontAlgn="auto" hangingPunct="1">
              <a:defRPr/>
            </a:pPr>
            <a:r>
              <a:rPr lang="en-GB" altLang="en-US" sz="3500" dirty="0">
                <a:latin typeface="Sassoon Primary" pitchFamily="2" charset="77"/>
              </a:rPr>
              <a:t>Afternoon children 12.20pm-3.20pm</a:t>
            </a:r>
          </a:p>
          <a:p>
            <a:pPr marL="0" indent="0" eaLnBrk="1" fontAlgn="auto" hangingPunct="1">
              <a:buFont typeface="Arial" panose="020B0604020202020204" pitchFamily="34" charset="0"/>
              <a:buNone/>
              <a:defRPr/>
            </a:pPr>
            <a:r>
              <a:rPr lang="en-GB" altLang="en-US" dirty="0">
                <a:latin typeface="SassoonPrimaryInfant" pitchFamily="2"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940387" y="692696"/>
            <a:ext cx="7777163" cy="818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have a slightly staggered intake so that we can give the children the attention they need whilst they settle in. </a:t>
            </a:r>
          </a:p>
          <a:p>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On your child’s first day, you will enter nursery by the nursery door, to the right of the main reception. </a:t>
            </a:r>
          </a:p>
          <a:p>
            <a:endParaRPr lang="en-US" altLang="en-US" sz="2400" dirty="0">
              <a:latin typeface="Sassoon Primary" pitchFamily="2" charset="77"/>
            </a:endParaRPr>
          </a:p>
          <a:p>
            <a:pPr marL="457200" indent="-457200">
              <a:buFont typeface="Arial" panose="020B0604020202020204" pitchFamily="34" charset="0"/>
              <a:buChar char="•"/>
            </a:pPr>
            <a:r>
              <a:rPr lang="en-US" altLang="en-US" sz="2400" dirty="0">
                <a:latin typeface="Sassoon Primary" pitchFamily="2" charset="77"/>
              </a:rPr>
              <a:t>We will help the children to find their own peg (with their photo and name on), hang up their belongings and enter nursery.</a:t>
            </a:r>
          </a:p>
          <a:p>
            <a:r>
              <a:rPr lang="en-US" altLang="en-US" sz="2400" dirty="0">
                <a:latin typeface="Sassoon Primary" pitchFamily="2" charset="77"/>
              </a:rPr>
              <a:t> </a:t>
            </a:r>
          </a:p>
          <a:p>
            <a:pPr marL="457200" indent="-457200">
              <a:buFont typeface="Arial" panose="020B0604020202020204" pitchFamily="34" charset="0"/>
              <a:buChar char="•"/>
            </a:pPr>
            <a:r>
              <a:rPr lang="en-US" altLang="en-US" sz="2400" dirty="0">
                <a:latin typeface="Sassoon Primary" pitchFamily="2" charset="77"/>
              </a:rPr>
              <a:t>If your child seems settled please feel free to leave them at the door. </a:t>
            </a:r>
          </a:p>
          <a:p>
            <a:endParaRPr lang="en-US" altLang="en-US" sz="2400" dirty="0">
              <a:latin typeface="Sassoon Primary" pitchFamily="2" charset="77"/>
            </a:endParaRPr>
          </a:p>
          <a:p>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endParaRPr lang="en-US" altLang="en-US" sz="3000" dirty="0">
              <a:latin typeface="Sassoon Primary" pitchFamily="2" charset="77"/>
            </a:endParaRPr>
          </a:p>
          <a:p>
            <a:endParaRPr lang="en-US" altLang="en-US" sz="3000" dirty="0">
              <a:latin typeface="Sassoon Primary" pitchFamily="2" charset="77"/>
            </a:endParaRPr>
          </a:p>
          <a:p>
            <a:endParaRPr lang="en-US" altLang="en-US" sz="2200" dirty="0">
              <a:latin typeface="Sassoon Infant Std" panose="020B0503020103030203" pitchFamily="34" charset="0"/>
            </a:endParaRPr>
          </a:p>
        </p:txBody>
      </p:sp>
      <p:sp>
        <p:nvSpPr>
          <p:cNvPr id="4" name="TextBox 3">
            <a:extLst>
              <a:ext uri="{FF2B5EF4-FFF2-40B4-BE49-F238E27FC236}">
                <a16:creationId xmlns:a16="http://schemas.microsoft.com/office/drawing/2014/main" id="{3B40069E-05F2-DE7D-0364-326DF1ECAAE7}"/>
              </a:ext>
            </a:extLst>
          </p:cNvPr>
          <p:cNvSpPr txBox="1"/>
          <p:nvPr/>
        </p:nvSpPr>
        <p:spPr>
          <a:xfrm>
            <a:off x="971600" y="332656"/>
            <a:ext cx="7056784" cy="923330"/>
          </a:xfrm>
          <a:prstGeom prst="rect">
            <a:avLst/>
          </a:prstGeom>
          <a:noFill/>
        </p:spPr>
        <p:txBody>
          <a:bodyPr wrap="square" rtlCol="0">
            <a:spAutoFit/>
          </a:bodyPr>
          <a:lstStyle/>
          <a:p>
            <a:r>
              <a:rPr lang="en-GB" altLang="en-US" sz="5400" dirty="0">
                <a:latin typeface="Sassoon Primary" pitchFamily="2" charset="77"/>
              </a:rPr>
              <a:t>Your child’s first day</a:t>
            </a:r>
            <a:endParaRPr lang="en-US" sz="5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3FB9723-8078-EEEC-DE17-DA2579F46A03}"/>
              </a:ext>
            </a:extLst>
          </p:cNvPr>
          <p:cNvSpPr>
            <a:spLocks noGrp="1"/>
          </p:cNvSpPr>
          <p:nvPr>
            <p:ph type="ctrTitle"/>
          </p:nvPr>
        </p:nvSpPr>
        <p:spPr>
          <a:xfrm>
            <a:off x="327992" y="-242888"/>
            <a:ext cx="7772400" cy="1470026"/>
          </a:xfrm>
        </p:spPr>
        <p:txBody>
          <a:bodyPr rtlCol="0"/>
          <a:lstStyle/>
          <a:p>
            <a:pPr eaLnBrk="1" fontAlgn="auto" hangingPunct="1">
              <a:spcAft>
                <a:spcPts val="0"/>
              </a:spcAft>
              <a:defRPr/>
            </a:pPr>
            <a:r>
              <a:rPr lang="en-GB" altLang="en-US" sz="4000" dirty="0">
                <a:latin typeface="SassoonPrimaryInfant" pitchFamily="2" charset="0"/>
              </a:rPr>
              <a:t>Uniform</a:t>
            </a:r>
          </a:p>
        </p:txBody>
      </p:sp>
      <p:sp>
        <p:nvSpPr>
          <p:cNvPr id="9219" name="Rectangle 3">
            <a:extLst>
              <a:ext uri="{FF2B5EF4-FFF2-40B4-BE49-F238E27FC236}">
                <a16:creationId xmlns:a16="http://schemas.microsoft.com/office/drawing/2014/main" id="{028DA974-BD22-0CC5-78F4-DF5679F5CC6D}"/>
              </a:ext>
            </a:extLst>
          </p:cNvPr>
          <p:cNvSpPr>
            <a:spLocks noGrp="1"/>
          </p:cNvSpPr>
          <p:nvPr>
            <p:ph type="subTitle" idx="1"/>
          </p:nvPr>
        </p:nvSpPr>
        <p:spPr>
          <a:xfrm>
            <a:off x="971550" y="1227138"/>
            <a:ext cx="7128842" cy="4535487"/>
          </a:xfrm>
        </p:spPr>
        <p:txBody>
          <a:bodyPr rtlCol="0">
            <a:normAutofit/>
          </a:bodyPr>
          <a:lstStyle/>
          <a:p>
            <a:pPr algn="l" eaLnBrk="1" fontAlgn="auto" hangingPunct="1">
              <a:lnSpc>
                <a:spcPct val="80000"/>
              </a:lnSpc>
              <a:buFont typeface="Arial" charset="0"/>
              <a:buChar char="•"/>
              <a:defRPr/>
            </a:pPr>
            <a:r>
              <a:rPr lang="en-GB" altLang="en-US" sz="2600" dirty="0">
                <a:solidFill>
                  <a:schemeClr val="tx1"/>
                </a:solidFill>
                <a:latin typeface="Sassoon Infant Std" panose="020B0503020103030203" pitchFamily="34" charset="0"/>
              </a:rPr>
              <a:t>  </a:t>
            </a:r>
            <a:r>
              <a:rPr lang="en-GB" sz="2600" b="0" i="0" dirty="0">
                <a:solidFill>
                  <a:srgbClr val="222222"/>
                </a:solidFill>
                <a:effectLst/>
                <a:latin typeface="Sassoon Infant Std" panose="020B0503020103030203" pitchFamily="34" charset="0"/>
              </a:rPr>
              <a:t>This year will be the </a:t>
            </a:r>
            <a:r>
              <a:rPr lang="en-GB" sz="2600" dirty="0">
                <a:solidFill>
                  <a:srgbClr val="222222"/>
                </a:solidFill>
                <a:latin typeface="Sassoon Infant Std" panose="020B0503020103030203" pitchFamily="34" charset="0"/>
              </a:rPr>
              <a:t>second year</a:t>
            </a:r>
            <a:r>
              <a:rPr lang="en-GB" sz="2600" b="0" i="0" dirty="0">
                <a:solidFill>
                  <a:srgbClr val="222222"/>
                </a:solidFill>
                <a:effectLst/>
                <a:latin typeface="Sassoon Infant Std" panose="020B0503020103030203" pitchFamily="34" charset="0"/>
              </a:rPr>
              <a:t> that the children have worn uniform, they will need…..</a:t>
            </a:r>
          </a:p>
          <a:p>
            <a:pPr algn="l" eaLnBrk="1" fontAlgn="auto" hangingPunct="1">
              <a:lnSpc>
                <a:spcPct val="80000"/>
              </a:lnSpc>
              <a:buFont typeface="Arial" charset="0"/>
              <a:buChar char="•"/>
              <a:defRPr/>
            </a:pPr>
            <a:endParaRPr lang="en-GB" altLang="en-US" sz="2600"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Navy joggers or leggings</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A white t-shirt </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A navy jumper (Jumpers with logo’s will be available from reception.)</a:t>
            </a:r>
          </a:p>
          <a:p>
            <a:pPr algn="l" eaLnBrk="1" fontAlgn="auto" hangingPunct="1">
              <a:lnSpc>
                <a:spcPct val="80000"/>
              </a:lnSpc>
              <a:buFont typeface="Arial" charset="0"/>
              <a:buChar char="•"/>
              <a:defRPr/>
            </a:pPr>
            <a:endParaRPr lang="en-GB" altLang="en-US" sz="2600" b="1" dirty="0">
              <a:solidFill>
                <a:srgbClr val="222222"/>
              </a:solidFill>
              <a:latin typeface="Sassoon Infant Std" panose="020B0503020103030203" pitchFamily="34" charset="0"/>
            </a:endParaRPr>
          </a:p>
          <a:p>
            <a:pPr algn="l" eaLnBrk="1" fontAlgn="auto" hangingPunct="1">
              <a:lnSpc>
                <a:spcPct val="80000"/>
              </a:lnSpc>
              <a:buFont typeface="Arial" charset="0"/>
              <a:buChar char="•"/>
              <a:defRPr/>
            </a:pPr>
            <a:r>
              <a:rPr lang="en-GB" altLang="en-US" sz="2600" b="1" dirty="0">
                <a:solidFill>
                  <a:srgbClr val="222222"/>
                </a:solidFill>
                <a:latin typeface="Sassoon Infant Std" panose="020B0503020103030203" pitchFamily="34" charset="0"/>
              </a:rPr>
              <a:t>Shoes with fastenings that they can manage.</a:t>
            </a:r>
            <a:endParaRPr lang="en-GB" altLang="en-US" sz="2600" b="1" dirty="0">
              <a:solidFill>
                <a:schemeClr val="tx1"/>
              </a:solidFill>
              <a:latin typeface="Sassoon Infant Std" panose="020B0503020103030203" pitchFamily="34" charset="0"/>
            </a:endParaRPr>
          </a:p>
          <a:p>
            <a:pPr algn="l" eaLnBrk="1" fontAlgn="auto" hangingPunct="1">
              <a:lnSpc>
                <a:spcPct val="80000"/>
              </a:lnSpc>
              <a:buFont typeface="Arial" charset="0"/>
              <a:buChar char="•"/>
              <a:defRPr/>
            </a:pPr>
            <a:endParaRPr lang="en-GB" altLang="en-US" sz="2400" dirty="0">
              <a:solidFill>
                <a:schemeClr val="tx1"/>
              </a:solidFill>
              <a:latin typeface="SassoonPrimaryInfant" pitchFamily="2" charset="0"/>
            </a:endParaRPr>
          </a:p>
          <a:p>
            <a:pPr algn="l" eaLnBrk="1" fontAlgn="auto" hangingPunct="1">
              <a:lnSpc>
                <a:spcPct val="80000"/>
              </a:lnSpc>
              <a:buFont typeface="Arial" charset="0"/>
              <a:buChar char="•"/>
              <a:defRPr/>
            </a:pPr>
            <a:r>
              <a:rPr lang="en-GB" altLang="en-US" sz="2600" dirty="0">
                <a:solidFill>
                  <a:srgbClr val="FF0000"/>
                </a:solidFill>
                <a:latin typeface="Sassoon Infant Std" panose="020B0503020103030203" pitchFamily="34" charset="0"/>
              </a:rPr>
              <a:t> Please name all items of clothing.</a:t>
            </a:r>
          </a:p>
          <a:p>
            <a:pPr algn="l" eaLnBrk="1" fontAlgn="auto" hangingPunct="1">
              <a:lnSpc>
                <a:spcPct val="80000"/>
              </a:lnSpc>
              <a:buFont typeface="Arial" charset="0"/>
              <a:buNone/>
              <a:defRPr/>
            </a:pPr>
            <a:endParaRPr lang="en-GB" altLang="en-US" sz="2400" dirty="0">
              <a:solidFill>
                <a:schemeClr val="tx1"/>
              </a:solidFill>
            </a:endParaRPr>
          </a:p>
          <a:p>
            <a:pPr eaLnBrk="1" fontAlgn="auto" hangingPunct="1">
              <a:lnSpc>
                <a:spcPct val="80000"/>
              </a:lnSpc>
              <a:buFont typeface="Arial" charset="0"/>
              <a:buNone/>
              <a:defRPr/>
            </a:pPr>
            <a:endParaRPr lang="en-GB" altLang="en-US" sz="2400" dirty="0">
              <a:solidFill>
                <a:schemeClr val="tx1"/>
              </a:solidFill>
              <a:latin typeface="SassoonPrimaryInfant"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73D4D-CD34-D6E8-5512-EFDAF97E5EDB}"/>
              </a:ext>
            </a:extLst>
          </p:cNvPr>
          <p:cNvPicPr>
            <a:picLocks noChangeAspect="1"/>
          </p:cNvPicPr>
          <p:nvPr/>
        </p:nvPicPr>
        <p:blipFill rotWithShape="1">
          <a:blip r:embed="rId4">
            <a:extLst>
              <a:ext uri="{28A0092B-C50C-407E-A947-70E740481C1C}">
                <a14:useLocalDpi xmlns:a14="http://schemas.microsoft.com/office/drawing/2010/main" val="0"/>
              </a:ext>
            </a:extLst>
          </a:blip>
          <a:srcRect l="26900" r="22700"/>
          <a:stretch/>
        </p:blipFill>
        <p:spPr>
          <a:xfrm rot="5400000">
            <a:off x="5248600" y="448144"/>
            <a:ext cx="1887159" cy="2808312"/>
          </a:xfrm>
          <a:prstGeom prst="rect">
            <a:avLst/>
          </a:prstGeom>
        </p:spPr>
      </p:pic>
      <p:pic>
        <p:nvPicPr>
          <p:cNvPr id="1026" name="Picture 2" descr="AWD Plain white Kids 100% Polyester T ...">
            <a:extLst>
              <a:ext uri="{FF2B5EF4-FFF2-40B4-BE49-F238E27FC236}">
                <a16:creationId xmlns:a16="http://schemas.microsoft.com/office/drawing/2014/main" id="{D3169441-D8CF-533B-7874-6F7A7307A2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595" b="12785"/>
          <a:stretch/>
        </p:blipFill>
        <p:spPr bwMode="auto">
          <a:xfrm>
            <a:off x="1715412" y="1199759"/>
            <a:ext cx="1900647" cy="1944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y Navy Blue Regular Fit Leggings 3 ...">
            <a:extLst>
              <a:ext uri="{FF2B5EF4-FFF2-40B4-BE49-F238E27FC236}">
                <a16:creationId xmlns:a16="http://schemas.microsoft.com/office/drawing/2014/main" id="{81F60185-C573-8C29-2E63-7FDD3D7B54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696" y="3407721"/>
            <a:ext cx="1989385" cy="26559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pack joggers - Navy blue - Kids | H&amp;M GB">
            <a:extLst>
              <a:ext uri="{FF2B5EF4-FFF2-40B4-BE49-F238E27FC236}">
                <a16:creationId xmlns:a16="http://schemas.microsoft.com/office/drawing/2014/main" id="{E0FD6647-B589-600A-C22C-0BAD5582F9D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871" b="8567"/>
          <a:stretch/>
        </p:blipFill>
        <p:spPr bwMode="auto">
          <a:xfrm>
            <a:off x="5318921" y="3143976"/>
            <a:ext cx="1989384" cy="246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4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8434" name="TextBox 1">
            <a:extLst>
              <a:ext uri="{FF2B5EF4-FFF2-40B4-BE49-F238E27FC236}">
                <a16:creationId xmlns:a16="http://schemas.microsoft.com/office/drawing/2014/main" id="{065DC5CF-1873-3006-71A4-4210E6CB0EA2}"/>
              </a:ext>
            </a:extLst>
          </p:cNvPr>
          <p:cNvSpPr txBox="1">
            <a:spLocks noChangeArrowheads="1"/>
          </p:cNvSpPr>
          <p:nvPr/>
        </p:nvSpPr>
        <p:spPr bwMode="auto">
          <a:xfrm>
            <a:off x="899592" y="-1035496"/>
            <a:ext cx="7848872" cy="769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endParaRPr lang="en-US" altLang="en-US" sz="24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457200" indent="-457200">
              <a:buFont typeface="Arial" panose="020B0604020202020204" pitchFamily="34" charset="0"/>
              <a:buChar char="•"/>
            </a:pPr>
            <a:endParaRPr lang="en-US" altLang="en-US" sz="3000" dirty="0">
              <a:latin typeface="Sassoon Primary" pitchFamily="2" charset="77"/>
            </a:endParaRPr>
          </a:p>
          <a:p>
            <a:pPr marL="342900" indent="-342900">
              <a:buFont typeface="Arial" panose="020B0604020202020204" pitchFamily="34" charset="0"/>
              <a:buChar char="•"/>
            </a:pPr>
            <a:r>
              <a:rPr lang="en-US" altLang="en-US" sz="3500" dirty="0">
                <a:latin typeface="Sassoon Infant Std" panose="020B0503020103030203" pitchFamily="34" charset="0"/>
              </a:rPr>
              <a:t>Your child will need a bag of spare clothes that will stay in school, a drawstring bag that will fit on their peg is perfect.</a:t>
            </a:r>
          </a:p>
          <a:p>
            <a:pPr marL="342900" indent="-342900">
              <a:buFont typeface="Arial" panose="020B0604020202020204" pitchFamily="34" charset="0"/>
              <a:buChar char="•"/>
            </a:pPr>
            <a:r>
              <a:rPr lang="en-US" altLang="en-US" sz="3500" dirty="0">
                <a:latin typeface="Sassoon Infant Std" panose="020B0503020103030203" pitchFamily="34" charset="0"/>
              </a:rPr>
              <a:t>They will need spare trousers, T-shirt, underwear and socks.</a:t>
            </a:r>
          </a:p>
          <a:p>
            <a:pPr marL="342900" indent="-342900">
              <a:buFont typeface="Arial" panose="020B0604020202020204" pitchFamily="34" charset="0"/>
              <a:buChar char="•"/>
            </a:pPr>
            <a:r>
              <a:rPr lang="en-US" altLang="en-US" sz="3500" dirty="0">
                <a:latin typeface="Sassoon Infant Std" panose="020B0503020103030203" pitchFamily="34" charset="0"/>
              </a:rPr>
              <a:t>It would be really helpful if they could have a cheap pair of crocs/ shoes incase they have an accident.</a:t>
            </a:r>
          </a:p>
          <a:p>
            <a:pPr marL="342900" indent="-342900">
              <a:buFont typeface="Arial" panose="020B0604020202020204" pitchFamily="34" charset="0"/>
              <a:buChar char="•"/>
            </a:pPr>
            <a:r>
              <a:rPr lang="en-US" altLang="en-US" sz="3500" dirty="0">
                <a:solidFill>
                  <a:srgbClr val="FF0000"/>
                </a:solidFill>
                <a:latin typeface="Sassoon Infant Std" panose="020B0503020103030203" pitchFamily="34" charset="0"/>
              </a:rPr>
              <a:t>Please name all clothing.</a:t>
            </a:r>
          </a:p>
        </p:txBody>
      </p:sp>
      <p:sp>
        <p:nvSpPr>
          <p:cNvPr id="4" name="TextBox 3">
            <a:extLst>
              <a:ext uri="{FF2B5EF4-FFF2-40B4-BE49-F238E27FC236}">
                <a16:creationId xmlns:a16="http://schemas.microsoft.com/office/drawing/2014/main" id="{3B40069E-05F2-DE7D-0364-326DF1ECAAE7}"/>
              </a:ext>
            </a:extLst>
          </p:cNvPr>
          <p:cNvSpPr txBox="1"/>
          <p:nvPr/>
        </p:nvSpPr>
        <p:spPr>
          <a:xfrm>
            <a:off x="899592" y="188640"/>
            <a:ext cx="7056784" cy="923330"/>
          </a:xfrm>
          <a:prstGeom prst="rect">
            <a:avLst/>
          </a:prstGeom>
          <a:noFill/>
        </p:spPr>
        <p:txBody>
          <a:bodyPr wrap="square" rtlCol="0">
            <a:spAutoFit/>
          </a:bodyPr>
          <a:lstStyle/>
          <a:p>
            <a:r>
              <a:rPr lang="en-GB" sz="5400" dirty="0">
                <a:latin typeface="Sassoon Primary" pitchFamily="2" charset="77"/>
              </a:rPr>
              <a:t>Spare clothes</a:t>
            </a:r>
            <a:endParaRPr lang="en-US" sz="5400" dirty="0"/>
          </a:p>
        </p:txBody>
      </p:sp>
    </p:spTree>
    <p:extLst>
      <p:ext uri="{BB962C8B-B14F-4D97-AF65-F5344CB8AC3E}">
        <p14:creationId xmlns:p14="http://schemas.microsoft.com/office/powerpoint/2010/main" val="415965024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{DBF64715-F20A-0947-B774-A3CDD9E30B00}tf10001072</Template>
  <TotalTime>9728</TotalTime>
  <Words>1351</Words>
  <Application>Microsoft Macintosh PowerPoint</Application>
  <PresentationFormat>On-screen Show (4:3)</PresentationFormat>
  <Paragraphs>164</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Franklin Gothic Book</vt:lpstr>
      <vt:lpstr>Sassoon Infant Std</vt:lpstr>
      <vt:lpstr>Sassoon Primary</vt:lpstr>
      <vt:lpstr>SassoonPrimaryInfant</vt:lpstr>
      <vt:lpstr>Crop</vt:lpstr>
      <vt:lpstr>Nursery Welcome Meeting  Flixton Primary School July 2026</vt:lpstr>
      <vt:lpstr>          Aims Of The Meeting </vt:lpstr>
      <vt:lpstr>Staff </vt:lpstr>
      <vt:lpstr>Transition </vt:lpstr>
      <vt:lpstr>Times of the day</vt:lpstr>
      <vt:lpstr>PowerPoint Presentation</vt:lpstr>
      <vt:lpstr>Uniform</vt:lpstr>
      <vt:lpstr>PowerPoint Presentation</vt:lpstr>
      <vt:lpstr>PowerPoint Presentation</vt:lpstr>
      <vt:lpstr>Bags</vt:lpstr>
      <vt:lpstr>PowerPoint Presentation</vt:lpstr>
      <vt:lpstr>PowerPoint Presentation</vt:lpstr>
      <vt:lpstr>Collection Arrangements</vt:lpstr>
      <vt:lpstr>If your child has an accident at school </vt:lpstr>
      <vt:lpstr>If your child has a toileting accident at school </vt:lpstr>
      <vt:lpstr>Outdoor Provision</vt:lpstr>
      <vt:lpstr>Messages</vt:lpstr>
      <vt:lpstr>Curriculum</vt:lpstr>
      <vt:lpstr>School Website </vt:lpstr>
      <vt:lpstr>Helping your child get ready for school. </vt:lpstr>
      <vt:lpstr>Other information</vt:lpstr>
      <vt:lpstr>PowerPoint Presentation</vt:lpstr>
    </vt:vector>
  </TitlesOfParts>
  <Company>Our Lady of Lourdes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 Welcome Meeting</dc:title>
  <dc:creator>Becky Kirke</dc:creator>
  <cp:lastModifiedBy>H Young</cp:lastModifiedBy>
  <cp:revision>182</cp:revision>
  <cp:lastPrinted>2023-07-06T15:38:34Z</cp:lastPrinted>
  <dcterms:created xsi:type="dcterms:W3CDTF">2015-07-10T15:28:34Z</dcterms:created>
  <dcterms:modified xsi:type="dcterms:W3CDTF">2026-06-24T16:25:14Z</dcterms:modified>
</cp:coreProperties>
</file>