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88" r:id="rId3"/>
    <p:sldId id="261" r:id="rId4"/>
    <p:sldId id="269" r:id="rId5"/>
    <p:sldId id="260" r:id="rId6"/>
    <p:sldId id="262" r:id="rId7"/>
    <p:sldId id="294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6" r:id="rId24"/>
    <p:sldId id="295" r:id="rId25"/>
    <p:sldId id="300" r:id="rId26"/>
    <p:sldId id="296" r:id="rId27"/>
    <p:sldId id="297" r:id="rId28"/>
    <p:sldId id="299" r:id="rId29"/>
    <p:sldId id="3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/>
    <p:restoredTop sz="94219"/>
  </p:normalViewPr>
  <p:slideViewPr>
    <p:cSldViewPr snapToGrid="0" snapToObjects="1">
      <p:cViewPr varScale="1">
        <p:scale>
          <a:sx n="108" d="100"/>
          <a:sy n="108" d="100"/>
        </p:scale>
        <p:origin x="11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9524F-A2A8-7944-AD52-0A197E702DCD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F5FE-B000-9541-86E8-2271F303B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2F5FE-B000-9541-86E8-2271F303B4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6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5067-0808-7746-ABFA-00A4BB444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F9284-6E78-A24B-86DC-FE062DEC0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73C6-F39A-D945-A958-47A95D5B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1B38-0721-5C4F-B54C-D097797F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7668-8D51-7D41-A390-F7668780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4ADB-841C-F14C-888A-30D827B6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5D2CD-23EF-BC40-AF4E-4D36AB115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04990-07B3-6643-ABD1-386C8D62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F506A-65DA-C64D-B2BC-13C163D9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108-76ED-9D46-A0BF-D7582DE8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58234-40AB-E044-BBD3-354554BC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C373B-8F2B-9644-A656-F110904FD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FC80-A993-A244-9DF7-E098F82D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2D5DB-6D75-4946-AE13-E3122304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39D13-C69C-A142-A62F-DEF76D16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ACD5-C168-4045-A0B1-867BF5FB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98A9-0DC0-4F45-BCE1-943CA676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E464-6B23-E04E-A114-117C8030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9220C-D098-EB4A-B25B-5CC3F0FE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97678-295C-5B4E-974B-8E48C515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EAC8-D79F-2D4B-A814-43A19FB1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F190-566D-FD47-A436-18CB26B7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13F6D-7313-FC47-B293-0566EDA3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0728-F690-0445-B615-49A19062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415E-D75B-DA44-BFB9-BA15A407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A68E-1542-9E45-8DC3-DA0C0758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7493-7FC2-464E-9009-01BF23D8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14BF7-182B-8F41-9E0A-02B481A5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1905-774C-DD4C-B3C7-103CC8E6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D2AD-40EF-AD4E-B706-5A8997B0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A680C-CD28-9B46-8B15-7EBDF716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E614-1F3A-974B-BEA9-9FEEBCBA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68176-C029-ED45-8382-478149AED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F16F6-F6A1-6041-A354-5C756DA4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673F1-A70B-F94F-A897-A643B5ACA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2E993-F5CD-3A48-8434-CDE485EE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9304F-E06A-7D48-AEDF-93EFA667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B8D8C-3EE7-0A47-8DC9-E6B6D051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DEB94-B034-034C-9945-CAB8FE25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B513-B629-C847-B9EC-1E41CA23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2D897-E166-2649-9EAE-8882EB16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DF838-DE45-F044-9A73-3415D4C7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4891-B9F1-CB45-8D75-2EC842FA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A9292-8B98-5249-865B-8376027F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473A3-0213-7749-A163-B8125CB4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21BC0-2589-CF45-A6E4-7DC4B46B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D217-6B37-2F4A-995D-D397661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A94E-D320-2747-A655-FCCB5579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97608-B804-7344-806A-7F99D433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B6EE2-5CA9-3546-9441-A1A921BD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EFE53-DE61-724E-B131-A065A070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8D47B-EF0F-3D47-A846-CD24969E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99F8-875C-7D4A-B5B9-C4B3E60D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170C0-1666-014C-BFD4-A08844B68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8F8E-4BC4-914A-BFCA-A3F9C514A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C5232-6F2B-8E48-AF00-B085C33E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0AA1B-7A93-B544-9562-4D51634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4B489-BCCC-7646-A9E9-6C9B7BE8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2A51D-AB79-B642-8627-E60E2D9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0666A-8F87-9A45-84BD-935DBFE0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85C6D-69B4-694E-A37C-3C86F755B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A283-529D-0846-88EF-43CF7B96BFB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7898-5397-DD47-9D16-91C74AF77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D9CA-D702-0541-83CF-FCE49DD50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A56E-EEAD-B943-8D83-4DAB4CA87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37" y="1122362"/>
            <a:ext cx="11338560" cy="458677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assoon Primary" pitchFamily="2" charset="77"/>
              </a:rPr>
              <a:t>Fonix</a:t>
            </a:r>
            <a:r>
              <a:rPr lang="en-US" b="1" dirty="0">
                <a:solidFill>
                  <a:srgbClr val="FF0000"/>
                </a:solidFill>
                <a:latin typeface="Sassoon Primary" pitchFamily="2" charset="77"/>
              </a:rPr>
              <a:t>… or Phonics</a:t>
            </a:r>
            <a:r>
              <a:rPr lang="en-US" dirty="0">
                <a:latin typeface="Sassoon Primary" pitchFamily="2" charset="77"/>
              </a:rPr>
              <a:t> Workshop </a:t>
            </a:r>
            <a:br>
              <a:rPr lang="en-US" dirty="0">
                <a:latin typeface="Sassoon Primary" pitchFamily="2" charset="77"/>
              </a:rPr>
            </a:br>
            <a:r>
              <a:rPr lang="en-US" dirty="0">
                <a:latin typeface="Sassoon Primary" pitchFamily="2" charset="77"/>
              </a:rPr>
              <a:t>Reception </a:t>
            </a:r>
            <a:br>
              <a:rPr lang="en-US" dirty="0">
                <a:latin typeface="Sassoon Primary" pitchFamily="2" charset="77"/>
              </a:rPr>
            </a:br>
            <a:r>
              <a:rPr lang="en-US" dirty="0" err="1">
                <a:latin typeface="Sassoon Primary" pitchFamily="2" charset="77"/>
              </a:rPr>
              <a:t>Mrs</a:t>
            </a:r>
            <a:r>
              <a:rPr lang="en-US" dirty="0">
                <a:latin typeface="Sassoon Primary" pitchFamily="2" charset="77"/>
              </a:rPr>
              <a:t> Harris and Miss Jackson</a:t>
            </a:r>
            <a:br>
              <a:rPr lang="en-US" dirty="0">
                <a:latin typeface="Sassoon Primary" pitchFamily="2" charset="77"/>
              </a:rPr>
            </a:br>
            <a:r>
              <a:rPr lang="en-US" dirty="0">
                <a:latin typeface="Sassoon Primary" pitchFamily="2" charset="77"/>
              </a:rPr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327397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7B8C-EC08-1A4D-BB1A-C051AB71FE8C}"/>
              </a:ext>
            </a:extLst>
          </p:cNvPr>
          <p:cNvSpPr txBox="1"/>
          <p:nvPr/>
        </p:nvSpPr>
        <p:spPr>
          <a:xfrm>
            <a:off x="500064" y="465138"/>
            <a:ext cx="10572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Once we have introduced all of the Chapter 2 sounds and tricky words, we assess, consolidate and then once the majority of children are secure at Chapter 2 we move onto Chapter 3. 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Chapter  3 introduces more sounds and some of these maybe digraphs ( 2 letters that make 1 sound) or trigraphs ( 3 letters that make 1 sound).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0B16C-B833-A044-B538-C8320072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9" y="4695734"/>
            <a:ext cx="5486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411BF-0E1B-EE41-B5CF-79D094FA199C}"/>
              </a:ext>
            </a:extLst>
          </p:cNvPr>
          <p:cNvSpPr txBox="1"/>
          <p:nvPr/>
        </p:nvSpPr>
        <p:spPr>
          <a:xfrm>
            <a:off x="385763" y="465138"/>
            <a:ext cx="112585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We continue to blend and segment CVC words this time using digraphs and trigraphs. </a:t>
            </a:r>
          </a:p>
          <a:p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ship        ring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rain        right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158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5728E-D852-4849-BB82-66E9C428DF23}"/>
              </a:ext>
            </a:extLst>
          </p:cNvPr>
          <p:cNvSpPr txBox="1"/>
          <p:nvPr/>
        </p:nvSpPr>
        <p:spPr>
          <a:xfrm>
            <a:off x="914400" y="285750"/>
            <a:ext cx="10529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Sound buttons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We put a button (or a zip) under each sound in the word to make it easier to sound out.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  <a:p>
            <a:pPr algn="ctr"/>
            <a:r>
              <a:rPr lang="en-US" sz="3200" dirty="0">
                <a:latin typeface="Chalkboard" panose="03050602040202020205" pitchFamily="66" charset="77"/>
              </a:rPr>
              <a:t>pat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B169B-6EFE-6440-BE15-D110524CF92E}"/>
              </a:ext>
            </a:extLst>
          </p:cNvPr>
          <p:cNvSpPr/>
          <p:nvPr/>
        </p:nvSpPr>
        <p:spPr>
          <a:xfrm>
            <a:off x="6096000" y="4329113"/>
            <a:ext cx="147638" cy="185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5F6576-39B5-9C4B-A6C5-FE5043E3E5A8}"/>
              </a:ext>
            </a:extLst>
          </p:cNvPr>
          <p:cNvSpPr/>
          <p:nvPr/>
        </p:nvSpPr>
        <p:spPr>
          <a:xfrm>
            <a:off x="6341268" y="4329113"/>
            <a:ext cx="147638" cy="185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EC0B80-A501-8E40-82EC-A01D90638A93}"/>
              </a:ext>
            </a:extLst>
          </p:cNvPr>
          <p:cNvSpPr/>
          <p:nvPr/>
        </p:nvSpPr>
        <p:spPr>
          <a:xfrm>
            <a:off x="6586536" y="4329112"/>
            <a:ext cx="147638" cy="185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1257300" y="856357"/>
            <a:ext cx="100822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hat</a:t>
            </a:r>
            <a:r>
              <a:rPr lang="en-US" sz="3200" dirty="0">
                <a:latin typeface="Sassoon Primary" pitchFamily="2" charset="77"/>
              </a:rPr>
              <a:t> on your paper. Sound it out.</a:t>
            </a:r>
          </a:p>
          <a:p>
            <a:r>
              <a:rPr lang="en-US" sz="3200" dirty="0">
                <a:latin typeface="Sassoon Primary" pitchFamily="2" charset="77"/>
              </a:rPr>
              <a:t>What is the first sound you can hear? </a:t>
            </a:r>
          </a:p>
          <a:p>
            <a:r>
              <a:rPr lang="en-US" sz="3200" dirty="0">
                <a:latin typeface="Sassoon Primary" pitchFamily="2" charset="77"/>
              </a:rPr>
              <a:t>What next?</a:t>
            </a:r>
          </a:p>
          <a:p>
            <a:r>
              <a:rPr lang="en-US" sz="3200" dirty="0">
                <a:latin typeface="Sassoon Primary" pitchFamily="2" charset="77"/>
              </a:rPr>
              <a:t>Sound out what you have written. Finished?</a:t>
            </a:r>
          </a:p>
          <a:p>
            <a:r>
              <a:rPr lang="en-US" sz="3200" dirty="0">
                <a:latin typeface="Sassoon Primary" pitchFamily="2" charset="77"/>
              </a:rPr>
              <a:t>What do you need at the end?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Can you add the sound buttons underneath each sound? </a:t>
            </a:r>
          </a:p>
          <a:p>
            <a:r>
              <a:rPr lang="en-US" sz="3200" dirty="0">
                <a:latin typeface="Chalkboard" panose="03050602040202020205" pitchFamily="66" charset="77"/>
              </a:rPr>
              <a:t>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504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50257" y="1890832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hat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82D66-2646-7745-A8D0-4760EF6C98F5}"/>
              </a:ext>
            </a:extLst>
          </p:cNvPr>
          <p:cNvSpPr/>
          <p:nvPr/>
        </p:nvSpPr>
        <p:spPr>
          <a:xfrm>
            <a:off x="5586413" y="3241298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6207919" y="3271154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94A1B-22BC-124E-B145-B4749B776DC5}"/>
              </a:ext>
            </a:extLst>
          </p:cNvPr>
          <p:cNvSpPr/>
          <p:nvPr/>
        </p:nvSpPr>
        <p:spPr>
          <a:xfrm>
            <a:off x="6686550" y="3289340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68229-7B31-9149-90FE-6FD4093AD379}"/>
              </a:ext>
            </a:extLst>
          </p:cNvPr>
          <p:cNvSpPr txBox="1"/>
          <p:nvPr/>
        </p:nvSpPr>
        <p:spPr>
          <a:xfrm>
            <a:off x="2614613" y="4043363"/>
            <a:ext cx="832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How many sounds? </a:t>
            </a:r>
          </a:p>
        </p:txBody>
      </p:sp>
    </p:spTree>
    <p:extLst>
      <p:ext uri="{BB962C8B-B14F-4D97-AF65-F5344CB8AC3E}">
        <p14:creationId xmlns:p14="http://schemas.microsoft.com/office/powerpoint/2010/main" val="285183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500064" y="1475582"/>
            <a:ext cx="116879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</a:t>
            </a:r>
          </a:p>
          <a:p>
            <a:r>
              <a:rPr lang="en-US" sz="3200" dirty="0">
                <a:latin typeface="Sassoon Primary" pitchFamily="2" charset="77"/>
              </a:rPr>
              <a:t>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fish</a:t>
            </a:r>
            <a:r>
              <a:rPr lang="en-US" sz="3200" dirty="0">
                <a:latin typeface="Sassoon Primary" pitchFamily="2" charset="77"/>
              </a:rPr>
              <a:t> on your paper. </a:t>
            </a:r>
          </a:p>
          <a:p>
            <a:r>
              <a:rPr lang="en-US" sz="3200" dirty="0">
                <a:latin typeface="Sassoon Primary" pitchFamily="2" charset="77"/>
              </a:rPr>
              <a:t>Can you add the sound buttons (or zips!)  underneath each sound? 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A zip is used for digraphs (2 letters) or trigraphs (3 letters) making one sound. </a:t>
            </a:r>
          </a:p>
          <a:p>
            <a:endParaRPr lang="en-US" sz="32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It may help to count the sounds too.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206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71688" y="1793855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fish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382D66-2646-7745-A8D0-4760EF6C98F5}"/>
              </a:ext>
            </a:extLst>
          </p:cNvPr>
          <p:cNvSpPr/>
          <p:nvPr/>
        </p:nvSpPr>
        <p:spPr>
          <a:xfrm>
            <a:off x="5381625" y="3112414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5843588" y="3112414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D98A-D510-CF4A-BB38-2EE38E45BE6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265069" y="3240405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42587-996D-0F46-B22E-2008BAC7DD85}"/>
              </a:ext>
            </a:extLst>
          </p:cNvPr>
          <p:cNvSpPr txBox="1"/>
          <p:nvPr/>
        </p:nvSpPr>
        <p:spPr>
          <a:xfrm>
            <a:off x="2614613" y="4043363"/>
            <a:ext cx="832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How many sounds? </a:t>
            </a:r>
          </a:p>
          <a:p>
            <a:r>
              <a:rPr lang="en-US" sz="3200" dirty="0">
                <a:latin typeface="Sassoon Primary" pitchFamily="2" charset="77"/>
              </a:rPr>
              <a:t>How many letters? </a:t>
            </a:r>
          </a:p>
        </p:txBody>
      </p:sp>
    </p:spTree>
    <p:extLst>
      <p:ext uri="{BB962C8B-B14F-4D97-AF65-F5344CB8AC3E}">
        <p14:creationId xmlns:p14="http://schemas.microsoft.com/office/powerpoint/2010/main" val="294262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</a:t>
            </a:r>
          </a:p>
          <a:p>
            <a:r>
              <a:rPr lang="en-US" sz="3200" dirty="0">
                <a:latin typeface="Sassoon Primary" pitchFamily="2" charset="77"/>
              </a:rPr>
              <a:t>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shock</a:t>
            </a:r>
            <a:r>
              <a:rPr lang="en-US" sz="3200" dirty="0">
                <a:latin typeface="Sassoon Primary" pitchFamily="2" charset="77"/>
              </a:rPr>
              <a:t> on your board. </a:t>
            </a:r>
          </a:p>
          <a:p>
            <a:r>
              <a:rPr lang="en-US" sz="3200" dirty="0">
                <a:latin typeface="Sassoon Primary" pitchFamily="2" charset="77"/>
              </a:rPr>
              <a:t>Can you add the sound buttons (or zips!)  underneath each sound? </a:t>
            </a:r>
          </a:p>
          <a:p>
            <a:r>
              <a:rPr lang="en-US" sz="3200" dirty="0">
                <a:latin typeface="Sassoon Primary" pitchFamily="2" charset="77"/>
              </a:rPr>
              <a:t> It may help to count the sounds too.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496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71688" y="1793855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shock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6096000" y="3000355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D98A-D510-CF4A-BB38-2EE38E45BE62}"/>
              </a:ext>
            </a:extLst>
          </p:cNvPr>
          <p:cNvCxnSpPr>
            <a:cxnSpLocks/>
          </p:cNvCxnSpPr>
          <p:nvPr/>
        </p:nvCxnSpPr>
        <p:spPr>
          <a:xfrm>
            <a:off x="6740128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8EDE9-24A5-1F4E-B0A7-39DF2C5FA8E2}"/>
              </a:ext>
            </a:extLst>
          </p:cNvPr>
          <p:cNvCxnSpPr>
            <a:cxnSpLocks/>
          </p:cNvCxnSpPr>
          <p:nvPr/>
        </p:nvCxnSpPr>
        <p:spPr>
          <a:xfrm>
            <a:off x="4860131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69A7F-C57E-3344-8662-F3E5145363AD}"/>
              </a:ext>
            </a:extLst>
          </p:cNvPr>
          <p:cNvSpPr txBox="1"/>
          <p:nvPr/>
        </p:nvSpPr>
        <p:spPr>
          <a:xfrm>
            <a:off x="2614613" y="4043363"/>
            <a:ext cx="832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ssoon Primary" pitchFamily="2" charset="77"/>
              </a:rPr>
              <a:t>How many sounds? </a:t>
            </a:r>
          </a:p>
        </p:txBody>
      </p:sp>
    </p:spTree>
    <p:extLst>
      <p:ext uri="{BB962C8B-B14F-4D97-AF65-F5344CB8AC3E}">
        <p14:creationId xmlns:p14="http://schemas.microsoft.com/office/powerpoint/2010/main" val="63694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Let’s have a go. Write the word </a:t>
            </a:r>
            <a:r>
              <a:rPr lang="en-US" sz="3200" dirty="0">
                <a:solidFill>
                  <a:srgbClr val="FF0000"/>
                </a:solidFill>
                <a:latin typeface="Sassoon Primary" pitchFamily="2" charset="77"/>
              </a:rPr>
              <a:t>armchair</a:t>
            </a:r>
            <a:r>
              <a:rPr lang="en-US" sz="3200" dirty="0">
                <a:latin typeface="Sassoon Primary" pitchFamily="2" charset="77"/>
              </a:rPr>
              <a:t> on your board. </a:t>
            </a:r>
          </a:p>
          <a:p>
            <a:r>
              <a:rPr lang="en-US" sz="3200" dirty="0">
                <a:latin typeface="Sassoon Primary" pitchFamily="2" charset="77"/>
              </a:rPr>
              <a:t>Can you add the sound buttons (or zips!)  underneath each sound? </a:t>
            </a:r>
          </a:p>
          <a:p>
            <a:r>
              <a:rPr lang="en-US" sz="3200" dirty="0">
                <a:latin typeface="Sassoon Primary" pitchFamily="2" charset="77"/>
              </a:rPr>
              <a:t>It may help to count the sounds too. </a:t>
            </a: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959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23875" y="1691026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64D48-AD7F-624D-A480-A4E3B38F79B9}"/>
              </a:ext>
            </a:extLst>
          </p:cNvPr>
          <p:cNvSpPr txBox="1"/>
          <p:nvPr/>
        </p:nvSpPr>
        <p:spPr>
          <a:xfrm>
            <a:off x="2643189" y="465138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halkboard" panose="03050602040202020205" pitchFamily="66" charset="77"/>
              </a:rPr>
              <a:t>Phonics Shed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7255-8DB9-CE49-85E5-AF30EB1B6145}"/>
              </a:ext>
            </a:extLst>
          </p:cNvPr>
          <p:cNvSpPr txBox="1"/>
          <p:nvPr/>
        </p:nvSpPr>
        <p:spPr>
          <a:xfrm>
            <a:off x="766762" y="2132807"/>
            <a:ext cx="10658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Chapter 1 is all about listening to and tuning into sounds and consists of 9 aspects.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By the end of nursery we would expect children to be secure at chapter 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spend the first part of reception ensuring that children can orally blend and segment and then begin chapter 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12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48612-59F6-1B43-869D-6ABDD76C785E}"/>
              </a:ext>
            </a:extLst>
          </p:cNvPr>
          <p:cNvSpPr txBox="1"/>
          <p:nvPr/>
        </p:nvSpPr>
        <p:spPr>
          <a:xfrm>
            <a:off x="2200275" y="1671638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Chalkboard" panose="03050602040202020205" pitchFamily="66" charset="77"/>
            </a:endParaRPr>
          </a:p>
          <a:p>
            <a:pPr algn="ctr"/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042B5-9A1E-9E47-BCAB-75C8F5A054FE}"/>
              </a:ext>
            </a:extLst>
          </p:cNvPr>
          <p:cNvSpPr txBox="1"/>
          <p:nvPr/>
        </p:nvSpPr>
        <p:spPr>
          <a:xfrm>
            <a:off x="2071688" y="1793855"/>
            <a:ext cx="8386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halkboard" panose="03050602040202020205" pitchFamily="66" charset="77"/>
              </a:rPr>
              <a:t>armchair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2E6BB3-F7F4-7848-BCEA-24A16810AA2D}"/>
              </a:ext>
            </a:extLst>
          </p:cNvPr>
          <p:cNvSpPr/>
          <p:nvPr/>
        </p:nvSpPr>
        <p:spPr>
          <a:xfrm>
            <a:off x="5446514" y="2943978"/>
            <a:ext cx="285750" cy="3571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D98A-D510-CF4A-BB38-2EE38E45BE62}"/>
              </a:ext>
            </a:extLst>
          </p:cNvPr>
          <p:cNvCxnSpPr>
            <a:cxnSpLocks/>
          </p:cNvCxnSpPr>
          <p:nvPr/>
        </p:nvCxnSpPr>
        <p:spPr>
          <a:xfrm>
            <a:off x="6072189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8EDE9-24A5-1F4E-B0A7-39DF2C5FA8E2}"/>
              </a:ext>
            </a:extLst>
          </p:cNvPr>
          <p:cNvCxnSpPr>
            <a:cxnSpLocks/>
          </p:cNvCxnSpPr>
          <p:nvPr/>
        </p:nvCxnSpPr>
        <p:spPr>
          <a:xfrm>
            <a:off x="4060031" y="3092767"/>
            <a:ext cx="950119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C69A7F-C57E-3344-8662-F3E5145363AD}"/>
              </a:ext>
            </a:extLst>
          </p:cNvPr>
          <p:cNvSpPr txBox="1"/>
          <p:nvPr/>
        </p:nvSpPr>
        <p:spPr>
          <a:xfrm>
            <a:off x="2614613" y="4043363"/>
            <a:ext cx="832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How many sounds?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3EE408-1BB0-3F41-8B89-BA7226ADA5DD}"/>
              </a:ext>
            </a:extLst>
          </p:cNvPr>
          <p:cNvCxnSpPr>
            <a:cxnSpLocks/>
          </p:cNvCxnSpPr>
          <p:nvPr/>
        </p:nvCxnSpPr>
        <p:spPr>
          <a:xfrm>
            <a:off x="7303888" y="3082309"/>
            <a:ext cx="1119186" cy="25441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0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2009775" y="341780"/>
            <a:ext cx="817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Tricky words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9C91-A935-D74C-8390-24A640FA9F63}"/>
              </a:ext>
            </a:extLst>
          </p:cNvPr>
          <p:cNvSpPr txBox="1"/>
          <p:nvPr/>
        </p:nvSpPr>
        <p:spPr>
          <a:xfrm>
            <a:off x="919161" y="1822877"/>
            <a:ext cx="9901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There are some words that we can’t segment or blend. These are called tricky words and children need to be able to read them on sight.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   no   go   so</a:t>
            </a:r>
          </a:p>
          <a:p>
            <a:endParaRPr lang="en-US" sz="3200" dirty="0">
              <a:latin typeface="Sassoon Primary" pitchFamily="2" charset="77"/>
            </a:endParaRPr>
          </a:p>
          <a:p>
            <a:endParaRPr lang="en-US" sz="3200" dirty="0">
              <a:latin typeface="Sassoon Primary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As we teach our phonics, we also teach reading and spelling of tricky words. </a:t>
            </a:r>
          </a:p>
        </p:txBody>
      </p:sp>
    </p:spTree>
    <p:extLst>
      <p:ext uri="{BB962C8B-B14F-4D97-AF65-F5344CB8AC3E}">
        <p14:creationId xmlns:p14="http://schemas.microsoft.com/office/powerpoint/2010/main" val="213146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823911" y="208976"/>
            <a:ext cx="1044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ssoon Primary" pitchFamily="2" charset="77"/>
              </a:rPr>
              <a:t>Helping your child at home.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B1125-1E0E-1C47-BD87-2BEE948EDE3E}"/>
              </a:ext>
            </a:extLst>
          </p:cNvPr>
          <p:cNvSpPr txBox="1"/>
          <p:nvPr/>
        </p:nvSpPr>
        <p:spPr>
          <a:xfrm>
            <a:off x="919161" y="1475582"/>
            <a:ext cx="99012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Please read with your child as much as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Ask questions about what they are 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Allow your child to use the pictures to help.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Show your child you as a reader to help positive attitudes towards 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Point out words as you are out and about.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Learn the tricky words off by heart. This sight vocab really helps to build up fluency when 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Play games – snap and matching pairs, secret agent passwords. </a:t>
            </a:r>
          </a:p>
          <a:p>
            <a:endParaRPr lang="en-US" sz="30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7613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08FC-BEE0-154A-90F7-E570A458DE2F}"/>
              </a:ext>
            </a:extLst>
          </p:cNvPr>
          <p:cNvSpPr txBox="1"/>
          <p:nvPr/>
        </p:nvSpPr>
        <p:spPr>
          <a:xfrm>
            <a:off x="823911" y="208976"/>
            <a:ext cx="1044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ssoon Primary" pitchFamily="2" charset="77"/>
              </a:rPr>
              <a:t>Helping your child at home. </a:t>
            </a:r>
          </a:p>
          <a:p>
            <a:endParaRPr lang="en-US" sz="6000" dirty="0">
              <a:latin typeface="Chalkboard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B1125-1E0E-1C47-BD87-2BEE948EDE3E}"/>
              </a:ext>
            </a:extLst>
          </p:cNvPr>
          <p:cNvSpPr txBox="1"/>
          <p:nvPr/>
        </p:nvSpPr>
        <p:spPr>
          <a:xfrm>
            <a:off x="919161" y="1475582"/>
            <a:ext cx="99012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Your child will bring a reading book home each Monday and Friday.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Some may have a purple book with no words. This is to promote understanding and speaking and listening.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Reading books – Monday and Friday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Sassoon Primary" pitchFamily="2" charset="77"/>
              </a:rPr>
              <a:t>Library books - tbc  </a:t>
            </a:r>
          </a:p>
        </p:txBody>
      </p:sp>
    </p:spTree>
    <p:extLst>
      <p:ext uri="{BB962C8B-B14F-4D97-AF65-F5344CB8AC3E}">
        <p14:creationId xmlns:p14="http://schemas.microsoft.com/office/powerpoint/2010/main" val="352141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98A1-02BE-C64D-C6F4-8303057E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assoon Primary" pitchFamily="2" charset="77"/>
              </a:rPr>
              <a:t>Why are books with no word important?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EACA8-26C1-E74D-C9FA-F9820CC3D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300" y="1825625"/>
            <a:ext cx="6223000" cy="4667250"/>
          </a:xfrm>
        </p:spPr>
      </p:pic>
    </p:spTree>
    <p:extLst>
      <p:ext uri="{BB962C8B-B14F-4D97-AF65-F5344CB8AC3E}">
        <p14:creationId xmlns:p14="http://schemas.microsoft.com/office/powerpoint/2010/main" val="317586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6FCB-40B3-F01E-D106-40DB7107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Sassoon Primary" pitchFamily="2" charset="77"/>
              </a:rPr>
              <a:t>They give you the opportunity to create a routine without the pressure of ‘reading’ the book. </a:t>
            </a:r>
          </a:p>
          <a:p>
            <a:r>
              <a:rPr lang="en-US" sz="3000" dirty="0">
                <a:latin typeface="Sassoon Primary" pitchFamily="2" charset="77"/>
              </a:rPr>
              <a:t>You can model how we look after books, holding it correctly and turning the pages carefully.</a:t>
            </a:r>
          </a:p>
          <a:p>
            <a:r>
              <a:rPr lang="en-US" sz="3000" dirty="0">
                <a:latin typeface="Sassoon Primary" pitchFamily="2" charset="77"/>
              </a:rPr>
              <a:t>You can discuss the different parts of a book – the spine, the title, front and back cover.  </a:t>
            </a:r>
          </a:p>
          <a:p>
            <a:r>
              <a:rPr lang="en-US" sz="3000" dirty="0">
                <a:latin typeface="Sassoon Primary" pitchFamily="2" charset="77"/>
              </a:rPr>
              <a:t>They improve oracy skills- you can focus on discussing the the illustrations and the story. </a:t>
            </a:r>
          </a:p>
        </p:txBody>
      </p:sp>
    </p:spTree>
    <p:extLst>
      <p:ext uri="{BB962C8B-B14F-4D97-AF65-F5344CB8AC3E}">
        <p14:creationId xmlns:p14="http://schemas.microsoft.com/office/powerpoint/2010/main" val="320104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6FCB-40B3-F01E-D106-40DB7107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Sassoon Primary" pitchFamily="2" charset="77"/>
              </a:rPr>
              <a:t>They are a great way to expand vocabulary. </a:t>
            </a:r>
          </a:p>
          <a:p>
            <a:r>
              <a:rPr lang="en-US" sz="3000" dirty="0">
                <a:latin typeface="Sassoon Primary" pitchFamily="2" charset="77"/>
              </a:rPr>
              <a:t>You can support developing your child’s phonological awareness </a:t>
            </a:r>
            <a:r>
              <a:rPr lang="en-US" sz="3000" dirty="0" err="1">
                <a:latin typeface="Sassoon Primary" pitchFamily="2" charset="77"/>
              </a:rPr>
              <a:t>eg</a:t>
            </a:r>
            <a:r>
              <a:rPr lang="en-US" sz="3000" dirty="0">
                <a:latin typeface="Sassoon Primary" pitchFamily="2" charset="77"/>
              </a:rPr>
              <a:t> can you see something that starts with l? Can you see something that rhymes with .. in the picture. </a:t>
            </a:r>
          </a:p>
          <a:p>
            <a:r>
              <a:rPr lang="en-US" sz="3000" dirty="0">
                <a:latin typeface="Sassoon Primary" pitchFamily="2" charset="77"/>
              </a:rPr>
              <a:t> You could pick a picture and clap the syllables in the word. </a:t>
            </a:r>
          </a:p>
          <a:p>
            <a:endParaRPr lang="en-US" sz="30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4640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839A5-74EF-F555-EFB9-17390A2B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302"/>
            <a:ext cx="10515600" cy="5751661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Sassoon Primary" pitchFamily="2" charset="77"/>
              </a:rPr>
              <a:t>Story structure </a:t>
            </a:r>
          </a:p>
          <a:p>
            <a:r>
              <a:rPr lang="en-US" sz="3000" dirty="0">
                <a:latin typeface="Sassoon Primary" pitchFamily="2" charset="77"/>
              </a:rPr>
              <a:t>Even though there is no text, the story will still have a beginning, middle and end. </a:t>
            </a:r>
          </a:p>
          <a:p>
            <a:r>
              <a:rPr lang="en-US" sz="3000" dirty="0">
                <a:latin typeface="Sassoon Primary" pitchFamily="2" charset="77"/>
              </a:rPr>
              <a:t>This will help to support your child’s comprehension skills. </a:t>
            </a:r>
          </a:p>
          <a:p>
            <a:r>
              <a:rPr lang="en-US" sz="3000" dirty="0">
                <a:latin typeface="Sassoon Primary" pitchFamily="2" charset="77"/>
              </a:rPr>
              <a:t>They can make simple predictions based on what has already happened. </a:t>
            </a:r>
          </a:p>
          <a:p>
            <a:r>
              <a:rPr lang="en-US" sz="3000" dirty="0">
                <a:latin typeface="Sassoon Primary" pitchFamily="2" charset="77"/>
              </a:rPr>
              <a:t>They can retell the story using words like first, next, finally. </a:t>
            </a:r>
          </a:p>
          <a:p>
            <a:r>
              <a:rPr lang="en-US" sz="3000" dirty="0">
                <a:latin typeface="Sassoon Primary" pitchFamily="2" charset="77"/>
              </a:rPr>
              <a:t>Look at the facial expressions of the characters – how do you think they might be feeling? This will support their inference skills which are hugely important in reading. </a:t>
            </a:r>
          </a:p>
        </p:txBody>
      </p:sp>
    </p:spTree>
    <p:extLst>
      <p:ext uri="{BB962C8B-B14F-4D97-AF65-F5344CB8AC3E}">
        <p14:creationId xmlns:p14="http://schemas.microsoft.com/office/powerpoint/2010/main" val="382231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1108-01CE-B360-AD95-D20F7ADB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 Primary" pitchFamily="2" charset="77"/>
              </a:rPr>
              <a:t>Useful Information</a:t>
            </a:r>
            <a:br>
              <a:rPr lang="en-US" dirty="0">
                <a:latin typeface="Sassoon Primary" pitchFamily="2" charset="77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E7EE-6F05-28BD-97E4-C726BB29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Sassoon Primary" pitchFamily="2" charset="77"/>
              </a:rPr>
              <a:t>Log in for phonics shed as children can access games and online books to support their phonics learning. </a:t>
            </a:r>
          </a:p>
        </p:txBody>
      </p:sp>
    </p:spTree>
    <p:extLst>
      <p:ext uri="{BB962C8B-B14F-4D97-AF65-F5344CB8AC3E}">
        <p14:creationId xmlns:p14="http://schemas.microsoft.com/office/powerpoint/2010/main" val="2211978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91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A4CCD-F8A8-3042-97B3-A32280B6931E}"/>
              </a:ext>
            </a:extLst>
          </p:cNvPr>
          <p:cNvSpPr txBox="1"/>
          <p:nvPr/>
        </p:nvSpPr>
        <p:spPr>
          <a:xfrm>
            <a:off x="2114551" y="176403"/>
            <a:ext cx="791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Blending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18BB-61FB-604C-9A43-30BCA4FA0F3C}"/>
              </a:ext>
            </a:extLst>
          </p:cNvPr>
          <p:cNvSpPr txBox="1"/>
          <p:nvPr/>
        </p:nvSpPr>
        <p:spPr>
          <a:xfrm>
            <a:off x="259556" y="1188378"/>
            <a:ext cx="65398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Blending is the skill of putting sounds together to read a word.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We begin this process with CVC words.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Generally children begin by listening to you orally blend a CVC word, sound it out and then blend it together.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They would then move onto doing this independently. It is really important that children can do this orally before we introduce letter sounds.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assoon Primary" pitchFamily="2" charset="77"/>
              </a:rPr>
              <a:t>After we have taught some letter sounds, the children will be able to blend the sounds in the words to read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7E802-6C40-24AA-3881-76306B89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3" y="2157413"/>
            <a:ext cx="4895894" cy="34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A4CCD-F8A8-3042-97B3-A32280B6931E}"/>
              </a:ext>
            </a:extLst>
          </p:cNvPr>
          <p:cNvSpPr txBox="1"/>
          <p:nvPr/>
        </p:nvSpPr>
        <p:spPr>
          <a:xfrm>
            <a:off x="2319520" y="179982"/>
            <a:ext cx="791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Segmenting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F18BB-61FB-604C-9A43-30BCA4FA0F3C}"/>
              </a:ext>
            </a:extLst>
          </p:cNvPr>
          <p:cNvSpPr txBox="1"/>
          <p:nvPr/>
        </p:nvSpPr>
        <p:spPr>
          <a:xfrm>
            <a:off x="500063" y="1393246"/>
            <a:ext cx="55554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Segmenting is the skill of breaking a word up in order to write it.  Segmenting is for spelling. We use pure sounds not letter names.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Again we begin this process with CVC 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Generally children hear the initial sound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Then the initial and final sounds.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assoon Primary" pitchFamily="2" charset="77"/>
              </a:rPr>
              <a:t>Eventually they’ll hear the initial, medial and final sounds.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C4D0C-FC94-4EA6-B1BF-354903D7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13" y="1897742"/>
            <a:ext cx="5757708" cy="4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23875" y="1691026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64D48-AD7F-624D-A480-A4E3B38F79B9}"/>
              </a:ext>
            </a:extLst>
          </p:cNvPr>
          <p:cNvSpPr txBox="1"/>
          <p:nvPr/>
        </p:nvSpPr>
        <p:spPr>
          <a:xfrm>
            <a:off x="1942233" y="465138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Primary" pitchFamily="2" charset="77"/>
              </a:rPr>
              <a:t>Pronunciation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67255-8DB9-CE49-85E5-AF30EB1B6145}"/>
              </a:ext>
            </a:extLst>
          </p:cNvPr>
          <p:cNvSpPr txBox="1"/>
          <p:nvPr/>
        </p:nvSpPr>
        <p:spPr>
          <a:xfrm>
            <a:off x="766762" y="2132807"/>
            <a:ext cx="10658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When we teach children the sounds in words we teach them using the correct pronunciation.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As children we were taught to add an ‘uh’ sound to many letters </a:t>
            </a:r>
            <a:r>
              <a:rPr lang="en-US" sz="3200" dirty="0" err="1">
                <a:latin typeface="Sassoon Primary" pitchFamily="2" charset="77"/>
              </a:rPr>
              <a:t>eg</a:t>
            </a:r>
            <a:r>
              <a:rPr lang="en-US" sz="3200" dirty="0">
                <a:latin typeface="Sassoon Primary" pitchFamily="2" charset="77"/>
              </a:rPr>
              <a:t> huh, </a:t>
            </a:r>
            <a:r>
              <a:rPr lang="en-US" sz="3200" dirty="0" err="1">
                <a:latin typeface="Sassoon Primary" pitchFamily="2" charset="77"/>
              </a:rPr>
              <a:t>cuh</a:t>
            </a:r>
            <a:r>
              <a:rPr lang="en-US" sz="3200" dirty="0">
                <a:latin typeface="Sassoon Primary" pitchFamily="2" charset="77"/>
              </a:rPr>
              <a:t>, </a:t>
            </a:r>
            <a:r>
              <a:rPr lang="en-US" sz="3200" dirty="0" err="1">
                <a:latin typeface="Sassoon Primary" pitchFamily="2" charset="77"/>
              </a:rPr>
              <a:t>fuh</a:t>
            </a:r>
            <a:r>
              <a:rPr lang="en-US" sz="3200" dirty="0">
                <a:latin typeface="Sassoon Primary" pitchFamily="2" charset="77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There is lots of research that this impedes children’s learning.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teach the children pure sounds </a:t>
            </a:r>
            <a:r>
              <a:rPr lang="en-US" sz="3200" dirty="0" err="1">
                <a:latin typeface="Sassoon Primary" pitchFamily="2" charset="77"/>
              </a:rPr>
              <a:t>eg</a:t>
            </a:r>
            <a:r>
              <a:rPr lang="en-US" sz="3200" dirty="0">
                <a:latin typeface="Sassoon Primary" pitchFamily="2" charset="77"/>
              </a:rPr>
              <a:t> mmm, </a:t>
            </a:r>
            <a:r>
              <a:rPr lang="en-US" sz="3200" dirty="0" err="1">
                <a:latin typeface="Sassoon Primary" pitchFamily="2" charset="77"/>
              </a:rPr>
              <a:t>ssss</a:t>
            </a:r>
            <a:r>
              <a:rPr lang="en-US" sz="3200" dirty="0">
                <a:latin typeface="Sassoon Primary" pitchFamily="2" charset="77"/>
              </a:rPr>
              <a:t>, </a:t>
            </a:r>
            <a:r>
              <a:rPr lang="en-US" sz="3200" dirty="0" err="1">
                <a:latin typeface="Sassoon Primary" pitchFamily="2" charset="77"/>
              </a:rPr>
              <a:t>fff</a:t>
            </a:r>
            <a:r>
              <a:rPr lang="en-US" sz="3200" dirty="0">
                <a:latin typeface="Sassoon Primary" pitchFamily="2" charset="77"/>
              </a:rPr>
              <a:t>, so they can hear the sound as it would be spoken. </a:t>
            </a:r>
          </a:p>
          <a:p>
            <a:endParaRPr lang="en-US" sz="32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679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2E8C7-49B3-194F-870C-2D6E13177A3D}"/>
              </a:ext>
            </a:extLst>
          </p:cNvPr>
          <p:cNvSpPr txBox="1"/>
          <p:nvPr/>
        </p:nvSpPr>
        <p:spPr>
          <a:xfrm>
            <a:off x="2321720" y="175247"/>
            <a:ext cx="750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Primary" pitchFamily="2" charset="77"/>
              </a:rPr>
              <a:t>What does a phonics lesson look like?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BE1B6-B6AD-0C4A-AA92-06BC10F84C04}"/>
              </a:ext>
            </a:extLst>
          </p:cNvPr>
          <p:cNvSpPr txBox="1"/>
          <p:nvPr/>
        </p:nvSpPr>
        <p:spPr>
          <a:xfrm>
            <a:off x="1121570" y="3357245"/>
            <a:ext cx="9901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assoon Primary" pitchFamily="2" charset="77"/>
              </a:rPr>
              <a:t>Each lesson is split into sections and all phonics lessons follow this sequence.</a:t>
            </a:r>
          </a:p>
        </p:txBody>
      </p:sp>
    </p:spTree>
    <p:extLst>
      <p:ext uri="{BB962C8B-B14F-4D97-AF65-F5344CB8AC3E}">
        <p14:creationId xmlns:p14="http://schemas.microsoft.com/office/powerpoint/2010/main" val="73543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2E8C7-49B3-194F-870C-2D6E13177A3D}"/>
              </a:ext>
            </a:extLst>
          </p:cNvPr>
          <p:cNvSpPr txBox="1"/>
          <p:nvPr/>
        </p:nvSpPr>
        <p:spPr>
          <a:xfrm>
            <a:off x="2321720" y="175247"/>
            <a:ext cx="7500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Primary" pitchFamily="2" charset="77"/>
              </a:rPr>
              <a:t>What does a phonics lesson look like?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BE1B6-B6AD-0C4A-AA92-06BC10F84C04}"/>
              </a:ext>
            </a:extLst>
          </p:cNvPr>
          <p:cNvSpPr txBox="1"/>
          <p:nvPr/>
        </p:nvSpPr>
        <p:spPr>
          <a:xfrm>
            <a:off x="1141021" y="1966266"/>
            <a:ext cx="9901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assoon Primary" pitchFamily="2" charset="77"/>
              </a:rPr>
              <a:t>Recap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Introduction 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Whole group work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Independent activities </a:t>
            </a:r>
          </a:p>
          <a:p>
            <a:pPr algn="ctr"/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200" dirty="0">
                <a:latin typeface="Sassoon Primary" pitchFamily="2" charset="77"/>
              </a:rPr>
              <a:t>Plenary  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E6F8426-6A77-D54C-AC8E-C7E5F87DB2E2}"/>
              </a:ext>
            </a:extLst>
          </p:cNvPr>
          <p:cNvSpPr/>
          <p:nvPr/>
        </p:nvSpPr>
        <p:spPr>
          <a:xfrm rot="5400000">
            <a:off x="5939974" y="2638411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6542D44-9B0C-C24F-8408-1D89CC8613EA}"/>
              </a:ext>
            </a:extLst>
          </p:cNvPr>
          <p:cNvSpPr/>
          <p:nvPr/>
        </p:nvSpPr>
        <p:spPr>
          <a:xfrm rot="5400000">
            <a:off x="5855372" y="4459280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0A71D4D-FFEE-7D42-9C7A-77275EE4FC1F}"/>
              </a:ext>
            </a:extLst>
          </p:cNvPr>
          <p:cNvSpPr/>
          <p:nvPr/>
        </p:nvSpPr>
        <p:spPr>
          <a:xfrm rot="5400000">
            <a:off x="5893337" y="3645383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8FA024C-394D-1149-9530-7BC2BF799E68}"/>
              </a:ext>
            </a:extLst>
          </p:cNvPr>
          <p:cNvSpPr/>
          <p:nvPr/>
        </p:nvSpPr>
        <p:spPr>
          <a:xfrm rot="5400000">
            <a:off x="5781953" y="5509253"/>
            <a:ext cx="380485" cy="2388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7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9972C-CA47-A146-9D3F-8EF00E43C889}"/>
              </a:ext>
            </a:extLst>
          </p:cNvPr>
          <p:cNvSpPr txBox="1"/>
          <p:nvPr/>
        </p:nvSpPr>
        <p:spPr>
          <a:xfrm>
            <a:off x="728663" y="465138"/>
            <a:ext cx="11072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start by introducing a sound alongside an action which helps the children to remember the sound.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Each sound has a character, song and a story.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Sassoon Primary" pitchFamily="2" charset="77"/>
              </a:rPr>
              <a:t>We teach around 4 sounds per week. </a:t>
            </a: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318CA-B28F-4A49-B615-8F80A413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066" y="4178301"/>
            <a:ext cx="6832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C0B7-ED8F-084E-9C97-06B06714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65138"/>
            <a:ext cx="9677400" cy="2020888"/>
          </a:xfrm>
        </p:spPr>
        <p:txBody>
          <a:bodyPr>
            <a:normAutofit/>
          </a:bodyPr>
          <a:lstStyle/>
          <a:p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5A41-574E-4D49-8B6D-31A067639B3F}"/>
              </a:ext>
            </a:extLst>
          </p:cNvPr>
          <p:cNvSpPr txBox="1"/>
          <p:nvPr/>
        </p:nvSpPr>
        <p:spPr>
          <a:xfrm>
            <a:off x="500064" y="2157413"/>
            <a:ext cx="1114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halkboard" panose="03050602040202020205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AA1F1-C15F-5743-9123-12F4D85F5BD9}"/>
              </a:ext>
            </a:extLst>
          </p:cNvPr>
          <p:cNvSpPr txBox="1"/>
          <p:nvPr/>
        </p:nvSpPr>
        <p:spPr>
          <a:xfrm>
            <a:off x="1414463" y="465138"/>
            <a:ext cx="1022985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Sassoon Primary" pitchFamily="2" charset="77"/>
              </a:rPr>
              <a:t>Blending and segmenting </a:t>
            </a:r>
          </a:p>
          <a:p>
            <a:r>
              <a:rPr lang="en-US" sz="3200" dirty="0">
                <a:latin typeface="Sassoon Primary" pitchFamily="2" charset="77"/>
              </a:rPr>
              <a:t>We start with very simple CVC words. </a:t>
            </a:r>
          </a:p>
          <a:p>
            <a:endParaRPr lang="en-US" sz="3200" dirty="0">
              <a:latin typeface="Sassoon Primary" pitchFamily="2" charset="77"/>
            </a:endParaRPr>
          </a:p>
          <a:p>
            <a:pPr algn="ctr"/>
            <a:r>
              <a:rPr lang="en-US" sz="3600" dirty="0">
                <a:latin typeface="Sassoon Primary" pitchFamily="2" charset="77"/>
              </a:rPr>
              <a:t>cat						pig </a:t>
            </a:r>
          </a:p>
          <a:p>
            <a:pPr algn="ctr"/>
            <a:r>
              <a:rPr lang="en-US" sz="3600" dirty="0">
                <a:latin typeface="Sassoon Primary" pitchFamily="2" charset="77"/>
              </a:rPr>
              <a:t>dog						sat </a:t>
            </a:r>
          </a:p>
          <a:p>
            <a:pPr algn="ctr"/>
            <a:endParaRPr lang="en-US" sz="3600" dirty="0">
              <a:latin typeface="Sassoon Primary" pitchFamily="2" charset="77"/>
            </a:endParaRPr>
          </a:p>
          <a:p>
            <a:pPr algn="ctr"/>
            <a:r>
              <a:rPr lang="en-US" sz="3600" dirty="0">
                <a:latin typeface="Sassoon Primary" pitchFamily="2" charset="77"/>
              </a:rPr>
              <a:t>We move onto longer, two syllable words.</a:t>
            </a:r>
          </a:p>
          <a:p>
            <a:pPr algn="ctr"/>
            <a:r>
              <a:rPr lang="en-US" sz="3600" dirty="0">
                <a:latin typeface="Sassoon Primary" pitchFamily="2" charset="77"/>
              </a:rPr>
              <a:t>laptop       fusspot</a:t>
            </a:r>
          </a:p>
          <a:p>
            <a:pPr algn="ctr"/>
            <a:endParaRPr lang="en-US" sz="3600" dirty="0">
              <a:latin typeface="Sassoon Primary" pitchFamily="2" charset="77"/>
            </a:endParaRPr>
          </a:p>
          <a:p>
            <a:r>
              <a:rPr lang="en-US" sz="3200" dirty="0">
                <a:latin typeface="Sassoon Primary" pitchFamily="2" charset="77"/>
              </a:rPr>
              <a:t>We play games like robot talk and clap the sounds to ensure children are hearing all of the sounds in these words. </a:t>
            </a:r>
          </a:p>
        </p:txBody>
      </p:sp>
    </p:spTree>
    <p:extLst>
      <p:ext uri="{BB962C8B-B14F-4D97-AF65-F5344CB8AC3E}">
        <p14:creationId xmlns:p14="http://schemas.microsoft.com/office/powerpoint/2010/main" val="374622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1216</Words>
  <Application>Microsoft Macintosh PowerPoint</Application>
  <PresentationFormat>Widescreen</PresentationFormat>
  <Paragraphs>151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Chalkboard</vt:lpstr>
      <vt:lpstr>Sassoon Primary</vt:lpstr>
      <vt:lpstr>Office Theme</vt:lpstr>
      <vt:lpstr>Fonix… or Phonics Workshop  Reception  Mrs Harris and Miss Jackson 2025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Why are books with no word important? </vt:lpstr>
      <vt:lpstr>PowerPoint Presentation</vt:lpstr>
      <vt:lpstr>PowerPoint Presentation</vt:lpstr>
      <vt:lpstr>PowerPoint Presentation</vt:lpstr>
      <vt:lpstr>Useful Information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have a go at cracking the code while you are waiting. </dc:title>
  <dc:creator>Microsoft Office User</dc:creator>
  <cp:lastModifiedBy>Microsoft Office User</cp:lastModifiedBy>
  <cp:revision>58</cp:revision>
  <cp:lastPrinted>2025-10-01T16:31:03Z</cp:lastPrinted>
  <dcterms:created xsi:type="dcterms:W3CDTF">2019-10-03T08:21:42Z</dcterms:created>
  <dcterms:modified xsi:type="dcterms:W3CDTF">2025-10-02T11:23:41Z</dcterms:modified>
</cp:coreProperties>
</file>