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1"/>
  </p:sldMasterIdLst>
  <p:notesMasterIdLst>
    <p:notesMasterId r:id="rId29"/>
  </p:notesMasterIdLst>
  <p:sldIdLst>
    <p:sldId id="256" r:id="rId2"/>
    <p:sldId id="319" r:id="rId3"/>
    <p:sldId id="271" r:id="rId4"/>
    <p:sldId id="272" r:id="rId5"/>
    <p:sldId id="306" r:id="rId6"/>
    <p:sldId id="305" r:id="rId7"/>
    <p:sldId id="324" r:id="rId8"/>
    <p:sldId id="325" r:id="rId9"/>
    <p:sldId id="326" r:id="rId10"/>
    <p:sldId id="327" r:id="rId11"/>
    <p:sldId id="320" r:id="rId12"/>
    <p:sldId id="315" r:id="rId13"/>
    <p:sldId id="309" r:id="rId14"/>
    <p:sldId id="314" r:id="rId15"/>
    <p:sldId id="310" r:id="rId16"/>
    <p:sldId id="281" r:id="rId17"/>
    <p:sldId id="285" r:id="rId18"/>
    <p:sldId id="308" r:id="rId19"/>
    <p:sldId id="277" r:id="rId20"/>
    <p:sldId id="295" r:id="rId21"/>
    <p:sldId id="263" r:id="rId22"/>
    <p:sldId id="260" r:id="rId23"/>
    <p:sldId id="312" r:id="rId24"/>
    <p:sldId id="296" r:id="rId25"/>
    <p:sldId id="318" r:id="rId26"/>
    <p:sldId id="294" r:id="rId27"/>
    <p:sldId id="270"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10"/>
    <p:restoredTop sz="94749"/>
  </p:normalViewPr>
  <p:slideViewPr>
    <p:cSldViewPr>
      <p:cViewPr varScale="1">
        <p:scale>
          <a:sx n="111" d="100"/>
          <a:sy n="111" d="100"/>
        </p:scale>
        <p:origin x="1816"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8BB3E9-2AD5-FA90-A4AE-284695C2B5E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id="{0EBB4354-618B-7530-D544-E86A8E5957D9}"/>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cs typeface="Arial" charset="0"/>
              </a:defRPr>
            </a:lvl1pPr>
          </a:lstStyle>
          <a:p>
            <a:pPr>
              <a:defRPr/>
            </a:pPr>
            <a:fld id="{271580D9-CC15-E246-A163-4E21055E245C}" type="datetimeFigureOut">
              <a:rPr lang="en-GB"/>
              <a:pPr>
                <a:defRPr/>
              </a:pPr>
              <a:t>23/06/2025</a:t>
            </a:fld>
            <a:endParaRPr lang="en-GB"/>
          </a:p>
        </p:txBody>
      </p:sp>
      <p:sp>
        <p:nvSpPr>
          <p:cNvPr id="4" name="Slide Image Placeholder 3">
            <a:extLst>
              <a:ext uri="{FF2B5EF4-FFF2-40B4-BE49-F238E27FC236}">
                <a16:creationId xmlns:a16="http://schemas.microsoft.com/office/drawing/2014/main" id="{298733FD-A957-E95F-E3A3-C2C954E72951}"/>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116E7B09-E6F5-9F77-431C-489638BC2530}"/>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B21592A-C28E-19E2-3872-111673124622}"/>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A8623E7B-7783-656A-0EB4-C242939A2AE7}"/>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4FC67932-89F5-4847-BE42-6AB5426872B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0548A8-926E-837F-7611-CABFADE483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4E1DDAB3-965B-08C0-B159-45FB1C2E5E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2531" name="Slide Number Placeholder 3">
            <a:extLst>
              <a:ext uri="{FF2B5EF4-FFF2-40B4-BE49-F238E27FC236}">
                <a16:creationId xmlns:a16="http://schemas.microsoft.com/office/drawing/2014/main" id="{5F503009-2FF3-2CC7-594B-22552107C4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97835564-3861-1346-B8BB-832E09174084}" type="slidenum">
              <a:rPr lang="en-GB" altLang="en-US" smtClean="0">
                <a:latin typeface="Arial" panose="020B0604020202020204" pitchFamily="34" charset="0"/>
                <a:cs typeface="Arial" panose="020B0604020202020204" pitchFamily="34" charset="0"/>
              </a:rPr>
              <a:pPr fontAlgn="base">
                <a:spcBef>
                  <a:spcPct val="0"/>
                </a:spcBef>
                <a:spcAft>
                  <a:spcPct val="0"/>
                </a:spcAft>
              </a:pPr>
              <a:t>11</a:t>
            </a:fld>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0286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38BB5E30-B59B-85FD-115E-6C713E560B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214C1A95-03CD-7C87-C63C-AA874018A1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4579" name="Slide Number Placeholder 3">
            <a:extLst>
              <a:ext uri="{FF2B5EF4-FFF2-40B4-BE49-F238E27FC236}">
                <a16:creationId xmlns:a16="http://schemas.microsoft.com/office/drawing/2014/main" id="{7300B157-34EF-CA57-C58A-FFC79AA3C0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FEF01036-3E15-0D4C-9949-D05327268938}" type="slidenum">
              <a:rPr lang="en-GB" altLang="en-US" smtClean="0">
                <a:latin typeface="Arial" panose="020B0604020202020204" pitchFamily="34" charset="0"/>
                <a:cs typeface="Arial" panose="020B0604020202020204" pitchFamily="34" charset="0"/>
              </a:rPr>
              <a:pPr fontAlgn="base">
                <a:spcBef>
                  <a:spcPct val="0"/>
                </a:spcBef>
                <a:spcAft>
                  <a:spcPct val="0"/>
                </a:spcAft>
              </a:pPr>
              <a:t>12</a:t>
            </a:fld>
            <a:endParaRPr lang="en-GB"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CBB84-E6D9-9AED-87E3-BCCC1D7D0BBA}"/>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9C202E16-575A-302E-9C38-EF3FFC9F40F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D1637FB-C225-810A-6BFE-01079850B502}"/>
              </a:ext>
            </a:extLst>
          </p:cNvPr>
          <p:cNvSpPr>
            <a:spLocks noGrp="1"/>
          </p:cNvSpPr>
          <p:nvPr>
            <p:ph type="dt" sz="half" idx="10"/>
          </p:nvPr>
        </p:nvSpPr>
        <p:spPr/>
        <p:txBody>
          <a:bodyPr/>
          <a:lstStyle/>
          <a:p>
            <a:pPr>
              <a:defRPr/>
            </a:pPr>
            <a:fld id="{56EDB154-12A7-F84F-9705-FD4398127FBD}" type="datetimeFigureOut">
              <a:rPr lang="en-GB" smtClean="0"/>
              <a:pPr>
                <a:defRPr/>
              </a:pPr>
              <a:t>23/06/2025</a:t>
            </a:fld>
            <a:endParaRPr lang="en-GB" dirty="0"/>
          </a:p>
        </p:txBody>
      </p:sp>
      <p:sp>
        <p:nvSpPr>
          <p:cNvPr id="5" name="Footer Placeholder 4">
            <a:extLst>
              <a:ext uri="{FF2B5EF4-FFF2-40B4-BE49-F238E27FC236}">
                <a16:creationId xmlns:a16="http://schemas.microsoft.com/office/drawing/2014/main" id="{2B3BA54C-FCDD-AF69-AF8C-191BAE324235}"/>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D0D2FE44-5D0C-0D0C-C30B-49E627399AC4}"/>
              </a:ext>
            </a:extLst>
          </p:cNvPr>
          <p:cNvSpPr>
            <a:spLocks noGrp="1"/>
          </p:cNvSpPr>
          <p:nvPr>
            <p:ph type="sldNum" sz="quarter" idx="12"/>
          </p:nvPr>
        </p:nvSpPr>
        <p:spPr/>
        <p:txBody>
          <a:bodyPr/>
          <a:lstStyle/>
          <a:p>
            <a:pPr>
              <a:defRPr/>
            </a:pPr>
            <a:fld id="{DAC055A7-78B1-324C-83F3-7AD0B17EC168}" type="slidenum">
              <a:rPr lang="en-GB" altLang="en-US" smtClean="0"/>
              <a:pPr>
                <a:defRPr/>
              </a:pPr>
              <a:t>‹#›</a:t>
            </a:fld>
            <a:endParaRPr lang="en-GB" altLang="en-US"/>
          </a:p>
        </p:txBody>
      </p:sp>
    </p:spTree>
    <p:extLst>
      <p:ext uri="{BB962C8B-B14F-4D97-AF65-F5344CB8AC3E}">
        <p14:creationId xmlns:p14="http://schemas.microsoft.com/office/powerpoint/2010/main" val="3784972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4E02-AFBF-AD33-AEBB-365F95B316C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1DD32D-79B6-737B-8765-671EDAA729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6F316D-5815-5177-6078-955EDC17ED18}"/>
              </a:ext>
            </a:extLst>
          </p:cNvPr>
          <p:cNvSpPr>
            <a:spLocks noGrp="1"/>
          </p:cNvSpPr>
          <p:nvPr>
            <p:ph type="dt" sz="half" idx="10"/>
          </p:nvPr>
        </p:nvSpPr>
        <p:spPr/>
        <p:txBody>
          <a:bodyPr/>
          <a:lstStyle/>
          <a:p>
            <a:pPr>
              <a:defRPr/>
            </a:pPr>
            <a:fld id="{8C9DFB45-8EB6-D543-9B1D-3F7FEF3575B4}" type="datetimeFigureOut">
              <a:rPr lang="en-GB" smtClean="0"/>
              <a:pPr>
                <a:defRPr/>
              </a:pPr>
              <a:t>23/06/2025</a:t>
            </a:fld>
            <a:endParaRPr lang="en-GB" dirty="0"/>
          </a:p>
        </p:txBody>
      </p:sp>
      <p:sp>
        <p:nvSpPr>
          <p:cNvPr id="5" name="Footer Placeholder 4">
            <a:extLst>
              <a:ext uri="{FF2B5EF4-FFF2-40B4-BE49-F238E27FC236}">
                <a16:creationId xmlns:a16="http://schemas.microsoft.com/office/drawing/2014/main" id="{D8AE1373-830F-454E-EC69-AF2A8193BE92}"/>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E861C326-0715-BCF7-508B-2EF6F3BE44A9}"/>
              </a:ext>
            </a:extLst>
          </p:cNvPr>
          <p:cNvSpPr>
            <a:spLocks noGrp="1"/>
          </p:cNvSpPr>
          <p:nvPr>
            <p:ph type="sldNum" sz="quarter" idx="12"/>
          </p:nvPr>
        </p:nvSpPr>
        <p:spPr/>
        <p:txBody>
          <a:bodyPr/>
          <a:lstStyle/>
          <a:p>
            <a:pPr>
              <a:defRPr/>
            </a:pPr>
            <a:fld id="{75A8EB95-3585-AC45-8100-33ADC1D0E89B}" type="slidenum">
              <a:rPr lang="en-GB" altLang="en-US" smtClean="0"/>
              <a:pPr>
                <a:defRPr/>
              </a:pPr>
              <a:t>‹#›</a:t>
            </a:fld>
            <a:endParaRPr lang="en-GB" altLang="en-US"/>
          </a:p>
        </p:txBody>
      </p:sp>
    </p:spTree>
    <p:extLst>
      <p:ext uri="{BB962C8B-B14F-4D97-AF65-F5344CB8AC3E}">
        <p14:creationId xmlns:p14="http://schemas.microsoft.com/office/powerpoint/2010/main" val="82510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8E005A-F3D1-8068-CA35-3CB3609B19C8}"/>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C32A48C-AB56-E306-9B61-F1DB70F72936}"/>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B48EA19-E192-CCE7-96A1-486C848491EC}"/>
              </a:ext>
            </a:extLst>
          </p:cNvPr>
          <p:cNvSpPr>
            <a:spLocks noGrp="1"/>
          </p:cNvSpPr>
          <p:nvPr>
            <p:ph type="dt" sz="half" idx="10"/>
          </p:nvPr>
        </p:nvSpPr>
        <p:spPr/>
        <p:txBody>
          <a:bodyPr/>
          <a:lstStyle/>
          <a:p>
            <a:pPr>
              <a:defRPr/>
            </a:pPr>
            <a:fld id="{06AB26C2-A59F-274A-B845-FE8CC282513A}" type="datetimeFigureOut">
              <a:rPr lang="en-GB" smtClean="0"/>
              <a:pPr>
                <a:defRPr/>
              </a:pPr>
              <a:t>23/06/2025</a:t>
            </a:fld>
            <a:endParaRPr lang="en-GB" dirty="0"/>
          </a:p>
        </p:txBody>
      </p:sp>
      <p:sp>
        <p:nvSpPr>
          <p:cNvPr id="5" name="Footer Placeholder 4">
            <a:extLst>
              <a:ext uri="{FF2B5EF4-FFF2-40B4-BE49-F238E27FC236}">
                <a16:creationId xmlns:a16="http://schemas.microsoft.com/office/drawing/2014/main" id="{FA4D3C65-674C-6CDC-5301-4573D02397A0}"/>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D95FE4D0-88F4-F3BA-9513-A731932FBF88}"/>
              </a:ext>
            </a:extLst>
          </p:cNvPr>
          <p:cNvSpPr>
            <a:spLocks noGrp="1"/>
          </p:cNvSpPr>
          <p:nvPr>
            <p:ph type="sldNum" sz="quarter" idx="12"/>
          </p:nvPr>
        </p:nvSpPr>
        <p:spPr/>
        <p:txBody>
          <a:bodyPr/>
          <a:lstStyle/>
          <a:p>
            <a:pPr>
              <a:defRPr/>
            </a:pPr>
            <a:fld id="{4BB2623A-0C34-B14F-B10D-F6B09EB47B0D}" type="slidenum">
              <a:rPr lang="en-GB" altLang="en-US" smtClean="0"/>
              <a:pPr>
                <a:defRPr/>
              </a:pPr>
              <a:t>‹#›</a:t>
            </a:fld>
            <a:endParaRPr lang="en-GB" altLang="en-US"/>
          </a:p>
        </p:txBody>
      </p:sp>
    </p:spTree>
    <p:extLst>
      <p:ext uri="{BB962C8B-B14F-4D97-AF65-F5344CB8AC3E}">
        <p14:creationId xmlns:p14="http://schemas.microsoft.com/office/powerpoint/2010/main" val="139982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70275-130E-7273-B3F0-B77B456D4D6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BBD0E16-C9B1-A958-0552-50D57286284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48D82A-1EB3-4206-C71D-BC0AE70585BA}"/>
              </a:ext>
            </a:extLst>
          </p:cNvPr>
          <p:cNvSpPr>
            <a:spLocks noGrp="1"/>
          </p:cNvSpPr>
          <p:nvPr>
            <p:ph type="dt" sz="half" idx="10"/>
          </p:nvPr>
        </p:nvSpPr>
        <p:spPr/>
        <p:txBody>
          <a:bodyPr/>
          <a:lstStyle/>
          <a:p>
            <a:pPr>
              <a:defRPr/>
            </a:pPr>
            <a:fld id="{F598C730-AA88-A047-80DE-A16D4734EBFD}" type="datetimeFigureOut">
              <a:rPr lang="en-GB" smtClean="0"/>
              <a:pPr>
                <a:defRPr/>
              </a:pPr>
              <a:t>23/06/2025</a:t>
            </a:fld>
            <a:endParaRPr lang="en-GB" dirty="0"/>
          </a:p>
        </p:txBody>
      </p:sp>
      <p:sp>
        <p:nvSpPr>
          <p:cNvPr id="5" name="Footer Placeholder 4">
            <a:extLst>
              <a:ext uri="{FF2B5EF4-FFF2-40B4-BE49-F238E27FC236}">
                <a16:creationId xmlns:a16="http://schemas.microsoft.com/office/drawing/2014/main" id="{037D1B87-E970-9FFA-101D-4418C190E5A1}"/>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2B8E0589-C8FF-01EE-B5C8-F762AEE141AF}"/>
              </a:ext>
            </a:extLst>
          </p:cNvPr>
          <p:cNvSpPr>
            <a:spLocks noGrp="1"/>
          </p:cNvSpPr>
          <p:nvPr>
            <p:ph type="sldNum" sz="quarter" idx="12"/>
          </p:nvPr>
        </p:nvSpPr>
        <p:spPr/>
        <p:txBody>
          <a:bodyPr/>
          <a:lstStyle/>
          <a:p>
            <a:pPr>
              <a:defRPr/>
            </a:pPr>
            <a:fld id="{3369D17C-05CF-6044-A72D-88B8D807B92C}" type="slidenum">
              <a:rPr lang="en-GB" altLang="en-US" smtClean="0"/>
              <a:pPr>
                <a:defRPr/>
              </a:pPr>
              <a:t>‹#›</a:t>
            </a:fld>
            <a:endParaRPr lang="en-GB" altLang="en-US"/>
          </a:p>
        </p:txBody>
      </p:sp>
    </p:spTree>
    <p:extLst>
      <p:ext uri="{BB962C8B-B14F-4D97-AF65-F5344CB8AC3E}">
        <p14:creationId xmlns:p14="http://schemas.microsoft.com/office/powerpoint/2010/main" val="50554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0DC61-EC91-F8FB-51FA-AC28A478CACA}"/>
              </a:ext>
            </a:extLst>
          </p:cNvPr>
          <p:cNvSpPr>
            <a:spLocks noGrp="1"/>
          </p:cNvSpPr>
          <p:nvPr>
            <p:ph type="title"/>
          </p:nvPr>
        </p:nvSpPr>
        <p:spPr>
          <a:xfrm>
            <a:off x="623887" y="1709738"/>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CE9E7DF-FE43-F985-2603-39D52C96F7CF}"/>
              </a:ext>
            </a:extLst>
          </p:cNvPr>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F294C48-5755-5AAC-E5D5-E3DD36983D28}"/>
              </a:ext>
            </a:extLst>
          </p:cNvPr>
          <p:cNvSpPr>
            <a:spLocks noGrp="1"/>
          </p:cNvSpPr>
          <p:nvPr>
            <p:ph type="dt" sz="half" idx="10"/>
          </p:nvPr>
        </p:nvSpPr>
        <p:spPr/>
        <p:txBody>
          <a:bodyPr/>
          <a:lstStyle/>
          <a:p>
            <a:pPr>
              <a:defRPr/>
            </a:pPr>
            <a:fld id="{0F6426EB-B0EA-4D40-B0B7-895C0A3F9482}" type="datetimeFigureOut">
              <a:rPr lang="en-GB" smtClean="0"/>
              <a:pPr>
                <a:defRPr/>
              </a:pPr>
              <a:t>23/06/2025</a:t>
            </a:fld>
            <a:endParaRPr lang="en-GB" dirty="0"/>
          </a:p>
        </p:txBody>
      </p:sp>
      <p:sp>
        <p:nvSpPr>
          <p:cNvPr id="5" name="Footer Placeholder 4">
            <a:extLst>
              <a:ext uri="{FF2B5EF4-FFF2-40B4-BE49-F238E27FC236}">
                <a16:creationId xmlns:a16="http://schemas.microsoft.com/office/drawing/2014/main" id="{7B924E6F-B0F3-A8F0-C98D-137D31BA8FFF}"/>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C74B3834-95FF-8E12-22AF-87F44EC7322E}"/>
              </a:ext>
            </a:extLst>
          </p:cNvPr>
          <p:cNvSpPr>
            <a:spLocks noGrp="1"/>
          </p:cNvSpPr>
          <p:nvPr>
            <p:ph type="sldNum" sz="quarter" idx="12"/>
          </p:nvPr>
        </p:nvSpPr>
        <p:spPr/>
        <p:txBody>
          <a:bodyPr/>
          <a:lstStyle/>
          <a:p>
            <a:pPr>
              <a:defRPr/>
            </a:pPr>
            <a:fld id="{B5AB3A5B-1AD4-A341-8635-03A3970A2460}" type="slidenum">
              <a:rPr lang="en-GB" altLang="en-US" smtClean="0"/>
              <a:pPr>
                <a:defRPr/>
              </a:pPr>
              <a:t>‹#›</a:t>
            </a:fld>
            <a:endParaRPr lang="en-GB" altLang="en-US"/>
          </a:p>
        </p:txBody>
      </p:sp>
    </p:spTree>
    <p:extLst>
      <p:ext uri="{BB962C8B-B14F-4D97-AF65-F5344CB8AC3E}">
        <p14:creationId xmlns:p14="http://schemas.microsoft.com/office/powerpoint/2010/main" val="3432216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E99F9-20E5-005E-5A68-CD067A6382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7288E25-8E5B-880D-9446-1AA77E0598F0}"/>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93A0703-9F8B-5FA0-A4AF-67C5CE6808BE}"/>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2B4324-8B26-034C-D652-E8091ADA13B1}"/>
              </a:ext>
            </a:extLst>
          </p:cNvPr>
          <p:cNvSpPr>
            <a:spLocks noGrp="1"/>
          </p:cNvSpPr>
          <p:nvPr>
            <p:ph type="dt" sz="half" idx="10"/>
          </p:nvPr>
        </p:nvSpPr>
        <p:spPr/>
        <p:txBody>
          <a:bodyPr/>
          <a:lstStyle/>
          <a:p>
            <a:pPr>
              <a:defRPr/>
            </a:pPr>
            <a:fld id="{15C6B0A6-9A8C-FC47-8350-73A24CC5BD9B}" type="datetimeFigureOut">
              <a:rPr lang="en-GB" smtClean="0"/>
              <a:pPr>
                <a:defRPr/>
              </a:pPr>
              <a:t>23/06/2025</a:t>
            </a:fld>
            <a:endParaRPr lang="en-GB" dirty="0"/>
          </a:p>
        </p:txBody>
      </p:sp>
      <p:sp>
        <p:nvSpPr>
          <p:cNvPr id="6" name="Footer Placeholder 5">
            <a:extLst>
              <a:ext uri="{FF2B5EF4-FFF2-40B4-BE49-F238E27FC236}">
                <a16:creationId xmlns:a16="http://schemas.microsoft.com/office/drawing/2014/main" id="{B34C7D37-49B7-8C21-137B-FF8ADBF18D93}"/>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77AE4FA2-20F7-7A7F-BA95-6068DE835EB9}"/>
              </a:ext>
            </a:extLst>
          </p:cNvPr>
          <p:cNvSpPr>
            <a:spLocks noGrp="1"/>
          </p:cNvSpPr>
          <p:nvPr>
            <p:ph type="sldNum" sz="quarter" idx="12"/>
          </p:nvPr>
        </p:nvSpPr>
        <p:spPr/>
        <p:txBody>
          <a:bodyPr/>
          <a:lstStyle/>
          <a:p>
            <a:pPr>
              <a:defRPr/>
            </a:pPr>
            <a:fld id="{5C360EB7-AF2A-5C4A-B726-29A7A825E461}" type="slidenum">
              <a:rPr lang="en-GB" altLang="en-US" smtClean="0"/>
              <a:pPr>
                <a:defRPr/>
              </a:pPr>
              <a:t>‹#›</a:t>
            </a:fld>
            <a:endParaRPr lang="en-GB" altLang="en-US"/>
          </a:p>
        </p:txBody>
      </p:sp>
    </p:spTree>
    <p:extLst>
      <p:ext uri="{BB962C8B-B14F-4D97-AF65-F5344CB8AC3E}">
        <p14:creationId xmlns:p14="http://schemas.microsoft.com/office/powerpoint/2010/main" val="145358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789B-B189-85CA-0E81-C865673AF40F}"/>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AA2BE71-6BD9-F299-FFEB-6C720063047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42F96725-52C9-EB5A-8CE4-A5F056AF25F5}"/>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D643E54-F88F-204C-87CB-467754D5723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8E1F04EC-B91B-979B-08D6-34C488535195}"/>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047CE0F-2759-9412-C81B-28B7317CB3B1}"/>
              </a:ext>
            </a:extLst>
          </p:cNvPr>
          <p:cNvSpPr>
            <a:spLocks noGrp="1"/>
          </p:cNvSpPr>
          <p:nvPr>
            <p:ph type="dt" sz="half" idx="10"/>
          </p:nvPr>
        </p:nvSpPr>
        <p:spPr/>
        <p:txBody>
          <a:bodyPr/>
          <a:lstStyle/>
          <a:p>
            <a:pPr>
              <a:defRPr/>
            </a:pPr>
            <a:fld id="{4589BB67-D319-F34E-97CD-069EEBC6E3BD}" type="datetimeFigureOut">
              <a:rPr lang="en-GB" smtClean="0"/>
              <a:pPr>
                <a:defRPr/>
              </a:pPr>
              <a:t>23/06/2025</a:t>
            </a:fld>
            <a:endParaRPr lang="en-GB" dirty="0"/>
          </a:p>
        </p:txBody>
      </p:sp>
      <p:sp>
        <p:nvSpPr>
          <p:cNvPr id="8" name="Footer Placeholder 7">
            <a:extLst>
              <a:ext uri="{FF2B5EF4-FFF2-40B4-BE49-F238E27FC236}">
                <a16:creationId xmlns:a16="http://schemas.microsoft.com/office/drawing/2014/main" id="{F62DA683-361C-F97B-A6C5-48392F77928E}"/>
              </a:ext>
            </a:extLst>
          </p:cNvPr>
          <p:cNvSpPr>
            <a:spLocks noGrp="1"/>
          </p:cNvSpPr>
          <p:nvPr>
            <p:ph type="ftr" sz="quarter" idx="11"/>
          </p:nvPr>
        </p:nvSpPr>
        <p:spPr/>
        <p:txBody>
          <a:bodyPr/>
          <a:lstStyle/>
          <a:p>
            <a:pPr>
              <a:defRPr/>
            </a:pPr>
            <a:endParaRPr lang="en-GB"/>
          </a:p>
        </p:txBody>
      </p:sp>
      <p:sp>
        <p:nvSpPr>
          <p:cNvPr id="9" name="Slide Number Placeholder 8">
            <a:extLst>
              <a:ext uri="{FF2B5EF4-FFF2-40B4-BE49-F238E27FC236}">
                <a16:creationId xmlns:a16="http://schemas.microsoft.com/office/drawing/2014/main" id="{39797484-50E7-4E48-0EAF-937769B04017}"/>
              </a:ext>
            </a:extLst>
          </p:cNvPr>
          <p:cNvSpPr>
            <a:spLocks noGrp="1"/>
          </p:cNvSpPr>
          <p:nvPr>
            <p:ph type="sldNum" sz="quarter" idx="12"/>
          </p:nvPr>
        </p:nvSpPr>
        <p:spPr/>
        <p:txBody>
          <a:bodyPr/>
          <a:lstStyle/>
          <a:p>
            <a:pPr>
              <a:defRPr/>
            </a:pPr>
            <a:fld id="{3D4FF331-0E79-7646-B3CD-720CA684741B}" type="slidenum">
              <a:rPr lang="en-GB" altLang="en-US" smtClean="0"/>
              <a:pPr>
                <a:defRPr/>
              </a:pPr>
              <a:t>‹#›</a:t>
            </a:fld>
            <a:endParaRPr lang="en-GB" altLang="en-US"/>
          </a:p>
        </p:txBody>
      </p:sp>
    </p:spTree>
    <p:extLst>
      <p:ext uri="{BB962C8B-B14F-4D97-AF65-F5344CB8AC3E}">
        <p14:creationId xmlns:p14="http://schemas.microsoft.com/office/powerpoint/2010/main" val="150160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499D9-5E31-D2F0-79B7-39435C4BA06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B6A5507-40DB-8310-6CCC-A501A0C1C3A0}"/>
              </a:ext>
            </a:extLst>
          </p:cNvPr>
          <p:cNvSpPr>
            <a:spLocks noGrp="1"/>
          </p:cNvSpPr>
          <p:nvPr>
            <p:ph type="dt" sz="half" idx="10"/>
          </p:nvPr>
        </p:nvSpPr>
        <p:spPr/>
        <p:txBody>
          <a:bodyPr/>
          <a:lstStyle/>
          <a:p>
            <a:pPr>
              <a:defRPr/>
            </a:pPr>
            <a:fld id="{C83EC647-FDBD-784C-8FA4-118054146D6D}" type="datetimeFigureOut">
              <a:rPr lang="en-GB" smtClean="0"/>
              <a:pPr>
                <a:defRPr/>
              </a:pPr>
              <a:t>23/06/2025</a:t>
            </a:fld>
            <a:endParaRPr lang="en-GB" dirty="0"/>
          </a:p>
        </p:txBody>
      </p:sp>
      <p:sp>
        <p:nvSpPr>
          <p:cNvPr id="4" name="Footer Placeholder 3">
            <a:extLst>
              <a:ext uri="{FF2B5EF4-FFF2-40B4-BE49-F238E27FC236}">
                <a16:creationId xmlns:a16="http://schemas.microsoft.com/office/drawing/2014/main" id="{D803860F-2E7B-0D11-D749-9EC936259AB0}"/>
              </a:ext>
            </a:extLst>
          </p:cNvPr>
          <p:cNvSpPr>
            <a:spLocks noGrp="1"/>
          </p:cNvSpPr>
          <p:nvPr>
            <p:ph type="ftr" sz="quarter" idx="11"/>
          </p:nvPr>
        </p:nvSpPr>
        <p:spPr/>
        <p:txBody>
          <a:bodyPr/>
          <a:lstStyle/>
          <a:p>
            <a:pPr>
              <a:defRPr/>
            </a:pPr>
            <a:endParaRPr lang="en-GB"/>
          </a:p>
        </p:txBody>
      </p:sp>
      <p:sp>
        <p:nvSpPr>
          <p:cNvPr id="5" name="Slide Number Placeholder 4">
            <a:extLst>
              <a:ext uri="{FF2B5EF4-FFF2-40B4-BE49-F238E27FC236}">
                <a16:creationId xmlns:a16="http://schemas.microsoft.com/office/drawing/2014/main" id="{758AE0E7-1485-1904-EA9D-248ADD187BB3}"/>
              </a:ext>
            </a:extLst>
          </p:cNvPr>
          <p:cNvSpPr>
            <a:spLocks noGrp="1"/>
          </p:cNvSpPr>
          <p:nvPr>
            <p:ph type="sldNum" sz="quarter" idx="12"/>
          </p:nvPr>
        </p:nvSpPr>
        <p:spPr/>
        <p:txBody>
          <a:bodyPr/>
          <a:lstStyle/>
          <a:p>
            <a:pPr>
              <a:defRPr/>
            </a:pPr>
            <a:fld id="{AEB4DB07-B344-6648-8965-367719031734}" type="slidenum">
              <a:rPr lang="en-GB" altLang="en-US" smtClean="0"/>
              <a:pPr>
                <a:defRPr/>
              </a:pPr>
              <a:t>‹#›</a:t>
            </a:fld>
            <a:endParaRPr lang="en-GB" altLang="en-US"/>
          </a:p>
        </p:txBody>
      </p:sp>
    </p:spTree>
    <p:extLst>
      <p:ext uri="{BB962C8B-B14F-4D97-AF65-F5344CB8AC3E}">
        <p14:creationId xmlns:p14="http://schemas.microsoft.com/office/powerpoint/2010/main" val="175006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4F8A17-9029-98BA-7458-36DA6DF4812A}"/>
              </a:ext>
            </a:extLst>
          </p:cNvPr>
          <p:cNvSpPr>
            <a:spLocks noGrp="1"/>
          </p:cNvSpPr>
          <p:nvPr>
            <p:ph type="dt" sz="half" idx="10"/>
          </p:nvPr>
        </p:nvSpPr>
        <p:spPr/>
        <p:txBody>
          <a:bodyPr/>
          <a:lstStyle/>
          <a:p>
            <a:pPr>
              <a:defRPr/>
            </a:pPr>
            <a:fld id="{D8EB334D-0D76-CD41-B336-BC653C4D7F35}" type="datetimeFigureOut">
              <a:rPr lang="en-GB" smtClean="0"/>
              <a:pPr>
                <a:defRPr/>
              </a:pPr>
              <a:t>23/06/2025</a:t>
            </a:fld>
            <a:endParaRPr lang="en-GB" dirty="0"/>
          </a:p>
        </p:txBody>
      </p:sp>
      <p:sp>
        <p:nvSpPr>
          <p:cNvPr id="3" name="Footer Placeholder 2">
            <a:extLst>
              <a:ext uri="{FF2B5EF4-FFF2-40B4-BE49-F238E27FC236}">
                <a16:creationId xmlns:a16="http://schemas.microsoft.com/office/drawing/2014/main" id="{FECE228D-D63A-8DA1-5140-9AF95A09458A}"/>
              </a:ext>
            </a:extLst>
          </p:cNvPr>
          <p:cNvSpPr>
            <a:spLocks noGrp="1"/>
          </p:cNvSpPr>
          <p:nvPr>
            <p:ph type="ftr" sz="quarter" idx="11"/>
          </p:nvPr>
        </p:nvSpPr>
        <p:spPr/>
        <p:txBody>
          <a:bodyPr/>
          <a:lstStyle/>
          <a:p>
            <a:pPr>
              <a:defRPr/>
            </a:pPr>
            <a:endParaRPr lang="en-GB"/>
          </a:p>
        </p:txBody>
      </p:sp>
      <p:sp>
        <p:nvSpPr>
          <p:cNvPr id="4" name="Slide Number Placeholder 3">
            <a:extLst>
              <a:ext uri="{FF2B5EF4-FFF2-40B4-BE49-F238E27FC236}">
                <a16:creationId xmlns:a16="http://schemas.microsoft.com/office/drawing/2014/main" id="{27FC3489-C036-2EF5-87B1-587A8AA05256}"/>
              </a:ext>
            </a:extLst>
          </p:cNvPr>
          <p:cNvSpPr>
            <a:spLocks noGrp="1"/>
          </p:cNvSpPr>
          <p:nvPr>
            <p:ph type="sldNum" sz="quarter" idx="12"/>
          </p:nvPr>
        </p:nvSpPr>
        <p:spPr/>
        <p:txBody>
          <a:bodyPr/>
          <a:lstStyle/>
          <a:p>
            <a:pPr>
              <a:defRPr/>
            </a:pPr>
            <a:fld id="{3A2DFA33-7859-FA46-80C5-4B152E454571}" type="slidenum">
              <a:rPr lang="en-GB" altLang="en-US" smtClean="0"/>
              <a:pPr>
                <a:defRPr/>
              </a:pPr>
              <a:t>‹#›</a:t>
            </a:fld>
            <a:endParaRPr lang="en-GB" altLang="en-US"/>
          </a:p>
        </p:txBody>
      </p:sp>
    </p:spTree>
    <p:extLst>
      <p:ext uri="{BB962C8B-B14F-4D97-AF65-F5344CB8AC3E}">
        <p14:creationId xmlns:p14="http://schemas.microsoft.com/office/powerpoint/2010/main" val="140512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D8AA0-49BD-13A6-B460-E24E1ACADF8F}"/>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705B23A-544B-3254-6707-6F43A000CB2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E54BBD0-4C57-83FD-6F9D-74F742D3528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479ED3E7-4ACD-D675-89F3-7DF30EEC13B4}"/>
              </a:ext>
            </a:extLst>
          </p:cNvPr>
          <p:cNvSpPr>
            <a:spLocks noGrp="1"/>
          </p:cNvSpPr>
          <p:nvPr>
            <p:ph type="dt" sz="half" idx="10"/>
          </p:nvPr>
        </p:nvSpPr>
        <p:spPr/>
        <p:txBody>
          <a:bodyPr/>
          <a:lstStyle/>
          <a:p>
            <a:pPr>
              <a:defRPr/>
            </a:pPr>
            <a:fld id="{CB5316F9-683A-354F-AA14-DF6018FA82F2}" type="datetimeFigureOut">
              <a:rPr lang="en-GB" smtClean="0"/>
              <a:pPr>
                <a:defRPr/>
              </a:pPr>
              <a:t>23/06/2025</a:t>
            </a:fld>
            <a:endParaRPr lang="en-GB" dirty="0"/>
          </a:p>
        </p:txBody>
      </p:sp>
      <p:sp>
        <p:nvSpPr>
          <p:cNvPr id="6" name="Footer Placeholder 5">
            <a:extLst>
              <a:ext uri="{FF2B5EF4-FFF2-40B4-BE49-F238E27FC236}">
                <a16:creationId xmlns:a16="http://schemas.microsoft.com/office/drawing/2014/main" id="{FA0D7081-6B72-94CA-ADDA-135C2D1FD830}"/>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29B13B59-0EBE-8CA1-8BEA-FF77E46A3264}"/>
              </a:ext>
            </a:extLst>
          </p:cNvPr>
          <p:cNvSpPr>
            <a:spLocks noGrp="1"/>
          </p:cNvSpPr>
          <p:nvPr>
            <p:ph type="sldNum" sz="quarter" idx="12"/>
          </p:nvPr>
        </p:nvSpPr>
        <p:spPr/>
        <p:txBody>
          <a:bodyPr/>
          <a:lstStyle/>
          <a:p>
            <a:pPr>
              <a:defRPr/>
            </a:pPr>
            <a:fld id="{E63DFB03-0819-954F-AB46-3F3A2EC2B992}" type="slidenum">
              <a:rPr lang="en-GB" altLang="en-US" smtClean="0"/>
              <a:pPr>
                <a:defRPr/>
              </a:pPr>
              <a:t>‹#›</a:t>
            </a:fld>
            <a:endParaRPr lang="en-GB" altLang="en-US"/>
          </a:p>
        </p:txBody>
      </p:sp>
    </p:spTree>
    <p:extLst>
      <p:ext uri="{BB962C8B-B14F-4D97-AF65-F5344CB8AC3E}">
        <p14:creationId xmlns:p14="http://schemas.microsoft.com/office/powerpoint/2010/main" val="46415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C1D75-EBB5-D05F-C2D9-C18ECE46EB97}"/>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E243D5C-73C0-DFC9-0260-BDC8C251A4C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B4A0BD0-E6F5-990D-8699-B1711E903D0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208357DC-0062-5CB7-A9C9-3A2C61EB63F8}"/>
              </a:ext>
            </a:extLst>
          </p:cNvPr>
          <p:cNvSpPr>
            <a:spLocks noGrp="1"/>
          </p:cNvSpPr>
          <p:nvPr>
            <p:ph type="dt" sz="half" idx="10"/>
          </p:nvPr>
        </p:nvSpPr>
        <p:spPr/>
        <p:txBody>
          <a:bodyPr/>
          <a:lstStyle/>
          <a:p>
            <a:pPr>
              <a:defRPr/>
            </a:pPr>
            <a:fld id="{DCA96A44-B2D1-CD49-8B58-B085C7756656}" type="datetimeFigureOut">
              <a:rPr lang="en-GB" smtClean="0"/>
              <a:pPr>
                <a:defRPr/>
              </a:pPr>
              <a:t>23/06/2025</a:t>
            </a:fld>
            <a:endParaRPr lang="en-GB" dirty="0"/>
          </a:p>
        </p:txBody>
      </p:sp>
      <p:sp>
        <p:nvSpPr>
          <p:cNvPr id="6" name="Footer Placeholder 5">
            <a:extLst>
              <a:ext uri="{FF2B5EF4-FFF2-40B4-BE49-F238E27FC236}">
                <a16:creationId xmlns:a16="http://schemas.microsoft.com/office/drawing/2014/main" id="{884D6C26-97C2-3217-E753-0CA06ED05CD4}"/>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6766BF2-A2BF-BAEF-1000-5DC46C9BD041}"/>
              </a:ext>
            </a:extLst>
          </p:cNvPr>
          <p:cNvSpPr>
            <a:spLocks noGrp="1"/>
          </p:cNvSpPr>
          <p:nvPr>
            <p:ph type="sldNum" sz="quarter" idx="12"/>
          </p:nvPr>
        </p:nvSpPr>
        <p:spPr/>
        <p:txBody>
          <a:bodyPr/>
          <a:lstStyle/>
          <a:p>
            <a:pPr>
              <a:defRPr/>
            </a:pPr>
            <a:fld id="{8CD2C841-0BAA-664A-8C54-79E835A5110B}" type="slidenum">
              <a:rPr lang="en-GB" altLang="en-US" smtClean="0"/>
              <a:pPr>
                <a:defRPr/>
              </a:pPr>
              <a:t>‹#›</a:t>
            </a:fld>
            <a:endParaRPr lang="en-GB" altLang="en-US"/>
          </a:p>
        </p:txBody>
      </p:sp>
    </p:spTree>
    <p:extLst>
      <p:ext uri="{BB962C8B-B14F-4D97-AF65-F5344CB8AC3E}">
        <p14:creationId xmlns:p14="http://schemas.microsoft.com/office/powerpoint/2010/main" val="3694379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5919F-7A64-D8FE-E7F2-C33CB95FDEF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626206F-CA03-1335-3C93-086AAB3FA8C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23B30C-B4C4-7503-05A9-D9C8772946F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4589BB67-D319-F34E-97CD-069EEBC6E3BD}" type="datetimeFigureOut">
              <a:rPr lang="en-GB" smtClean="0"/>
              <a:pPr>
                <a:defRPr/>
              </a:pPr>
              <a:t>23/06/2025</a:t>
            </a:fld>
            <a:endParaRPr lang="en-GB" dirty="0"/>
          </a:p>
        </p:txBody>
      </p:sp>
      <p:sp>
        <p:nvSpPr>
          <p:cNvPr id="5" name="Footer Placeholder 4">
            <a:extLst>
              <a:ext uri="{FF2B5EF4-FFF2-40B4-BE49-F238E27FC236}">
                <a16:creationId xmlns:a16="http://schemas.microsoft.com/office/drawing/2014/main" id="{2EACBAFE-F9F6-949E-659B-9B633D267D9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A5DF9229-0F01-98D8-CFFD-7FECEB297AF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D4FF331-0E79-7646-B3CD-720CA684741B}" type="slidenum">
              <a:rPr lang="en-GB" altLang="en-US" smtClean="0"/>
              <a:pPr>
                <a:defRPr/>
              </a:pPr>
              <a:t>‹#›</a:t>
            </a:fld>
            <a:endParaRPr lang="en-GB" altLang="en-US"/>
          </a:p>
        </p:txBody>
      </p:sp>
    </p:spTree>
    <p:extLst>
      <p:ext uri="{BB962C8B-B14F-4D97-AF65-F5344CB8AC3E}">
        <p14:creationId xmlns:p14="http://schemas.microsoft.com/office/powerpoint/2010/main" val="566869433"/>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mailto:parentcontact@flixtonprimaryschool.org.uk"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flixtonprimaryschool.org.uk/"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mailto:parentcontact@flixtonprimaryschoo.org.uk"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4DD9ECC-EAD7-6E3D-8BBF-136F512A4110}"/>
              </a:ext>
            </a:extLst>
          </p:cNvPr>
          <p:cNvSpPr>
            <a:spLocks noGrp="1"/>
          </p:cNvSpPr>
          <p:nvPr>
            <p:ph type="ctrTitle"/>
          </p:nvPr>
        </p:nvSpPr>
        <p:spPr>
          <a:xfrm>
            <a:off x="468313" y="4005263"/>
            <a:ext cx="8229600" cy="1143000"/>
          </a:xfrm>
        </p:spPr>
        <p:txBody>
          <a:bodyPr rtlCol="0">
            <a:normAutofit fontScale="90000"/>
          </a:bodyPr>
          <a:lstStyle/>
          <a:p>
            <a:pPr eaLnBrk="1" fontAlgn="auto" hangingPunct="1">
              <a:spcAft>
                <a:spcPts val="0"/>
              </a:spcAft>
              <a:defRPr/>
            </a:pPr>
            <a:r>
              <a:rPr lang="en-GB" altLang="en-US" dirty="0">
                <a:latin typeface="Sassoon Infant Std" panose="020B0503020103030203" pitchFamily="34" charset="0"/>
              </a:rPr>
              <a:t>Reception Welcome Meeting</a:t>
            </a:r>
            <a:br>
              <a:rPr lang="en-GB" altLang="en-US" sz="3200" dirty="0">
                <a:latin typeface="SassoonPrimaryInfant" pitchFamily="2" charset="0"/>
              </a:rPr>
            </a:br>
            <a:br>
              <a:rPr lang="en-GB" altLang="en-US" sz="3200" dirty="0">
                <a:latin typeface="SassoonPrimaryInfant" pitchFamily="2" charset="0"/>
              </a:rPr>
            </a:br>
            <a:r>
              <a:rPr lang="en-GB" altLang="en-US" sz="3200" dirty="0">
                <a:latin typeface="Sassoon Infant Std" panose="020B0503020103030203" pitchFamily="34" charset="0"/>
              </a:rPr>
              <a:t>Flixton Primary School</a:t>
            </a:r>
            <a:br>
              <a:rPr lang="en-GB" altLang="en-US" sz="3200" dirty="0">
                <a:latin typeface="Sassoon Infant Std" panose="020B0503020103030203" pitchFamily="34" charset="0"/>
              </a:rPr>
            </a:br>
            <a:r>
              <a:rPr lang="en-GB" altLang="en-US" sz="3200" dirty="0">
                <a:latin typeface="Sassoon Infant Std" panose="020B0503020103030203" pitchFamily="34" charset="0"/>
              </a:rPr>
              <a:t> July 2025</a:t>
            </a:r>
            <a:endParaRPr lang="en-GB" altLang="en-US" dirty="0">
              <a:latin typeface="Sassoon Infant Std" panose="020B0503020103030203" pitchFamily="34" charset="0"/>
            </a:endParaRPr>
          </a:p>
        </p:txBody>
      </p:sp>
      <p:pic>
        <p:nvPicPr>
          <p:cNvPr id="14339" name="Picture 3">
            <a:extLst>
              <a:ext uri="{FF2B5EF4-FFF2-40B4-BE49-F238E27FC236}">
                <a16:creationId xmlns:a16="http://schemas.microsoft.com/office/drawing/2014/main" id="{19255269-BD62-045A-18EC-E6F02E6E4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13593"/>
            <a:ext cx="2592288"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208,775 Hand Painting Stock Photos, Pictures &amp; Royalty-Free Images - iStock">
            <a:extLst>
              <a:ext uri="{FF2B5EF4-FFF2-40B4-BE49-F238E27FC236}">
                <a16:creationId xmlns:a16="http://schemas.microsoft.com/office/drawing/2014/main" id="{8989E69D-8F25-E5D3-4F4B-6402BF907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453" y="161565"/>
            <a:ext cx="3096344" cy="3096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5307A2-2887-3222-DDB5-56CD0EC8E000}"/>
              </a:ext>
            </a:extLst>
          </p:cNvPr>
          <p:cNvSpPr txBox="1"/>
          <p:nvPr/>
        </p:nvSpPr>
        <p:spPr>
          <a:xfrm>
            <a:off x="179512" y="260648"/>
            <a:ext cx="8568952" cy="1477328"/>
          </a:xfrm>
          <a:prstGeom prst="rect">
            <a:avLst/>
          </a:prstGeom>
          <a:noFill/>
        </p:spPr>
        <p:txBody>
          <a:bodyPr wrap="square">
            <a:spAutoFit/>
          </a:bodyPr>
          <a:lstStyle/>
          <a:p>
            <a:r>
              <a:rPr lang="en-GB" sz="1800" b="1" i="1" kern="100" dirty="0">
                <a:effectLst/>
                <a:latin typeface="Sassoon Primary" pitchFamily="2" charset="77"/>
                <a:ea typeface="Calibri" panose="020F0502020204030204" pitchFamily="34" charset="0"/>
                <a:cs typeface="Times New Roman" panose="02020603050405020304" pitchFamily="18" charset="0"/>
              </a:rPr>
              <a:t>Directed teaching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Sassoon Primary" pitchFamily="2" charset="77"/>
                <a:ea typeface="Calibri" panose="020F0502020204030204" pitchFamily="34" charset="0"/>
                <a:cs typeface="Times New Roman" panose="02020603050405020304" pitchFamily="18" charset="0"/>
              </a:rPr>
              <a:t>Directed teaching is the parts of our curriculum that need explicit teaching. These include things such as phonics (segmenting and blending), many areas of maths and other specific skills. This may look like a whole class carpet session or a small group directed task.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E1E3711-440E-5C52-6A68-7A08CA691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360" y="1939144"/>
            <a:ext cx="3323861" cy="2492896"/>
          </a:xfrm>
          <a:prstGeom prst="rect">
            <a:avLst/>
          </a:prstGeom>
        </p:spPr>
      </p:pic>
      <p:pic>
        <p:nvPicPr>
          <p:cNvPr id="7" name="Picture 6">
            <a:extLst>
              <a:ext uri="{FF2B5EF4-FFF2-40B4-BE49-F238E27FC236}">
                <a16:creationId xmlns:a16="http://schemas.microsoft.com/office/drawing/2014/main" id="{F294CBC9-C4CC-CB4E-303B-E30F801C4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3692687"/>
            <a:ext cx="2193708" cy="2924944"/>
          </a:xfrm>
          <a:prstGeom prst="rect">
            <a:avLst/>
          </a:prstGeom>
        </p:spPr>
      </p:pic>
      <p:pic>
        <p:nvPicPr>
          <p:cNvPr id="9" name="Picture 8">
            <a:extLst>
              <a:ext uri="{FF2B5EF4-FFF2-40B4-BE49-F238E27FC236}">
                <a16:creationId xmlns:a16="http://schemas.microsoft.com/office/drawing/2014/main" id="{49240A68-BF80-FF58-393F-87B25EEEAF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0172" y="1737976"/>
            <a:ext cx="2564994" cy="1923746"/>
          </a:xfrm>
          <a:prstGeom prst="rect">
            <a:avLst/>
          </a:prstGeom>
        </p:spPr>
      </p:pic>
    </p:spTree>
    <p:extLst>
      <p:ext uri="{BB962C8B-B14F-4D97-AF65-F5344CB8AC3E}">
        <p14:creationId xmlns:p14="http://schemas.microsoft.com/office/powerpoint/2010/main" val="3200111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6EA1077-7C50-AD09-3954-7052A8E7DE30}"/>
              </a:ext>
            </a:extLst>
          </p:cNvPr>
          <p:cNvSpPr>
            <a:spLocks noGrp="1"/>
          </p:cNvSpPr>
          <p:nvPr>
            <p:ph type="ctrTitle"/>
          </p:nvPr>
        </p:nvSpPr>
        <p:spPr>
          <a:xfrm>
            <a:off x="479807" y="-735013"/>
            <a:ext cx="7772400" cy="1470026"/>
          </a:xfrm>
        </p:spPr>
        <p:txBody>
          <a:bodyPr rtlCol="0"/>
          <a:lstStyle/>
          <a:p>
            <a:pPr eaLnBrk="1" fontAlgn="auto" hangingPunct="1">
              <a:spcAft>
                <a:spcPts val="0"/>
              </a:spcAft>
              <a:defRPr/>
            </a:pPr>
            <a:r>
              <a:rPr lang="en-GB" altLang="en-US" sz="4000" dirty="0">
                <a:latin typeface="Sassoon Primary" pitchFamily="2" charset="77"/>
              </a:rPr>
              <a:t>Outdoor Provision</a:t>
            </a:r>
          </a:p>
        </p:txBody>
      </p:sp>
      <p:sp>
        <p:nvSpPr>
          <p:cNvPr id="9219" name="Rectangle 3">
            <a:extLst>
              <a:ext uri="{FF2B5EF4-FFF2-40B4-BE49-F238E27FC236}">
                <a16:creationId xmlns:a16="http://schemas.microsoft.com/office/drawing/2014/main" id="{8D71EC58-4BB2-CC91-B792-5845B61136D4}"/>
              </a:ext>
            </a:extLst>
          </p:cNvPr>
          <p:cNvSpPr>
            <a:spLocks noGrp="1"/>
          </p:cNvSpPr>
          <p:nvPr>
            <p:ph type="subTitle" idx="1"/>
          </p:nvPr>
        </p:nvSpPr>
        <p:spPr>
          <a:xfrm>
            <a:off x="575556" y="620688"/>
            <a:ext cx="7992888" cy="1635025"/>
          </a:xfrm>
        </p:spPr>
        <p:txBody>
          <a:bodyPr rtlCol="0">
            <a:normAutofit/>
          </a:bodyPr>
          <a:lstStyle/>
          <a:p>
            <a:pPr algn="l" eaLnBrk="1" fontAlgn="auto" hangingPunct="1">
              <a:lnSpc>
                <a:spcPct val="100000"/>
              </a:lnSpc>
              <a:defRPr/>
            </a:pPr>
            <a:r>
              <a:rPr lang="en-GB" altLang="en-US" sz="2400" dirty="0">
                <a:solidFill>
                  <a:schemeClr val="tx1"/>
                </a:solidFill>
                <a:latin typeface="Sassoon Primary" pitchFamily="2" charset="77"/>
              </a:rPr>
              <a:t> Always send  your child to school with a warm </a:t>
            </a:r>
            <a:r>
              <a:rPr lang="en-GB" altLang="en-US" sz="2400" b="1" dirty="0">
                <a:solidFill>
                  <a:schemeClr val="tx1"/>
                </a:solidFill>
                <a:latin typeface="Sassoon Primary" pitchFamily="2" charset="77"/>
              </a:rPr>
              <a:t>coat (preferably waterproof),</a:t>
            </a:r>
            <a:r>
              <a:rPr lang="en-GB" altLang="en-US" sz="2400" dirty="0">
                <a:solidFill>
                  <a:schemeClr val="tx1"/>
                </a:solidFill>
                <a:latin typeface="Sassoon Primary" pitchFamily="2" charset="77"/>
              </a:rPr>
              <a:t> even if it looks sunny. We all know that the great British weather can change so quickly! </a:t>
            </a:r>
            <a:r>
              <a:rPr lang="en-GB" altLang="en-US" sz="2400" b="1" u="sng" dirty="0">
                <a:solidFill>
                  <a:schemeClr val="tx1"/>
                </a:solidFill>
                <a:latin typeface="Sassoon Primary" pitchFamily="2" charset="77"/>
              </a:rPr>
              <a:t>Please name all items of clothing.</a:t>
            </a:r>
          </a:p>
          <a:p>
            <a:pPr algn="l" eaLnBrk="1" fontAlgn="auto" hangingPunct="1">
              <a:lnSpc>
                <a:spcPct val="80000"/>
              </a:lnSpc>
              <a:defRPr/>
            </a:pPr>
            <a:endParaRPr lang="en-GB" altLang="en-US" sz="2400" dirty="0">
              <a:solidFill>
                <a:schemeClr val="tx1"/>
              </a:solidFill>
              <a:latin typeface="SassoonPrimaryInfant" pitchFamily="2" charset="0"/>
            </a:endParaRPr>
          </a:p>
          <a:p>
            <a:pPr algn="l" eaLnBrk="1" fontAlgn="auto" hangingPunct="1">
              <a:lnSpc>
                <a:spcPct val="80000"/>
              </a:lnSpc>
              <a:buFont typeface="Arial" charset="0"/>
              <a:buChar char="•"/>
              <a:defRPr/>
            </a:pPr>
            <a:endParaRPr lang="en-GB" altLang="en-US" sz="2400" dirty="0">
              <a:solidFill>
                <a:schemeClr val="tx1"/>
              </a:solidFill>
              <a:latin typeface="SassoonPrimaryInfant" pitchFamily="2" charset="0"/>
            </a:endParaRPr>
          </a:p>
          <a:p>
            <a:pPr algn="l" eaLnBrk="1" fontAlgn="auto" hangingPunct="1">
              <a:lnSpc>
                <a:spcPct val="80000"/>
              </a:lnSpc>
              <a:buFont typeface="Arial" charset="0"/>
              <a:buNone/>
              <a:defRPr/>
            </a:pPr>
            <a:endParaRPr lang="en-GB" altLang="en-US" sz="2400" dirty="0">
              <a:solidFill>
                <a:schemeClr val="tx1"/>
              </a:solidFill>
            </a:endParaRPr>
          </a:p>
          <a:p>
            <a:pPr eaLnBrk="1" fontAlgn="auto" hangingPunct="1">
              <a:lnSpc>
                <a:spcPct val="80000"/>
              </a:lnSpc>
              <a:buFont typeface="Arial" charset="0"/>
              <a:buNone/>
              <a:defRPr/>
            </a:pPr>
            <a:endParaRPr lang="en-GB" altLang="en-US" sz="2400" dirty="0">
              <a:solidFill>
                <a:schemeClr val="tx1"/>
              </a:solidFill>
              <a:latin typeface="SassoonPrimaryInfant" pitchFamily="2" charset="0"/>
            </a:endParaRPr>
          </a:p>
        </p:txBody>
      </p:sp>
      <p:pic>
        <p:nvPicPr>
          <p:cNvPr id="3" name="Picture 2">
            <a:extLst>
              <a:ext uri="{FF2B5EF4-FFF2-40B4-BE49-F238E27FC236}">
                <a16:creationId xmlns:a16="http://schemas.microsoft.com/office/drawing/2014/main" id="{85900B14-FE25-11E8-4C37-CD4FE23C7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864" y="4509120"/>
            <a:ext cx="3008379" cy="2256284"/>
          </a:xfrm>
          <a:prstGeom prst="rect">
            <a:avLst/>
          </a:prstGeom>
        </p:spPr>
      </p:pic>
      <p:pic>
        <p:nvPicPr>
          <p:cNvPr id="5" name="Picture 4">
            <a:extLst>
              <a:ext uri="{FF2B5EF4-FFF2-40B4-BE49-F238E27FC236}">
                <a16:creationId xmlns:a16="http://schemas.microsoft.com/office/drawing/2014/main" id="{C8E51D1C-CD98-F17D-56BA-4116721601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8518" y="2207357"/>
            <a:ext cx="2989032" cy="2241774"/>
          </a:xfrm>
          <a:prstGeom prst="rect">
            <a:avLst/>
          </a:prstGeom>
        </p:spPr>
      </p:pic>
      <p:pic>
        <p:nvPicPr>
          <p:cNvPr id="7" name="Picture 6">
            <a:extLst>
              <a:ext uri="{FF2B5EF4-FFF2-40B4-BE49-F238E27FC236}">
                <a16:creationId xmlns:a16="http://schemas.microsoft.com/office/drawing/2014/main" id="{2C247E90-868C-147A-28A3-F731452C24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2618909"/>
            <a:ext cx="4824537" cy="3618403"/>
          </a:xfrm>
          <a:prstGeom prst="rect">
            <a:avLst/>
          </a:prstGeom>
        </p:spPr>
      </p:pic>
    </p:spTree>
    <p:extLst>
      <p:ext uri="{BB962C8B-B14F-4D97-AF65-F5344CB8AC3E}">
        <p14:creationId xmlns:p14="http://schemas.microsoft.com/office/powerpoint/2010/main" val="433715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6138DC3-5DBB-4493-FD3F-E2FC82E3E9D7}"/>
              </a:ext>
            </a:extLst>
          </p:cNvPr>
          <p:cNvSpPr>
            <a:spLocks noGrp="1"/>
          </p:cNvSpPr>
          <p:nvPr>
            <p:ph type="ctrTitle"/>
          </p:nvPr>
        </p:nvSpPr>
        <p:spPr>
          <a:xfrm>
            <a:off x="351522" y="-459432"/>
            <a:ext cx="7772400" cy="1470026"/>
          </a:xfrm>
        </p:spPr>
        <p:txBody>
          <a:bodyPr rtlCol="0"/>
          <a:lstStyle/>
          <a:p>
            <a:pPr eaLnBrk="1" fontAlgn="auto" hangingPunct="1">
              <a:spcAft>
                <a:spcPts val="0"/>
              </a:spcAft>
              <a:defRPr/>
            </a:pPr>
            <a:r>
              <a:rPr lang="en-GB" altLang="en-US" sz="4000" dirty="0">
                <a:latin typeface="Sassoon Primary" pitchFamily="2" charset="77"/>
              </a:rPr>
              <a:t>Outdoor Provision</a:t>
            </a:r>
          </a:p>
        </p:txBody>
      </p:sp>
      <p:sp>
        <p:nvSpPr>
          <p:cNvPr id="9219" name="Rectangle 3">
            <a:extLst>
              <a:ext uri="{FF2B5EF4-FFF2-40B4-BE49-F238E27FC236}">
                <a16:creationId xmlns:a16="http://schemas.microsoft.com/office/drawing/2014/main" id="{177D032C-4668-4D37-E19F-176A4AB2BB38}"/>
              </a:ext>
            </a:extLst>
          </p:cNvPr>
          <p:cNvSpPr>
            <a:spLocks noGrp="1"/>
          </p:cNvSpPr>
          <p:nvPr>
            <p:ph type="subTitle" idx="1"/>
          </p:nvPr>
        </p:nvSpPr>
        <p:spPr>
          <a:xfrm>
            <a:off x="504031" y="1268760"/>
            <a:ext cx="8135937" cy="5113337"/>
          </a:xfrm>
        </p:spPr>
        <p:txBody>
          <a:bodyPr rtlCol="0">
            <a:normAutofit/>
          </a:bodyPr>
          <a:lstStyle/>
          <a:p>
            <a:pPr algn="l" eaLnBrk="1" fontAlgn="auto" hangingPunct="1">
              <a:lnSpc>
                <a:spcPct val="100000"/>
              </a:lnSpc>
              <a:defRPr/>
            </a:pPr>
            <a:r>
              <a:rPr lang="en-GB" altLang="en-US" sz="2800" dirty="0">
                <a:solidFill>
                  <a:schemeClr val="tx1"/>
                </a:solidFill>
                <a:latin typeface="Sassoon Infant Std" panose="020B0503020103030203" pitchFamily="34" charset="0"/>
              </a:rPr>
              <a:t> </a:t>
            </a:r>
            <a:r>
              <a:rPr lang="en-GB" altLang="en-US" sz="2800" dirty="0">
                <a:solidFill>
                  <a:schemeClr val="tx1"/>
                </a:solidFill>
                <a:latin typeface="Sassoon Primary" pitchFamily="2" charset="77"/>
              </a:rPr>
              <a:t>It is extremely useful if your child has a </a:t>
            </a:r>
            <a:r>
              <a:rPr lang="en-GB" altLang="en-US" sz="2800" b="1" dirty="0">
                <a:solidFill>
                  <a:schemeClr val="tx1"/>
                </a:solidFill>
                <a:latin typeface="Sassoon Primary" pitchFamily="2" charset="77"/>
              </a:rPr>
              <a:t>complete spare change of clothes</a:t>
            </a:r>
            <a:r>
              <a:rPr lang="en-GB" altLang="en-US" sz="2800" dirty="0">
                <a:solidFill>
                  <a:schemeClr val="tx1"/>
                </a:solidFill>
                <a:latin typeface="Sassoon Primary" pitchFamily="2" charset="77"/>
              </a:rPr>
              <a:t> that can stay in school, in a draw string bag named on the front. </a:t>
            </a:r>
          </a:p>
          <a:p>
            <a:pPr algn="l" eaLnBrk="1" fontAlgn="auto" hangingPunct="1">
              <a:lnSpc>
                <a:spcPct val="100000"/>
              </a:lnSpc>
              <a:defRPr/>
            </a:pPr>
            <a:endParaRPr lang="en-GB" altLang="en-US" sz="2800" dirty="0">
              <a:solidFill>
                <a:schemeClr val="tx1"/>
              </a:solidFill>
              <a:latin typeface="Sassoon Primary" pitchFamily="2" charset="77"/>
            </a:endParaRPr>
          </a:p>
          <a:p>
            <a:pPr algn="l" eaLnBrk="1" fontAlgn="auto" hangingPunct="1">
              <a:lnSpc>
                <a:spcPct val="100000"/>
              </a:lnSpc>
              <a:defRPr/>
            </a:pPr>
            <a:r>
              <a:rPr lang="en-GB" altLang="en-US" sz="2800" dirty="0">
                <a:solidFill>
                  <a:schemeClr val="tx1"/>
                </a:solidFill>
                <a:latin typeface="Sassoon Primary" pitchFamily="2" charset="77"/>
              </a:rPr>
              <a:t>Please also send a named pair of </a:t>
            </a:r>
            <a:r>
              <a:rPr lang="en-GB" altLang="en-US" sz="2800" b="1" dirty="0">
                <a:solidFill>
                  <a:schemeClr val="tx1"/>
                </a:solidFill>
                <a:latin typeface="Sassoon Primary" pitchFamily="2" charset="77"/>
              </a:rPr>
              <a:t>wellies and a puddle suit/ waterproof trousers</a:t>
            </a:r>
            <a:r>
              <a:rPr lang="en-GB" altLang="en-US" sz="2800" dirty="0">
                <a:solidFill>
                  <a:schemeClr val="tx1"/>
                </a:solidFill>
                <a:latin typeface="Sassoon Primary" pitchFamily="2" charset="77"/>
              </a:rPr>
              <a:t> that can stay in school.</a:t>
            </a:r>
          </a:p>
          <a:p>
            <a:pPr algn="l" eaLnBrk="1" fontAlgn="auto" hangingPunct="1">
              <a:lnSpc>
                <a:spcPct val="80000"/>
              </a:lnSpc>
              <a:defRPr/>
            </a:pPr>
            <a:endParaRPr lang="en-GB" altLang="en-US" sz="2400" dirty="0">
              <a:solidFill>
                <a:schemeClr val="tx1"/>
              </a:solidFill>
              <a:latin typeface="Sassoon Primary" pitchFamily="2" charset="77"/>
            </a:endParaRPr>
          </a:p>
          <a:p>
            <a:pPr algn="l" eaLnBrk="1" fontAlgn="auto" hangingPunct="1">
              <a:lnSpc>
                <a:spcPct val="80000"/>
              </a:lnSpc>
              <a:defRPr/>
            </a:pPr>
            <a:endParaRPr lang="en-GB" altLang="en-US" sz="2400" dirty="0">
              <a:solidFill>
                <a:schemeClr val="tx1"/>
              </a:solidFill>
              <a:latin typeface="SassoonPrimaryInfant" pitchFamily="2" charset="0"/>
            </a:endParaRPr>
          </a:p>
          <a:p>
            <a:pPr algn="l" eaLnBrk="1" fontAlgn="auto" hangingPunct="1">
              <a:lnSpc>
                <a:spcPct val="80000"/>
              </a:lnSpc>
              <a:buFont typeface="Arial" charset="0"/>
              <a:buChar char="•"/>
              <a:defRPr/>
            </a:pPr>
            <a:endParaRPr lang="en-GB" altLang="en-US" sz="2400" dirty="0">
              <a:solidFill>
                <a:schemeClr val="tx1"/>
              </a:solidFill>
              <a:latin typeface="SassoonPrimaryInfant" pitchFamily="2" charset="0"/>
            </a:endParaRPr>
          </a:p>
          <a:p>
            <a:pPr algn="l" eaLnBrk="1" fontAlgn="auto" hangingPunct="1">
              <a:lnSpc>
                <a:spcPct val="80000"/>
              </a:lnSpc>
              <a:buFont typeface="Arial" charset="0"/>
              <a:buNone/>
              <a:defRPr/>
            </a:pPr>
            <a:endParaRPr lang="en-GB" altLang="en-US" sz="2400" dirty="0">
              <a:solidFill>
                <a:schemeClr val="tx1"/>
              </a:solidFill>
            </a:endParaRPr>
          </a:p>
          <a:p>
            <a:pPr eaLnBrk="1" fontAlgn="auto" hangingPunct="1">
              <a:lnSpc>
                <a:spcPct val="80000"/>
              </a:lnSpc>
              <a:buFont typeface="Arial" charset="0"/>
              <a:buNone/>
              <a:defRPr/>
            </a:pPr>
            <a:endParaRPr lang="en-GB" altLang="en-US" sz="2400" dirty="0">
              <a:solidFill>
                <a:schemeClr val="tx1"/>
              </a:solidFill>
              <a:latin typeface="SassoonPrimaryInfant"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A9DA3EBF-A64C-1E1C-A465-8FBBABB444DF}"/>
              </a:ext>
            </a:extLst>
          </p:cNvPr>
          <p:cNvSpPr>
            <a:spLocks noGrp="1" noChangeArrowheads="1"/>
          </p:cNvSpPr>
          <p:nvPr>
            <p:ph type="title"/>
          </p:nvPr>
        </p:nvSpPr>
        <p:spPr>
          <a:xfrm>
            <a:off x="971550" y="0"/>
            <a:ext cx="7200900" cy="1485900"/>
          </a:xfrm>
        </p:spPr>
        <p:txBody>
          <a:bodyPr/>
          <a:lstStyle/>
          <a:p>
            <a:pPr algn="ctr"/>
            <a:r>
              <a:rPr lang="en-US" altLang="en-US" b="1" dirty="0">
                <a:latin typeface="Sassoon Primary" pitchFamily="2" charset="77"/>
              </a:rPr>
              <a:t>Lunchtime</a:t>
            </a:r>
          </a:p>
        </p:txBody>
      </p:sp>
      <p:pic>
        <p:nvPicPr>
          <p:cNvPr id="25602" name="Content Placeholder 2">
            <a:extLst>
              <a:ext uri="{FF2B5EF4-FFF2-40B4-BE49-F238E27FC236}">
                <a16:creationId xmlns:a16="http://schemas.microsoft.com/office/drawing/2014/main" id="{01F1C066-C376-EF50-62B3-985ED7694C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520" y="573881"/>
            <a:ext cx="8081962" cy="571023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49CA1990-1C79-4452-CBB6-8F3BF69776C9}"/>
              </a:ext>
            </a:extLst>
          </p:cNvPr>
          <p:cNvSpPr>
            <a:spLocks noGrp="1" noChangeArrowheads="1"/>
          </p:cNvSpPr>
          <p:nvPr>
            <p:ph type="title"/>
          </p:nvPr>
        </p:nvSpPr>
        <p:spPr/>
        <p:txBody>
          <a:bodyPr/>
          <a:lstStyle/>
          <a:p>
            <a:pPr algn="ctr"/>
            <a:r>
              <a:rPr lang="en-US" altLang="en-US" b="1" dirty="0">
                <a:latin typeface="Sassoon Primary" pitchFamily="2" charset="77"/>
              </a:rPr>
              <a:t>Snacks </a:t>
            </a:r>
          </a:p>
        </p:txBody>
      </p:sp>
      <p:sp>
        <p:nvSpPr>
          <p:cNvPr id="26626" name="Content Placeholder 2">
            <a:extLst>
              <a:ext uri="{FF2B5EF4-FFF2-40B4-BE49-F238E27FC236}">
                <a16:creationId xmlns:a16="http://schemas.microsoft.com/office/drawing/2014/main" id="{281D6F99-1FD9-E27E-EBC9-A876241E9A06}"/>
              </a:ext>
            </a:extLst>
          </p:cNvPr>
          <p:cNvSpPr>
            <a:spLocks noGrp="1" noChangeArrowheads="1"/>
          </p:cNvSpPr>
          <p:nvPr>
            <p:ph idx="1"/>
          </p:nvPr>
        </p:nvSpPr>
        <p:spPr>
          <a:xfrm>
            <a:off x="395536" y="1714624"/>
            <a:ext cx="7886700" cy="3734916"/>
          </a:xfrm>
        </p:spPr>
        <p:txBody>
          <a:bodyPr>
            <a:normAutofit fontScale="70000" lnSpcReduction="20000"/>
          </a:bodyPr>
          <a:lstStyle/>
          <a:p>
            <a:pPr marL="0" indent="0">
              <a:lnSpc>
                <a:spcPct val="120000"/>
              </a:lnSpc>
              <a:buNone/>
            </a:pPr>
            <a:r>
              <a:rPr lang="en-US" altLang="en-US" sz="3200" dirty="0">
                <a:latin typeface="Sassoon Primary" pitchFamily="2" charset="77"/>
              </a:rPr>
              <a:t>Children will have access to fresh fruit and milk daily. </a:t>
            </a:r>
          </a:p>
          <a:p>
            <a:pPr marL="0" indent="0">
              <a:lnSpc>
                <a:spcPct val="120000"/>
              </a:lnSpc>
              <a:buNone/>
            </a:pPr>
            <a:endParaRPr lang="en-US" altLang="en-US" sz="3200" dirty="0">
              <a:latin typeface="Sassoon Primary" pitchFamily="2" charset="77"/>
            </a:endParaRPr>
          </a:p>
          <a:p>
            <a:pPr marL="0" indent="0">
              <a:lnSpc>
                <a:spcPct val="120000"/>
              </a:lnSpc>
              <a:buNone/>
            </a:pPr>
            <a:r>
              <a:rPr lang="en-US" altLang="en-US" sz="3200" dirty="0">
                <a:latin typeface="Sassoon Primary" pitchFamily="2" charset="77"/>
              </a:rPr>
              <a:t>In addition to this they may bring a named bottle with </a:t>
            </a:r>
            <a:r>
              <a:rPr lang="en-US" altLang="en-US" sz="3200" b="1" dirty="0">
                <a:latin typeface="Sassoon Primary" pitchFamily="2" charset="77"/>
              </a:rPr>
              <a:t>water only </a:t>
            </a:r>
            <a:r>
              <a:rPr lang="en-US" altLang="en-US" sz="3200" dirty="0">
                <a:latin typeface="Sassoon Primary" pitchFamily="2" charset="77"/>
              </a:rPr>
              <a:t>. </a:t>
            </a:r>
          </a:p>
          <a:p>
            <a:pPr marL="0" indent="0">
              <a:lnSpc>
                <a:spcPct val="120000"/>
              </a:lnSpc>
              <a:buNone/>
            </a:pPr>
            <a:endParaRPr lang="en-US" altLang="en-US" sz="3200" dirty="0">
              <a:latin typeface="Sassoon Primary" pitchFamily="2" charset="77"/>
            </a:endParaRPr>
          </a:p>
          <a:p>
            <a:pPr marL="0" indent="0">
              <a:lnSpc>
                <a:spcPct val="120000"/>
              </a:lnSpc>
              <a:buNone/>
            </a:pPr>
            <a:r>
              <a:rPr lang="en-US" altLang="en-US" sz="3200" dirty="0">
                <a:latin typeface="Sassoon Primary" pitchFamily="2" charset="77"/>
              </a:rPr>
              <a:t>Milk is paid for once your child is 5 years old. </a:t>
            </a:r>
          </a:p>
          <a:p>
            <a:pPr marL="0" indent="0">
              <a:lnSpc>
                <a:spcPct val="120000"/>
              </a:lnSpc>
              <a:buNone/>
            </a:pPr>
            <a:endParaRPr lang="en-US" altLang="en-US" sz="3200" dirty="0">
              <a:latin typeface="Sassoon Primary" pitchFamily="2" charset="77"/>
            </a:endParaRPr>
          </a:p>
          <a:p>
            <a:pPr marL="0" indent="0">
              <a:lnSpc>
                <a:spcPct val="120000"/>
              </a:lnSpc>
              <a:buNone/>
            </a:pPr>
            <a:r>
              <a:rPr lang="en-US" altLang="en-US" sz="3200" dirty="0">
                <a:latin typeface="Sassoon Primary" pitchFamily="2" charset="77"/>
              </a:rPr>
              <a:t>We are a </a:t>
            </a:r>
            <a:r>
              <a:rPr lang="en-US" altLang="en-US" sz="3200" b="1" dirty="0">
                <a:latin typeface="Sassoon Primary" pitchFamily="2" charset="77"/>
              </a:rPr>
              <a:t>nut free school </a:t>
            </a:r>
            <a:r>
              <a:rPr lang="en-US" altLang="en-US" sz="3200" dirty="0">
                <a:latin typeface="Sassoon Primary" pitchFamily="2" charset="77"/>
              </a:rPr>
              <a:t>so no nuts in lunchboxes please.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B7E9045F-17AC-E379-858E-F64B16CB0E5D}"/>
              </a:ext>
            </a:extLst>
          </p:cNvPr>
          <p:cNvSpPr>
            <a:spLocks noGrp="1" noChangeArrowheads="1"/>
          </p:cNvSpPr>
          <p:nvPr>
            <p:ph type="title"/>
          </p:nvPr>
        </p:nvSpPr>
        <p:spPr/>
        <p:txBody>
          <a:bodyPr/>
          <a:lstStyle/>
          <a:p>
            <a:r>
              <a:rPr lang="en-US" altLang="en-US">
                <a:latin typeface="Sassoon Primary" pitchFamily="2" charset="77"/>
              </a:rPr>
              <a:t>Our school rules- the 4bs.  </a:t>
            </a:r>
          </a:p>
        </p:txBody>
      </p:sp>
      <p:pic>
        <p:nvPicPr>
          <p:cNvPr id="27650" name="Content Placeholder 2">
            <a:extLst>
              <a:ext uri="{FF2B5EF4-FFF2-40B4-BE49-F238E27FC236}">
                <a16:creationId xmlns:a16="http://schemas.microsoft.com/office/drawing/2014/main" id="{12306A57-09EA-CEE6-D3AF-2F62DD79E5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808882" y="1484784"/>
            <a:ext cx="5526236" cy="4446236"/>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290F382-915B-83DD-B44D-0CD9895C389E}"/>
              </a:ext>
            </a:extLst>
          </p:cNvPr>
          <p:cNvSpPr>
            <a:spLocks noGrp="1"/>
          </p:cNvSpPr>
          <p:nvPr>
            <p:ph type="ctrTitle"/>
          </p:nvPr>
        </p:nvSpPr>
        <p:spPr>
          <a:xfrm>
            <a:off x="685800" y="-114301"/>
            <a:ext cx="7772400" cy="1470025"/>
          </a:xfrm>
        </p:spPr>
        <p:txBody>
          <a:bodyPr rtlCol="0"/>
          <a:lstStyle/>
          <a:p>
            <a:pPr eaLnBrk="1" fontAlgn="auto" hangingPunct="1">
              <a:spcAft>
                <a:spcPts val="0"/>
              </a:spcAft>
              <a:defRPr/>
            </a:pPr>
            <a:r>
              <a:rPr lang="en-GB" altLang="en-US" dirty="0">
                <a:latin typeface="SassoonPrimaryInfant" pitchFamily="2" charset="0"/>
              </a:rPr>
              <a:t>Book Bags</a:t>
            </a:r>
          </a:p>
        </p:txBody>
      </p:sp>
      <p:sp>
        <p:nvSpPr>
          <p:cNvPr id="28674" name="Rectangle 3">
            <a:extLst>
              <a:ext uri="{FF2B5EF4-FFF2-40B4-BE49-F238E27FC236}">
                <a16:creationId xmlns:a16="http://schemas.microsoft.com/office/drawing/2014/main" id="{569B686F-158B-1331-7D10-F2634B8987F5}"/>
              </a:ext>
            </a:extLst>
          </p:cNvPr>
          <p:cNvSpPr>
            <a:spLocks noGrp="1" noChangeArrowheads="1"/>
          </p:cNvSpPr>
          <p:nvPr>
            <p:ph type="subTitle" idx="1"/>
          </p:nvPr>
        </p:nvSpPr>
        <p:spPr>
          <a:xfrm>
            <a:off x="215106" y="1700808"/>
            <a:ext cx="8713788" cy="4535488"/>
          </a:xfrm>
        </p:spPr>
        <p:txBody>
          <a:bodyPr/>
          <a:lstStyle/>
          <a:p>
            <a:pPr algn="l" eaLnBrk="1" hangingPunct="1">
              <a:spcBef>
                <a:spcPct val="0"/>
              </a:spcBef>
              <a:spcAft>
                <a:spcPct val="0"/>
              </a:spcAft>
            </a:pPr>
            <a:r>
              <a:rPr lang="en-GB" altLang="en-US" sz="2800" dirty="0">
                <a:solidFill>
                  <a:schemeClr val="tx1"/>
                </a:solidFill>
                <a:latin typeface="Sassoon Infant Std" pitchFamily="2" charset="77"/>
              </a:rPr>
              <a:t>  These are essential. Please make sure your child </a:t>
            </a:r>
          </a:p>
          <a:p>
            <a:pPr algn="l" eaLnBrk="1" hangingPunct="1">
              <a:spcBef>
                <a:spcPct val="0"/>
              </a:spcBef>
              <a:spcAft>
                <a:spcPct val="0"/>
              </a:spcAft>
            </a:pPr>
            <a:r>
              <a:rPr lang="en-GB" altLang="en-US" sz="2800" dirty="0">
                <a:solidFill>
                  <a:schemeClr val="tx1"/>
                </a:solidFill>
                <a:latin typeface="Sassoon Infant Std" pitchFamily="2" charset="77"/>
              </a:rPr>
              <a:t>   has one!</a:t>
            </a:r>
          </a:p>
          <a:p>
            <a:pPr algn="l" eaLnBrk="1" hangingPunct="1">
              <a:spcBef>
                <a:spcPct val="0"/>
              </a:spcBef>
              <a:spcAft>
                <a:spcPct val="0"/>
              </a:spcAft>
            </a:pPr>
            <a:endParaRPr lang="en-GB" altLang="en-US" sz="2800" dirty="0">
              <a:solidFill>
                <a:schemeClr val="tx1"/>
              </a:solidFill>
              <a:latin typeface="Sassoon Infant Std" pitchFamily="2" charset="77"/>
            </a:endParaRPr>
          </a:p>
          <a:p>
            <a:pPr algn="l" eaLnBrk="1" hangingPunct="1">
              <a:spcBef>
                <a:spcPct val="0"/>
              </a:spcBef>
              <a:spcAft>
                <a:spcPct val="0"/>
              </a:spcAft>
            </a:pPr>
            <a:r>
              <a:rPr lang="en-GB" altLang="en-US" sz="2800" dirty="0">
                <a:solidFill>
                  <a:schemeClr val="tx1"/>
                </a:solidFill>
                <a:latin typeface="Sassoon Infant Std" pitchFamily="2" charset="77"/>
              </a:rPr>
              <a:t>  Bring their book bag to school everyday.</a:t>
            </a:r>
          </a:p>
          <a:p>
            <a:pPr algn="l" eaLnBrk="1" hangingPunct="1">
              <a:spcBef>
                <a:spcPct val="0"/>
              </a:spcBef>
              <a:spcAft>
                <a:spcPct val="0"/>
              </a:spcAft>
            </a:pPr>
            <a:endParaRPr lang="en-GB" altLang="en-US" sz="2800" dirty="0">
              <a:solidFill>
                <a:schemeClr val="tx1"/>
              </a:solidFill>
              <a:latin typeface="Sassoon Infant Std" pitchFamily="2" charset="77"/>
            </a:endParaRPr>
          </a:p>
          <a:p>
            <a:pPr algn="l" eaLnBrk="1" hangingPunct="1">
              <a:spcBef>
                <a:spcPct val="0"/>
              </a:spcBef>
              <a:spcAft>
                <a:spcPct val="0"/>
              </a:spcAft>
            </a:pPr>
            <a:r>
              <a:rPr lang="en-GB" altLang="en-US" sz="2800" dirty="0">
                <a:solidFill>
                  <a:schemeClr val="tx1"/>
                </a:solidFill>
                <a:latin typeface="Sassoon Infant Std" pitchFamily="2" charset="77"/>
              </a:rPr>
              <a:t>  It allows the children to safely bring home </a:t>
            </a:r>
          </a:p>
          <a:p>
            <a:pPr algn="l" eaLnBrk="1" hangingPunct="1">
              <a:spcBef>
                <a:spcPct val="0"/>
              </a:spcBef>
              <a:spcAft>
                <a:spcPct val="0"/>
              </a:spcAft>
            </a:pPr>
            <a:r>
              <a:rPr lang="en-GB" altLang="en-US" sz="2800" dirty="0">
                <a:solidFill>
                  <a:schemeClr val="tx1"/>
                </a:solidFill>
                <a:latin typeface="Sassoon Infant Std" pitchFamily="2" charset="77"/>
              </a:rPr>
              <a:t>  letters, information, books and things they have </a:t>
            </a:r>
          </a:p>
          <a:p>
            <a:pPr algn="l" eaLnBrk="1" hangingPunct="1">
              <a:spcBef>
                <a:spcPct val="0"/>
              </a:spcBef>
              <a:spcAft>
                <a:spcPct val="0"/>
              </a:spcAft>
            </a:pPr>
            <a:r>
              <a:rPr lang="en-GB" altLang="en-US" sz="2800" dirty="0">
                <a:solidFill>
                  <a:schemeClr val="tx1"/>
                </a:solidFill>
                <a:latin typeface="Sassoon Infant Std" pitchFamily="2" charset="77"/>
              </a:rPr>
              <a:t>  made.</a:t>
            </a:r>
          </a:p>
          <a:p>
            <a:pPr algn="l" eaLnBrk="1" hangingPunct="1">
              <a:spcBef>
                <a:spcPct val="0"/>
              </a:spcBef>
              <a:spcAft>
                <a:spcPct val="0"/>
              </a:spcAft>
            </a:pPr>
            <a:endParaRPr lang="en-GB" altLang="en-US" sz="2800" dirty="0">
              <a:solidFill>
                <a:schemeClr val="tx1"/>
              </a:solidFill>
              <a:latin typeface="Sassoon Infant Std" pitchFamily="2" charset="77"/>
            </a:endParaRPr>
          </a:p>
          <a:p>
            <a:pPr algn="l" eaLnBrk="1" hangingPunct="1">
              <a:spcBef>
                <a:spcPct val="0"/>
              </a:spcBef>
              <a:spcAft>
                <a:spcPct val="0"/>
              </a:spcAft>
            </a:pPr>
            <a:r>
              <a:rPr lang="en-GB" altLang="en-US" sz="2800" dirty="0">
                <a:solidFill>
                  <a:schemeClr val="tx1"/>
                </a:solidFill>
                <a:latin typeface="Sassoon Infant Std" pitchFamily="2" charset="77"/>
              </a:rPr>
              <a:t>  Please check their bags each night for letters.</a:t>
            </a:r>
          </a:p>
          <a:p>
            <a:pPr algn="l" eaLnBrk="1" hangingPunct="1">
              <a:spcBef>
                <a:spcPct val="0"/>
              </a:spcBef>
              <a:spcAft>
                <a:spcPct val="0"/>
              </a:spcAft>
              <a:buFont typeface="Arial" panose="020B0604020202020204" pitchFamily="34" charset="0"/>
              <a:buChar char="•"/>
            </a:pPr>
            <a:endParaRPr lang="en-GB" altLang="en-US" dirty="0">
              <a:solidFill>
                <a:schemeClr val="tx1"/>
              </a:solidFill>
              <a:latin typeface="SassoonPrimaryInfant" pitchFamily="2" charset="0"/>
            </a:endParaRPr>
          </a:p>
          <a:p>
            <a:pPr eaLnBrk="1" hangingPunct="1">
              <a:lnSpc>
                <a:spcPct val="80000"/>
              </a:lnSpc>
              <a:spcBef>
                <a:spcPct val="0"/>
              </a:spcBef>
              <a:spcAft>
                <a:spcPct val="0"/>
              </a:spcAft>
            </a:pPr>
            <a:endParaRPr lang="en-GB" altLang="en-US" sz="2400" dirty="0">
              <a:solidFill>
                <a:schemeClr val="tx1"/>
              </a:solidFill>
            </a:endParaRPr>
          </a:p>
          <a:p>
            <a:pPr eaLnBrk="1" hangingPunct="1">
              <a:lnSpc>
                <a:spcPct val="80000"/>
              </a:lnSpc>
              <a:spcBef>
                <a:spcPct val="0"/>
              </a:spcBef>
              <a:spcAft>
                <a:spcPct val="0"/>
              </a:spcAft>
            </a:pPr>
            <a:endParaRPr lang="en-GB" altLang="en-US" sz="2400" dirty="0">
              <a:solidFill>
                <a:schemeClr val="tx1"/>
              </a:solidFill>
              <a:latin typeface="SassoonPrimaryInfant"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8C0CF29A-A241-C2EB-8C3E-D34ADA712581}"/>
              </a:ext>
            </a:extLst>
          </p:cNvPr>
          <p:cNvSpPr>
            <a:spLocks noGrp="1" noChangeArrowheads="1"/>
          </p:cNvSpPr>
          <p:nvPr>
            <p:ph type="title"/>
          </p:nvPr>
        </p:nvSpPr>
        <p:spPr>
          <a:xfrm>
            <a:off x="2699792" y="69589"/>
            <a:ext cx="7200900" cy="1485900"/>
          </a:xfrm>
        </p:spPr>
        <p:txBody>
          <a:bodyPr/>
          <a:lstStyle/>
          <a:p>
            <a:pPr eaLnBrk="1" hangingPunct="1"/>
            <a:r>
              <a:rPr lang="en-GB" altLang="en-US" sz="6000" dirty="0">
                <a:latin typeface="Sassoon Primary" pitchFamily="2" charset="77"/>
              </a:rPr>
              <a:t>Messages</a:t>
            </a:r>
          </a:p>
        </p:txBody>
      </p:sp>
      <p:sp>
        <p:nvSpPr>
          <p:cNvPr id="38915" name="Subtitle 2">
            <a:extLst>
              <a:ext uri="{FF2B5EF4-FFF2-40B4-BE49-F238E27FC236}">
                <a16:creationId xmlns:a16="http://schemas.microsoft.com/office/drawing/2014/main" id="{9B7C2662-887D-1263-ED6F-9FF31B572FEA}"/>
              </a:ext>
            </a:extLst>
          </p:cNvPr>
          <p:cNvSpPr>
            <a:spLocks noGrp="1"/>
          </p:cNvSpPr>
          <p:nvPr>
            <p:ph type="subTitle" idx="4294967295"/>
          </p:nvPr>
        </p:nvSpPr>
        <p:spPr>
          <a:xfrm>
            <a:off x="466725" y="1601788"/>
            <a:ext cx="7377112" cy="4681537"/>
          </a:xfrm>
        </p:spPr>
        <p:txBody>
          <a:bodyPr rtlCol="0">
            <a:normAutofit fontScale="92500" lnSpcReduction="10000"/>
          </a:bodyPr>
          <a:lstStyle/>
          <a:p>
            <a:pPr marL="457200" indent="-457200" eaLnBrk="1" fontAlgn="auto" hangingPunct="1">
              <a:defRPr/>
            </a:pPr>
            <a:r>
              <a:rPr lang="en-GB" altLang="en-US" sz="4300" dirty="0">
                <a:latin typeface="Sassoon Primary" pitchFamily="2" charset="77"/>
              </a:rPr>
              <a:t>Please give the staff on the door any </a:t>
            </a:r>
            <a:r>
              <a:rPr lang="en-GB" altLang="en-US" sz="4300" b="1" dirty="0">
                <a:latin typeface="Sassoon Primary" pitchFamily="2" charset="77"/>
              </a:rPr>
              <a:t>written </a:t>
            </a:r>
            <a:r>
              <a:rPr lang="en-GB" altLang="en-US" sz="4300" dirty="0">
                <a:latin typeface="Sassoon Primary" pitchFamily="2" charset="77"/>
              </a:rPr>
              <a:t>messages in the mornings. </a:t>
            </a:r>
          </a:p>
          <a:p>
            <a:pPr marL="0" indent="0" eaLnBrk="1" fontAlgn="auto" hangingPunct="1">
              <a:buFont typeface="Franklin Gothic Book" panose="020B0503020102020204" pitchFamily="34" charset="0"/>
              <a:buNone/>
              <a:defRPr/>
            </a:pPr>
            <a:endParaRPr lang="en-GB" altLang="en-US" sz="4300" dirty="0">
              <a:latin typeface="Sassoon Primary" pitchFamily="2" charset="77"/>
            </a:endParaRPr>
          </a:p>
          <a:p>
            <a:pPr marL="457200" indent="-457200" eaLnBrk="1" fontAlgn="auto" hangingPunct="1">
              <a:defRPr/>
            </a:pPr>
            <a:r>
              <a:rPr lang="en-GB" altLang="en-US" sz="4300" dirty="0">
                <a:latin typeface="Sassoon Primary" pitchFamily="2" charset="77"/>
              </a:rPr>
              <a:t>Alternatively, you can send an email to</a:t>
            </a:r>
          </a:p>
          <a:p>
            <a:pPr marL="457200" indent="-457200" eaLnBrk="1" fontAlgn="auto" hangingPunct="1">
              <a:defRPr/>
            </a:pPr>
            <a:r>
              <a:rPr lang="en-GB" altLang="en-US" sz="4300" dirty="0">
                <a:latin typeface="Sassoon Primary" pitchFamily="2" charset="77"/>
                <a:hlinkClick r:id="rId2"/>
              </a:rPr>
              <a:t>parentcontact@flixtonprimaryschool.org.uk</a:t>
            </a:r>
            <a:r>
              <a:rPr lang="en-GB" altLang="en-US" sz="4300" dirty="0">
                <a:latin typeface="Sassoon Primary" pitchFamily="2" charset="77"/>
              </a:rPr>
              <a:t>  </a:t>
            </a:r>
          </a:p>
          <a:p>
            <a:pPr marL="457200" indent="-457200" eaLnBrk="1" fontAlgn="auto" hangingPunct="1">
              <a:defRPr/>
            </a:pPr>
            <a:endParaRPr lang="en-GB" altLang="en-US" sz="4600" dirty="0">
              <a:latin typeface="SassoonPrimaryInfant" pitchFamily="2" charset="0"/>
            </a:endParaRPr>
          </a:p>
          <a:p>
            <a:pPr marL="457200" indent="-457200" eaLnBrk="1" fontAlgn="auto" hangingPunct="1">
              <a:defRPr/>
            </a:pPr>
            <a:endParaRPr lang="en-GB" altLang="en-US" dirty="0">
              <a:latin typeface="Sassoon Infant Std" panose="020B0503020103030203"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15794B2-1E30-9D19-BB36-CA3B74FA66E5}"/>
              </a:ext>
            </a:extLst>
          </p:cNvPr>
          <p:cNvSpPr>
            <a:spLocks noGrp="1" noChangeArrowheads="1"/>
          </p:cNvSpPr>
          <p:nvPr>
            <p:ph type="title"/>
          </p:nvPr>
        </p:nvSpPr>
        <p:spPr/>
        <p:txBody>
          <a:bodyPr/>
          <a:lstStyle/>
          <a:p>
            <a:r>
              <a:rPr lang="en-US" altLang="en-US" dirty="0">
                <a:latin typeface="Sassoon Primary" pitchFamily="2" charset="77"/>
              </a:rPr>
              <a:t>Uniform</a:t>
            </a:r>
            <a:r>
              <a:rPr lang="en-US" altLang="en-US" dirty="0"/>
              <a:t> </a:t>
            </a:r>
          </a:p>
        </p:txBody>
      </p:sp>
      <p:pic>
        <p:nvPicPr>
          <p:cNvPr id="30722" name="Picture 4">
            <a:extLst>
              <a:ext uri="{FF2B5EF4-FFF2-40B4-BE49-F238E27FC236}">
                <a16:creationId xmlns:a16="http://schemas.microsoft.com/office/drawing/2014/main" id="{FE6E3392-C58D-C7B4-F20D-56997777F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846"/>
          <a:stretch>
            <a:fillRect/>
          </a:stretch>
        </p:blipFill>
        <p:spPr bwMode="auto">
          <a:xfrm>
            <a:off x="177800" y="1531938"/>
            <a:ext cx="4086225"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
            <a:extLst>
              <a:ext uri="{FF2B5EF4-FFF2-40B4-BE49-F238E27FC236}">
                <a16:creationId xmlns:a16="http://schemas.microsoft.com/office/drawing/2014/main" id="{A1634F1A-E573-1D23-5491-208F391E9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525"/>
          <a:stretch>
            <a:fillRect/>
          </a:stretch>
        </p:blipFill>
        <p:spPr bwMode="auto">
          <a:xfrm>
            <a:off x="4425950" y="946150"/>
            <a:ext cx="4538663"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19A5FD5E-8A47-441D-1E38-58BFC9DBDF40}"/>
              </a:ext>
            </a:extLst>
          </p:cNvPr>
          <p:cNvSpPr>
            <a:spLocks noGrp="1"/>
          </p:cNvSpPr>
          <p:nvPr>
            <p:ph type="ctrTitle"/>
          </p:nvPr>
        </p:nvSpPr>
        <p:spPr>
          <a:xfrm>
            <a:off x="1331640" y="-679450"/>
            <a:ext cx="6840538" cy="1358900"/>
          </a:xfrm>
        </p:spPr>
        <p:txBody>
          <a:bodyPr rtlCol="0"/>
          <a:lstStyle/>
          <a:p>
            <a:pPr eaLnBrk="1" fontAlgn="auto" hangingPunct="1">
              <a:spcAft>
                <a:spcPts val="0"/>
              </a:spcAft>
              <a:defRPr/>
            </a:pPr>
            <a:r>
              <a:rPr lang="en-GB" altLang="en-US" sz="3000" dirty="0">
                <a:latin typeface="Sassoon Primary" pitchFamily="2" charset="77"/>
              </a:rPr>
              <a:t>Collection Arrangements</a:t>
            </a:r>
          </a:p>
        </p:txBody>
      </p:sp>
      <p:sp>
        <p:nvSpPr>
          <p:cNvPr id="31746" name="Rectangle 3">
            <a:extLst>
              <a:ext uri="{FF2B5EF4-FFF2-40B4-BE49-F238E27FC236}">
                <a16:creationId xmlns:a16="http://schemas.microsoft.com/office/drawing/2014/main" id="{74D26BBC-99A6-BCC1-8BE6-D42802934E54}"/>
              </a:ext>
            </a:extLst>
          </p:cNvPr>
          <p:cNvSpPr>
            <a:spLocks noGrp="1" noChangeArrowheads="1"/>
          </p:cNvSpPr>
          <p:nvPr>
            <p:ph type="subTitle" idx="1"/>
          </p:nvPr>
        </p:nvSpPr>
        <p:spPr>
          <a:xfrm>
            <a:off x="323528" y="679451"/>
            <a:ext cx="8568952" cy="3901678"/>
          </a:xfrm>
        </p:spPr>
        <p:txBody>
          <a:bodyPr>
            <a:normAutofit fontScale="25000" lnSpcReduction="20000"/>
          </a:bodyPr>
          <a:lstStyle/>
          <a:p>
            <a:pPr algn="l" eaLnBrk="1" hangingPunct="1">
              <a:lnSpc>
                <a:spcPct val="170000"/>
              </a:lnSpc>
              <a:spcBef>
                <a:spcPct val="0"/>
              </a:spcBef>
              <a:spcAft>
                <a:spcPct val="0"/>
              </a:spcAft>
            </a:pPr>
            <a:r>
              <a:rPr lang="en-GB" altLang="en-US" sz="7200" dirty="0">
                <a:solidFill>
                  <a:schemeClr val="tx1"/>
                </a:solidFill>
                <a:latin typeface="Sassoon Infant Std" pitchFamily="2" charset="77"/>
              </a:rPr>
              <a:t>This is a very busy time for teachers and the children’s safety is our  main priority. </a:t>
            </a:r>
            <a:r>
              <a:rPr lang="en-GB" altLang="en-US" sz="7200" b="1" dirty="0">
                <a:solidFill>
                  <a:schemeClr val="tx1"/>
                </a:solidFill>
                <a:latin typeface="Sassoon Infant Std" pitchFamily="2" charset="77"/>
              </a:rPr>
              <a:t>We ask that if there is anything you need to discuss, please wait until all of the children have been dismissed before approaching the teacher.</a:t>
            </a:r>
          </a:p>
          <a:p>
            <a:pPr algn="l" eaLnBrk="1" hangingPunct="1">
              <a:lnSpc>
                <a:spcPct val="170000"/>
              </a:lnSpc>
              <a:spcBef>
                <a:spcPct val="0"/>
              </a:spcBef>
              <a:spcAft>
                <a:spcPct val="0"/>
              </a:spcAft>
            </a:pPr>
            <a:endParaRPr lang="en-GB" altLang="en-US" sz="7200" b="1" dirty="0">
              <a:solidFill>
                <a:schemeClr val="tx1"/>
              </a:solidFill>
              <a:latin typeface="Sassoon Infant Std" pitchFamily="2" charset="77"/>
            </a:endParaRPr>
          </a:p>
          <a:p>
            <a:pPr algn="l" eaLnBrk="1" hangingPunct="1">
              <a:lnSpc>
                <a:spcPct val="170000"/>
              </a:lnSpc>
              <a:spcBef>
                <a:spcPct val="0"/>
              </a:spcBef>
              <a:spcAft>
                <a:spcPct val="0"/>
              </a:spcAft>
            </a:pPr>
            <a:r>
              <a:rPr lang="en-GB" altLang="en-US" sz="7200" dirty="0">
                <a:solidFill>
                  <a:schemeClr val="tx1"/>
                </a:solidFill>
                <a:latin typeface="Sassoon Infant Std" pitchFamily="2" charset="77"/>
              </a:rPr>
              <a:t>Please make sure you have filled in a collection  </a:t>
            </a:r>
          </a:p>
          <a:p>
            <a:pPr algn="l" eaLnBrk="1" hangingPunct="1">
              <a:lnSpc>
                <a:spcPct val="170000"/>
              </a:lnSpc>
              <a:spcBef>
                <a:spcPct val="0"/>
              </a:spcBef>
              <a:spcAft>
                <a:spcPct val="0"/>
              </a:spcAft>
            </a:pPr>
            <a:r>
              <a:rPr lang="en-GB" altLang="en-US" sz="7200" dirty="0">
                <a:solidFill>
                  <a:schemeClr val="tx1"/>
                </a:solidFill>
                <a:latin typeface="Sassoon Infant Std" pitchFamily="2" charset="77"/>
              </a:rPr>
              <a:t>arrangement sheet for your child if you haven’t already completed one. This is to help us if your child is being collected by a child minder or kids club on particular days.</a:t>
            </a:r>
          </a:p>
          <a:p>
            <a:pPr algn="l" eaLnBrk="1" hangingPunct="1">
              <a:lnSpc>
                <a:spcPct val="170000"/>
              </a:lnSpc>
              <a:spcBef>
                <a:spcPct val="0"/>
              </a:spcBef>
              <a:spcAft>
                <a:spcPct val="0"/>
              </a:spcAft>
            </a:pPr>
            <a:endParaRPr lang="en-GB" altLang="en-US" sz="7200" dirty="0">
              <a:solidFill>
                <a:schemeClr val="tx1"/>
              </a:solidFill>
              <a:latin typeface="Sassoon Infant Std" pitchFamily="2" charset="77"/>
            </a:endParaRPr>
          </a:p>
          <a:p>
            <a:pPr algn="l" eaLnBrk="1" hangingPunct="1">
              <a:lnSpc>
                <a:spcPct val="170000"/>
              </a:lnSpc>
              <a:spcBef>
                <a:spcPct val="0"/>
              </a:spcBef>
              <a:spcAft>
                <a:spcPct val="0"/>
              </a:spcAft>
            </a:pPr>
            <a:r>
              <a:rPr lang="en-GB" altLang="en-US" sz="7200" dirty="0">
                <a:solidFill>
                  <a:schemeClr val="tx1"/>
                </a:solidFill>
                <a:latin typeface="Sassoon Infant Std" pitchFamily="2" charset="77"/>
              </a:rPr>
              <a:t>Please always let us know if someone other than the person we are expecting is collecting your child. If we have not had confirmation, your child will not be allowed to be collected by that person until it is confirmed by you. </a:t>
            </a:r>
          </a:p>
          <a:p>
            <a:pPr algn="l" eaLnBrk="1" hangingPunct="1">
              <a:lnSpc>
                <a:spcPct val="90000"/>
              </a:lnSpc>
              <a:spcBef>
                <a:spcPct val="0"/>
              </a:spcBef>
              <a:spcAft>
                <a:spcPct val="0"/>
              </a:spcAft>
              <a:buFont typeface="Arial" panose="020B0604020202020204" pitchFamily="34" charset="0"/>
              <a:buChar char="•"/>
            </a:pPr>
            <a:endParaRPr lang="en-GB" altLang="en-US" sz="2400" dirty="0">
              <a:solidFill>
                <a:schemeClr val="tx1"/>
              </a:solidFill>
              <a:latin typeface="SassoonPrimaryInfant" pitchFamily="2" charset="0"/>
            </a:endParaRPr>
          </a:p>
          <a:p>
            <a:pPr eaLnBrk="1" hangingPunct="1">
              <a:lnSpc>
                <a:spcPct val="80000"/>
              </a:lnSpc>
              <a:spcBef>
                <a:spcPct val="0"/>
              </a:spcBef>
              <a:spcAft>
                <a:spcPct val="0"/>
              </a:spcAft>
            </a:pPr>
            <a:endParaRPr lang="en-GB" altLang="en-US" sz="2400" dirty="0">
              <a:solidFill>
                <a:schemeClr val="tx1"/>
              </a:solidFill>
            </a:endParaRPr>
          </a:p>
          <a:p>
            <a:pPr eaLnBrk="1" hangingPunct="1">
              <a:lnSpc>
                <a:spcPct val="80000"/>
              </a:lnSpc>
              <a:spcBef>
                <a:spcPct val="0"/>
              </a:spcBef>
              <a:spcAft>
                <a:spcPct val="0"/>
              </a:spcAft>
            </a:pPr>
            <a:endParaRPr lang="en-GB" altLang="en-US" dirty="0">
              <a:solidFill>
                <a:schemeClr val="tx1"/>
              </a:solidFill>
              <a:latin typeface="SassoonPrimaryInfant"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2D1AEC-C1D0-3026-0231-10C1C945BB7A}"/>
              </a:ext>
            </a:extLst>
          </p:cNvPr>
          <p:cNvSpPr txBox="1"/>
          <p:nvPr/>
        </p:nvSpPr>
        <p:spPr>
          <a:xfrm>
            <a:off x="863588" y="620688"/>
            <a:ext cx="7416824" cy="4154984"/>
          </a:xfrm>
          <a:prstGeom prst="rect">
            <a:avLst/>
          </a:prstGeom>
          <a:noFill/>
        </p:spPr>
        <p:txBody>
          <a:bodyPr wrap="square">
            <a:spAutoFit/>
          </a:bodyPr>
          <a:lstStyle/>
          <a:p>
            <a:pPr algn="l"/>
            <a:r>
              <a:rPr lang="en-GB" sz="2400" b="1" dirty="0">
                <a:effectLst/>
                <a:latin typeface="Sassoon Primary" pitchFamily="2" charset="77"/>
              </a:rPr>
              <a:t>‘Every child deserves the best possible start in life and support to fulfil their potential.  Children develop quickly in the early years and a child’s experience between birth and age 5  has a major impact on their future life chances. A secure, safe and happy childhood is important in it’s own right and it provides the foundation for children to make the most of their abilities and talents as they grow up.’</a:t>
            </a:r>
            <a:endParaRPr lang="en-GB" sz="2400" b="0" dirty="0">
              <a:effectLst/>
              <a:latin typeface="Sassoon Primary" pitchFamily="2" charset="77"/>
            </a:endParaRPr>
          </a:p>
          <a:p>
            <a:pPr algn="l"/>
            <a:endParaRPr lang="en-GB" sz="2400" b="0" i="0" dirty="0">
              <a:effectLst/>
              <a:latin typeface="Sassoon Primary" pitchFamily="2" charset="77"/>
            </a:endParaRPr>
          </a:p>
          <a:p>
            <a:pPr algn="l"/>
            <a:r>
              <a:rPr lang="en-GB" sz="2400" b="0" i="0" dirty="0">
                <a:effectLst/>
                <a:latin typeface="Sassoon Primary" pitchFamily="2" charset="77"/>
              </a:rPr>
              <a:t>            (DfE Statutory framework for EYFS 2021)  </a:t>
            </a:r>
          </a:p>
        </p:txBody>
      </p:sp>
    </p:spTree>
    <p:extLst>
      <p:ext uri="{BB962C8B-B14F-4D97-AF65-F5344CB8AC3E}">
        <p14:creationId xmlns:p14="http://schemas.microsoft.com/office/powerpoint/2010/main" val="2647357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Windhill21 - EYFS Curriculum Overview">
            <a:extLst>
              <a:ext uri="{FF2B5EF4-FFF2-40B4-BE49-F238E27FC236}">
                <a16:creationId xmlns:a16="http://schemas.microsoft.com/office/drawing/2014/main" id="{CE12D825-35A4-A278-AC81-EE545FC7E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961" y="692696"/>
            <a:ext cx="5919039" cy="5472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5EABD40-BC66-0160-485D-9C32759C8CA8}"/>
              </a:ext>
            </a:extLst>
          </p:cNvPr>
          <p:cNvSpPr txBox="1"/>
          <p:nvPr/>
        </p:nvSpPr>
        <p:spPr>
          <a:xfrm>
            <a:off x="179512" y="404664"/>
            <a:ext cx="3548639" cy="5262979"/>
          </a:xfrm>
          <a:prstGeom prst="rect">
            <a:avLst/>
          </a:prstGeom>
          <a:noFill/>
        </p:spPr>
        <p:txBody>
          <a:bodyPr wrap="square">
            <a:spAutoFit/>
          </a:bodyPr>
          <a:lstStyle/>
          <a:p>
            <a:pPr marL="0" indent="0">
              <a:buNone/>
            </a:pPr>
            <a:r>
              <a:rPr lang="en-US" sz="2400" dirty="0">
                <a:latin typeface="Sassoon Primary" pitchFamily="2" charset="77"/>
              </a:rPr>
              <a:t>There are 7 areas of learning that shape our educational program. All areas are important and all are interconnected. </a:t>
            </a:r>
          </a:p>
          <a:p>
            <a:pPr marL="0" indent="0">
              <a:buNone/>
            </a:pPr>
            <a:endParaRPr lang="en-US" sz="2400" dirty="0">
              <a:latin typeface="Sassoon Primary" pitchFamily="2" charset="77"/>
            </a:endParaRPr>
          </a:p>
          <a:p>
            <a:pPr marL="0" indent="0">
              <a:buNone/>
            </a:pPr>
            <a:r>
              <a:rPr lang="en-US" sz="2400" dirty="0">
                <a:latin typeface="Sassoon Primary" pitchFamily="2" charset="77"/>
              </a:rPr>
              <a:t>The 3 ‘Prime’ areas play a crucial role in igniting children’s curiosity and enthusiasm for learning, and building a </a:t>
            </a:r>
            <a:r>
              <a:rPr lang="en-US" sz="2400" b="1" i="1" dirty="0">
                <a:latin typeface="Sassoon Primary" pitchFamily="2" charset="77"/>
              </a:rPr>
              <a:t>capacity to learn</a:t>
            </a:r>
            <a:r>
              <a:rPr lang="en-US" sz="2400" dirty="0">
                <a:latin typeface="Sassoon Primary" pitchFamily="2" charset="77"/>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78C0565-1FC5-46E1-DF10-6A0B337BFC2F}"/>
              </a:ext>
            </a:extLst>
          </p:cNvPr>
          <p:cNvSpPr>
            <a:spLocks noGrp="1"/>
          </p:cNvSpPr>
          <p:nvPr>
            <p:ph type="ctrTitle"/>
          </p:nvPr>
        </p:nvSpPr>
        <p:spPr>
          <a:xfrm>
            <a:off x="539552" y="-315416"/>
            <a:ext cx="7772400" cy="1470025"/>
          </a:xfrm>
        </p:spPr>
        <p:txBody>
          <a:bodyPr rtlCol="0"/>
          <a:lstStyle/>
          <a:p>
            <a:pPr eaLnBrk="1" fontAlgn="auto" hangingPunct="1">
              <a:spcAft>
                <a:spcPts val="0"/>
              </a:spcAft>
              <a:defRPr/>
            </a:pPr>
            <a:r>
              <a:rPr lang="en-GB" altLang="en-US" sz="3800" dirty="0">
                <a:latin typeface="SassoonPrimaryInfant" pitchFamily="2" charset="0"/>
              </a:rPr>
              <a:t>Prime Areas of Learning</a:t>
            </a:r>
          </a:p>
        </p:txBody>
      </p:sp>
      <p:sp>
        <p:nvSpPr>
          <p:cNvPr id="26627" name="Subtitle 2">
            <a:extLst>
              <a:ext uri="{FF2B5EF4-FFF2-40B4-BE49-F238E27FC236}">
                <a16:creationId xmlns:a16="http://schemas.microsoft.com/office/drawing/2014/main" id="{2FFA5097-E5E5-4C28-AEFF-1D470D51DA5D}"/>
              </a:ext>
            </a:extLst>
          </p:cNvPr>
          <p:cNvSpPr>
            <a:spLocks noGrp="1"/>
          </p:cNvSpPr>
          <p:nvPr>
            <p:ph type="subTitle" idx="1"/>
          </p:nvPr>
        </p:nvSpPr>
        <p:spPr>
          <a:xfrm>
            <a:off x="971550" y="1484313"/>
            <a:ext cx="7666038" cy="1752600"/>
          </a:xfrm>
        </p:spPr>
        <p:txBody>
          <a:bodyPr rtlCol="0">
            <a:normAutofit fontScale="25000" lnSpcReduction="20000"/>
          </a:bodyPr>
          <a:lstStyle/>
          <a:p>
            <a:pPr algn="l" eaLnBrk="1" fontAlgn="auto" hangingPunct="1">
              <a:defRPr/>
            </a:pPr>
            <a:r>
              <a:rPr lang="en-GB" altLang="en-US" sz="10000" u="sng" dirty="0">
                <a:solidFill>
                  <a:srgbClr val="2818FA"/>
                </a:solidFill>
                <a:latin typeface="Sassoon Infant Std" panose="020B0503020103030203" pitchFamily="34" charset="0"/>
              </a:rPr>
              <a:t>Communication and Language </a:t>
            </a:r>
          </a:p>
          <a:p>
            <a:pPr algn="l" eaLnBrk="1" fontAlgn="auto" hangingPunct="1">
              <a:defRPr/>
            </a:pPr>
            <a:r>
              <a:rPr lang="en-GB" altLang="en-US" sz="10000" dirty="0">
                <a:solidFill>
                  <a:srgbClr val="2818FA"/>
                </a:solidFill>
                <a:latin typeface="Sassoon Infant Std" panose="020B0503020103030203" pitchFamily="34" charset="0"/>
              </a:rPr>
              <a:t>Listening, attention and understanding </a:t>
            </a:r>
          </a:p>
          <a:p>
            <a:pPr algn="l" eaLnBrk="1" fontAlgn="auto" hangingPunct="1">
              <a:defRPr/>
            </a:pPr>
            <a:r>
              <a:rPr lang="en-GB" altLang="en-US" sz="10000" dirty="0">
                <a:solidFill>
                  <a:srgbClr val="2818FA"/>
                </a:solidFill>
                <a:latin typeface="Sassoon Infant Std" panose="020B0503020103030203" pitchFamily="34" charset="0"/>
              </a:rPr>
              <a:t>Speaking </a:t>
            </a:r>
          </a:p>
          <a:p>
            <a:pPr algn="l" eaLnBrk="1" fontAlgn="auto" hangingPunct="1">
              <a:buFont typeface="Arial" panose="020B0604020202020204" pitchFamily="34" charset="0"/>
              <a:buChar char="•"/>
              <a:defRPr/>
            </a:pPr>
            <a:endParaRPr lang="en-GB" altLang="en-US" sz="10000" dirty="0">
              <a:solidFill>
                <a:srgbClr val="2818FA"/>
              </a:solidFill>
              <a:latin typeface="Sassoon Infant Std" panose="020B0503020103030203" pitchFamily="34" charset="0"/>
            </a:endParaRPr>
          </a:p>
          <a:p>
            <a:pPr algn="l" eaLnBrk="1" fontAlgn="auto" hangingPunct="1">
              <a:defRPr/>
            </a:pPr>
            <a:r>
              <a:rPr lang="en-GB" altLang="en-US" sz="10000" u="sng" dirty="0">
                <a:solidFill>
                  <a:srgbClr val="7030A0"/>
                </a:solidFill>
                <a:latin typeface="Sassoon Infant Std" panose="020B0503020103030203" pitchFamily="34" charset="0"/>
              </a:rPr>
              <a:t>Personal Social and Emotional Development </a:t>
            </a:r>
          </a:p>
          <a:p>
            <a:pPr algn="l" eaLnBrk="1" fontAlgn="auto" hangingPunct="1">
              <a:defRPr/>
            </a:pPr>
            <a:r>
              <a:rPr lang="en-GB" altLang="en-US" sz="10000" dirty="0">
                <a:solidFill>
                  <a:srgbClr val="7030A0"/>
                </a:solidFill>
                <a:latin typeface="Sassoon Infant Std" panose="020B0503020103030203" pitchFamily="34" charset="0"/>
              </a:rPr>
              <a:t>Self regulation</a:t>
            </a:r>
          </a:p>
          <a:p>
            <a:pPr algn="l" eaLnBrk="1" fontAlgn="auto" hangingPunct="1">
              <a:defRPr/>
            </a:pPr>
            <a:r>
              <a:rPr lang="en-GB" altLang="en-US" sz="10000" dirty="0">
                <a:solidFill>
                  <a:srgbClr val="7030A0"/>
                </a:solidFill>
                <a:latin typeface="Sassoon Infant Std" panose="020B0503020103030203" pitchFamily="34" charset="0"/>
              </a:rPr>
              <a:t>Managing self </a:t>
            </a:r>
          </a:p>
          <a:p>
            <a:pPr algn="l" eaLnBrk="1" fontAlgn="auto" hangingPunct="1">
              <a:defRPr/>
            </a:pPr>
            <a:r>
              <a:rPr lang="en-GB" altLang="en-US" sz="10000" dirty="0">
                <a:solidFill>
                  <a:srgbClr val="7030A0"/>
                </a:solidFill>
                <a:latin typeface="Sassoon Infant Std" panose="020B0503020103030203" pitchFamily="34" charset="0"/>
              </a:rPr>
              <a:t>Building relationships </a:t>
            </a:r>
          </a:p>
          <a:p>
            <a:pPr algn="l" eaLnBrk="1" fontAlgn="auto" hangingPunct="1">
              <a:buFont typeface="Arial" panose="020B0604020202020204" pitchFamily="34" charset="0"/>
              <a:buChar char="•"/>
              <a:defRPr/>
            </a:pPr>
            <a:endParaRPr lang="en-GB" altLang="en-US" sz="10000" dirty="0">
              <a:solidFill>
                <a:srgbClr val="7030A0"/>
              </a:solidFill>
              <a:latin typeface="Sassoon Infant Std" panose="020B0503020103030203" pitchFamily="34" charset="0"/>
            </a:endParaRPr>
          </a:p>
          <a:p>
            <a:pPr algn="l" eaLnBrk="1" fontAlgn="auto" hangingPunct="1">
              <a:defRPr/>
            </a:pPr>
            <a:r>
              <a:rPr lang="en-GB" altLang="en-US" sz="10000" u="sng" dirty="0">
                <a:solidFill>
                  <a:srgbClr val="C00000"/>
                </a:solidFill>
                <a:latin typeface="Sassoon Infant Std" panose="020B0503020103030203" pitchFamily="34" charset="0"/>
              </a:rPr>
              <a:t>Physical Development </a:t>
            </a:r>
          </a:p>
          <a:p>
            <a:pPr algn="l" eaLnBrk="1" fontAlgn="auto" hangingPunct="1">
              <a:defRPr/>
            </a:pPr>
            <a:r>
              <a:rPr lang="en-GB" altLang="en-US" sz="10000" dirty="0">
                <a:solidFill>
                  <a:srgbClr val="C00000"/>
                </a:solidFill>
                <a:latin typeface="Sassoon Infant Std" panose="020B0503020103030203" pitchFamily="34" charset="0"/>
              </a:rPr>
              <a:t>Gross motor skills </a:t>
            </a:r>
          </a:p>
          <a:p>
            <a:pPr algn="l" eaLnBrk="1" fontAlgn="auto" hangingPunct="1">
              <a:defRPr/>
            </a:pPr>
            <a:r>
              <a:rPr lang="en-GB" altLang="en-US" sz="10000" dirty="0">
                <a:solidFill>
                  <a:srgbClr val="C00000"/>
                </a:solidFill>
                <a:latin typeface="Sassoon Infant Std" panose="020B0503020103030203" pitchFamily="34" charset="0"/>
              </a:rPr>
              <a:t>Fine motor skills </a:t>
            </a:r>
          </a:p>
          <a:p>
            <a:pPr algn="l" eaLnBrk="1" fontAlgn="auto" hangingPunct="1">
              <a:defRPr/>
            </a:pPr>
            <a:endParaRPr lang="en-GB" altLang="en-US" sz="2400" b="1" dirty="0">
              <a:solidFill>
                <a:srgbClr val="7030A0"/>
              </a:solidFill>
              <a:latin typeface="SassoonPrimaryInfant"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7270F5C-63FE-2D24-5EDE-E37FA7DF2D06}"/>
              </a:ext>
            </a:extLst>
          </p:cNvPr>
          <p:cNvSpPr>
            <a:spLocks noGrp="1"/>
          </p:cNvSpPr>
          <p:nvPr>
            <p:ph type="ctrTitle"/>
          </p:nvPr>
        </p:nvSpPr>
        <p:spPr>
          <a:xfrm>
            <a:off x="251520" y="-387424"/>
            <a:ext cx="7772400" cy="1470026"/>
          </a:xfrm>
        </p:spPr>
        <p:txBody>
          <a:bodyPr rtlCol="0"/>
          <a:lstStyle/>
          <a:p>
            <a:pPr eaLnBrk="1" fontAlgn="auto" hangingPunct="1">
              <a:spcAft>
                <a:spcPts val="0"/>
              </a:spcAft>
              <a:defRPr/>
            </a:pPr>
            <a:r>
              <a:rPr lang="en-GB" altLang="en-US" sz="4000" dirty="0">
                <a:latin typeface="Sassoon Primary" pitchFamily="2" charset="77"/>
              </a:rPr>
              <a:t>Phonics</a:t>
            </a:r>
            <a:r>
              <a:rPr lang="en-GB" altLang="en-US" sz="4000" dirty="0">
                <a:latin typeface="SassoonPrimaryInfant" pitchFamily="2" charset="0"/>
              </a:rPr>
              <a:t> </a:t>
            </a:r>
          </a:p>
        </p:txBody>
      </p:sp>
      <p:sp>
        <p:nvSpPr>
          <p:cNvPr id="30722" name="Subtitle 2">
            <a:extLst>
              <a:ext uri="{FF2B5EF4-FFF2-40B4-BE49-F238E27FC236}">
                <a16:creationId xmlns:a16="http://schemas.microsoft.com/office/drawing/2014/main" id="{D15DE713-A481-DA40-7CB2-A1042BC2A1D3}"/>
              </a:ext>
            </a:extLst>
          </p:cNvPr>
          <p:cNvSpPr>
            <a:spLocks noGrp="1" noChangeArrowheads="1"/>
          </p:cNvSpPr>
          <p:nvPr>
            <p:ph type="subTitle" idx="1"/>
          </p:nvPr>
        </p:nvSpPr>
        <p:spPr>
          <a:xfrm>
            <a:off x="755576" y="1340768"/>
            <a:ext cx="7921625" cy="5040313"/>
          </a:xfrm>
        </p:spPr>
        <p:txBody>
          <a:bodyPr>
            <a:normAutofit fontScale="92500" lnSpcReduction="10000"/>
          </a:bodyPr>
          <a:lstStyle/>
          <a:p>
            <a:pPr marL="457200" indent="-457200" algn="l" eaLnBrk="1" hangingPunct="1">
              <a:lnSpc>
                <a:spcPct val="110000"/>
              </a:lnSpc>
              <a:spcBef>
                <a:spcPct val="0"/>
              </a:spcBef>
              <a:spcAft>
                <a:spcPct val="0"/>
              </a:spcAft>
              <a:buFont typeface="Arial" panose="020B0604020202020204" pitchFamily="34" charset="0"/>
              <a:buChar char="•"/>
              <a:defRPr/>
            </a:pPr>
            <a:r>
              <a:rPr lang="en-GB" altLang="en-US" sz="2400" dirty="0">
                <a:solidFill>
                  <a:schemeClr val="tx1"/>
                </a:solidFill>
                <a:latin typeface="Sassoon Primary" pitchFamily="2" charset="77"/>
              </a:rPr>
              <a:t>Phonics is taught daily.</a:t>
            </a:r>
          </a:p>
          <a:p>
            <a:pPr algn="l" eaLnBrk="1" hangingPunct="1">
              <a:lnSpc>
                <a:spcPct val="110000"/>
              </a:lnSpc>
              <a:spcBef>
                <a:spcPct val="0"/>
              </a:spcBef>
              <a:spcAft>
                <a:spcPct val="0"/>
              </a:spcAft>
              <a:defRPr/>
            </a:pPr>
            <a:endParaRPr lang="en-GB" altLang="en-US" sz="2400" dirty="0">
              <a:solidFill>
                <a:schemeClr val="tx1"/>
              </a:solidFill>
              <a:latin typeface="Sassoon Primary" pitchFamily="2" charset="77"/>
            </a:endParaRPr>
          </a:p>
          <a:p>
            <a:pPr marL="457200" indent="-457200" algn="l" eaLnBrk="1" hangingPunct="1">
              <a:lnSpc>
                <a:spcPct val="110000"/>
              </a:lnSpc>
              <a:spcBef>
                <a:spcPct val="0"/>
              </a:spcBef>
              <a:spcAft>
                <a:spcPct val="0"/>
              </a:spcAft>
              <a:buFont typeface="Arial" panose="020B0604020202020204" pitchFamily="34" charset="0"/>
              <a:buChar char="•"/>
              <a:defRPr/>
            </a:pPr>
            <a:r>
              <a:rPr lang="en-GB" altLang="en-US" sz="2400" dirty="0">
                <a:solidFill>
                  <a:schemeClr val="tx1"/>
                </a:solidFill>
                <a:latin typeface="Sassoon Primary" pitchFamily="2" charset="77"/>
              </a:rPr>
              <a:t>It is where we learn new sounds that will help to develop both their reading and writing.</a:t>
            </a:r>
          </a:p>
          <a:p>
            <a:pPr algn="l" eaLnBrk="1" hangingPunct="1">
              <a:lnSpc>
                <a:spcPct val="110000"/>
              </a:lnSpc>
              <a:spcBef>
                <a:spcPct val="0"/>
              </a:spcBef>
              <a:spcAft>
                <a:spcPct val="0"/>
              </a:spcAft>
              <a:defRPr/>
            </a:pPr>
            <a:endParaRPr lang="en-GB" altLang="en-US" sz="2400" dirty="0">
              <a:solidFill>
                <a:schemeClr val="tx1"/>
              </a:solidFill>
              <a:latin typeface="Sassoon Primary" pitchFamily="2" charset="77"/>
            </a:endParaRPr>
          </a:p>
          <a:p>
            <a:pPr marL="457200" indent="-457200" algn="l" eaLnBrk="1" hangingPunct="1">
              <a:lnSpc>
                <a:spcPct val="110000"/>
              </a:lnSpc>
              <a:spcBef>
                <a:spcPct val="0"/>
              </a:spcBef>
              <a:spcAft>
                <a:spcPct val="0"/>
              </a:spcAft>
              <a:buFont typeface="Arial" panose="020B0604020202020204" pitchFamily="34" charset="0"/>
              <a:buChar char="•"/>
              <a:defRPr/>
            </a:pPr>
            <a:r>
              <a:rPr lang="en-GB" altLang="en-US" sz="2400" dirty="0">
                <a:solidFill>
                  <a:schemeClr val="tx1"/>
                </a:solidFill>
                <a:latin typeface="Sassoon Primary" pitchFamily="2" charset="77"/>
              </a:rPr>
              <a:t>It is a 20 minute session where the children are taught in their classes with learning assistant support.</a:t>
            </a:r>
          </a:p>
          <a:p>
            <a:pPr algn="l" eaLnBrk="1" hangingPunct="1">
              <a:lnSpc>
                <a:spcPct val="110000"/>
              </a:lnSpc>
              <a:spcBef>
                <a:spcPct val="0"/>
              </a:spcBef>
              <a:spcAft>
                <a:spcPct val="0"/>
              </a:spcAft>
              <a:defRPr/>
            </a:pPr>
            <a:endParaRPr lang="en-GB" altLang="en-US" sz="2400" dirty="0">
              <a:solidFill>
                <a:schemeClr val="tx1"/>
              </a:solidFill>
              <a:latin typeface="Sassoon Primary" pitchFamily="2" charset="77"/>
            </a:endParaRPr>
          </a:p>
          <a:p>
            <a:pPr marL="457200" indent="-457200" algn="l" eaLnBrk="1" hangingPunct="1">
              <a:lnSpc>
                <a:spcPct val="110000"/>
              </a:lnSpc>
              <a:spcBef>
                <a:spcPct val="0"/>
              </a:spcBef>
              <a:spcAft>
                <a:spcPct val="0"/>
              </a:spcAft>
              <a:buFont typeface="Arial" panose="020B0604020202020204" pitchFamily="34" charset="0"/>
              <a:buChar char="•"/>
              <a:defRPr/>
            </a:pPr>
            <a:r>
              <a:rPr lang="en-GB" altLang="en-US" sz="2400" dirty="0">
                <a:solidFill>
                  <a:schemeClr val="tx1"/>
                </a:solidFill>
                <a:latin typeface="Sassoon Primary" pitchFamily="2" charset="77"/>
              </a:rPr>
              <a:t>They will also learn a range of tricky words </a:t>
            </a:r>
          </a:p>
          <a:p>
            <a:pPr algn="l" eaLnBrk="1" hangingPunct="1">
              <a:lnSpc>
                <a:spcPct val="110000"/>
              </a:lnSpc>
              <a:spcBef>
                <a:spcPct val="0"/>
              </a:spcBef>
              <a:spcAft>
                <a:spcPct val="0"/>
              </a:spcAft>
              <a:defRPr/>
            </a:pPr>
            <a:r>
              <a:rPr lang="en-GB" altLang="en-US" sz="2400" dirty="0">
                <a:solidFill>
                  <a:schemeClr val="tx1"/>
                </a:solidFill>
                <a:latin typeface="Sassoon Primary" pitchFamily="2" charset="77"/>
              </a:rPr>
              <a:t>     which are words that the children can not sound        	out. </a:t>
            </a:r>
          </a:p>
          <a:p>
            <a:pPr algn="l" eaLnBrk="1" hangingPunct="1">
              <a:lnSpc>
                <a:spcPct val="110000"/>
              </a:lnSpc>
              <a:spcBef>
                <a:spcPct val="0"/>
              </a:spcBef>
              <a:spcAft>
                <a:spcPct val="0"/>
              </a:spcAft>
              <a:defRPr/>
            </a:pPr>
            <a:endParaRPr lang="en-GB" altLang="en-US" sz="2400" dirty="0">
              <a:solidFill>
                <a:schemeClr val="tx1"/>
              </a:solidFill>
              <a:latin typeface="Sassoon Primary" pitchFamily="2" charset="77"/>
            </a:endParaRPr>
          </a:p>
          <a:p>
            <a:pPr marL="457200" indent="-457200" algn="l" eaLnBrk="1" hangingPunct="1">
              <a:lnSpc>
                <a:spcPct val="110000"/>
              </a:lnSpc>
              <a:spcBef>
                <a:spcPct val="0"/>
              </a:spcBef>
              <a:spcAft>
                <a:spcPct val="0"/>
              </a:spcAft>
              <a:buFont typeface="Arial" panose="020B0604020202020204" pitchFamily="34" charset="0"/>
              <a:buChar char="•"/>
              <a:defRPr/>
            </a:pPr>
            <a:r>
              <a:rPr lang="en-GB" altLang="en-US" sz="2400" dirty="0">
                <a:solidFill>
                  <a:schemeClr val="tx1"/>
                </a:solidFill>
                <a:latin typeface="Sassoon Primary" pitchFamily="2" charset="77"/>
              </a:rPr>
              <a:t>Information will be provided at the Phonics workshops in the Autumn Term</a:t>
            </a:r>
            <a:r>
              <a:rPr lang="en-GB" altLang="en-US" sz="2800" dirty="0">
                <a:solidFill>
                  <a:schemeClr val="tx1"/>
                </a:solidFill>
                <a:latin typeface="Sassoon Primary" pitchFamily="2" charset="77"/>
              </a:rPr>
              <a:t>.</a:t>
            </a:r>
          </a:p>
          <a:p>
            <a:pPr marL="457200" indent="-457200" algn="l" eaLnBrk="1" hangingPunct="1">
              <a:spcBef>
                <a:spcPct val="0"/>
              </a:spcBef>
              <a:spcAft>
                <a:spcPct val="0"/>
              </a:spcAft>
              <a:buFont typeface="Arial" panose="020B0604020202020204" pitchFamily="34" charset="0"/>
              <a:buChar char="•"/>
              <a:defRPr/>
            </a:pPr>
            <a:endParaRPr lang="en-GB" altLang="en-US" sz="2400" dirty="0">
              <a:solidFill>
                <a:schemeClr val="tx1"/>
              </a:solidFill>
            </a:endParaRPr>
          </a:p>
        </p:txBody>
      </p:sp>
      <p:pic>
        <p:nvPicPr>
          <p:cNvPr id="35844" name="Picture 4" descr="Phonics Shed - Phonics Shed">
            <a:extLst>
              <a:ext uri="{FF2B5EF4-FFF2-40B4-BE49-F238E27FC236}">
                <a16:creationId xmlns:a16="http://schemas.microsoft.com/office/drawing/2014/main" id="{9F0C5B33-9D95-16A3-E5EB-F1F2E8569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875" y="260648"/>
            <a:ext cx="2520057" cy="13265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B2495A11-FF1C-4CE4-F95E-E6A0C099C0D5}"/>
              </a:ext>
            </a:extLst>
          </p:cNvPr>
          <p:cNvSpPr>
            <a:spLocks noGrp="1" noChangeArrowheads="1"/>
          </p:cNvSpPr>
          <p:nvPr>
            <p:ph type="title"/>
          </p:nvPr>
        </p:nvSpPr>
        <p:spPr>
          <a:xfrm>
            <a:off x="1187450" y="115888"/>
            <a:ext cx="7200900" cy="1485900"/>
          </a:xfrm>
        </p:spPr>
        <p:txBody>
          <a:bodyPr/>
          <a:lstStyle/>
          <a:p>
            <a:r>
              <a:rPr lang="en-US" altLang="en-US" sz="4000" b="1">
                <a:latin typeface="Sassoon Primary" pitchFamily="2" charset="77"/>
              </a:rPr>
              <a:t>Reading Books</a:t>
            </a:r>
            <a:r>
              <a:rPr lang="en-US" altLang="en-US" b="1"/>
              <a:t> </a:t>
            </a:r>
          </a:p>
        </p:txBody>
      </p:sp>
      <p:sp>
        <p:nvSpPr>
          <p:cNvPr id="36866" name="Content Placeholder 2">
            <a:extLst>
              <a:ext uri="{FF2B5EF4-FFF2-40B4-BE49-F238E27FC236}">
                <a16:creationId xmlns:a16="http://schemas.microsoft.com/office/drawing/2014/main" id="{420C3670-99CD-3A7C-AE0C-C0CDDE5861BF}"/>
              </a:ext>
            </a:extLst>
          </p:cNvPr>
          <p:cNvSpPr>
            <a:spLocks noGrp="1" noChangeArrowheads="1"/>
          </p:cNvSpPr>
          <p:nvPr>
            <p:ph idx="1"/>
          </p:nvPr>
        </p:nvSpPr>
        <p:spPr>
          <a:xfrm>
            <a:off x="971550" y="1340768"/>
            <a:ext cx="7200900" cy="4752528"/>
          </a:xfrm>
        </p:spPr>
        <p:txBody>
          <a:bodyPr>
            <a:normAutofit fontScale="92500"/>
          </a:bodyPr>
          <a:lstStyle/>
          <a:p>
            <a:pPr>
              <a:lnSpc>
                <a:spcPct val="120000"/>
              </a:lnSpc>
            </a:pPr>
            <a:r>
              <a:rPr lang="en-US" altLang="en-US" sz="2400" dirty="0">
                <a:latin typeface="Sassoon Primary" pitchFamily="2" charset="77"/>
              </a:rPr>
              <a:t>Once the children have settled in and we have completed our baseline assessments, we will send a reading book home with your child. </a:t>
            </a:r>
          </a:p>
          <a:p>
            <a:pPr>
              <a:lnSpc>
                <a:spcPct val="120000"/>
              </a:lnSpc>
            </a:pPr>
            <a:endParaRPr lang="en-US" altLang="en-US" sz="2400" dirty="0">
              <a:latin typeface="Sassoon Primary" pitchFamily="2" charset="77"/>
            </a:endParaRPr>
          </a:p>
          <a:p>
            <a:pPr>
              <a:lnSpc>
                <a:spcPct val="120000"/>
              </a:lnSpc>
            </a:pPr>
            <a:r>
              <a:rPr lang="en-US" altLang="en-US" sz="2400" dirty="0">
                <a:latin typeface="Sassoon Primary" pitchFamily="2" charset="77"/>
              </a:rPr>
              <a:t>This may be a book with no words in to begin with, and we will give you some ideas of how to share this at the phases meeting in the Autumn term. </a:t>
            </a:r>
          </a:p>
          <a:p>
            <a:pPr>
              <a:lnSpc>
                <a:spcPct val="120000"/>
              </a:lnSpc>
            </a:pPr>
            <a:endParaRPr lang="en-US" altLang="en-US" sz="2400" dirty="0">
              <a:latin typeface="Sassoon Primary" pitchFamily="2" charset="77"/>
            </a:endParaRPr>
          </a:p>
          <a:p>
            <a:pPr>
              <a:lnSpc>
                <a:spcPct val="120000"/>
              </a:lnSpc>
            </a:pPr>
            <a:r>
              <a:rPr lang="en-US" altLang="en-US" sz="2400" dirty="0">
                <a:latin typeface="Sassoon Primary" pitchFamily="2" charset="77"/>
              </a:rPr>
              <a:t>Reading books are changed on Mondays and Fridays.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F904B34A-3016-CCAF-9D20-E2D7FB65571C}"/>
              </a:ext>
            </a:extLst>
          </p:cNvPr>
          <p:cNvSpPr>
            <a:spLocks noGrp="1" noChangeArrowheads="1"/>
          </p:cNvSpPr>
          <p:nvPr>
            <p:ph type="title"/>
          </p:nvPr>
        </p:nvSpPr>
        <p:spPr/>
        <p:txBody>
          <a:bodyPr>
            <a:normAutofit/>
          </a:bodyPr>
          <a:lstStyle/>
          <a:p>
            <a:pPr eaLnBrk="1" hangingPunct="1"/>
            <a:r>
              <a:rPr lang="en-GB" altLang="en-US" sz="6000">
                <a:latin typeface="Sassoon Primary" pitchFamily="2" charset="77"/>
              </a:rPr>
              <a:t>School Website </a:t>
            </a:r>
          </a:p>
        </p:txBody>
      </p:sp>
      <p:sp>
        <p:nvSpPr>
          <p:cNvPr id="38915" name="Subtitle 2">
            <a:extLst>
              <a:ext uri="{FF2B5EF4-FFF2-40B4-BE49-F238E27FC236}">
                <a16:creationId xmlns:a16="http://schemas.microsoft.com/office/drawing/2014/main" id="{052AC692-F247-6390-472A-76995AECCDCB}"/>
              </a:ext>
            </a:extLst>
          </p:cNvPr>
          <p:cNvSpPr>
            <a:spLocks noGrp="1"/>
          </p:cNvSpPr>
          <p:nvPr>
            <p:ph type="subTitle" idx="4294967295"/>
          </p:nvPr>
        </p:nvSpPr>
        <p:spPr>
          <a:xfrm>
            <a:off x="1766888" y="1689100"/>
            <a:ext cx="7377112" cy="1752600"/>
          </a:xfrm>
        </p:spPr>
        <p:txBody>
          <a:bodyPr rtlCol="0">
            <a:noAutofit/>
          </a:bodyPr>
          <a:lstStyle/>
          <a:p>
            <a:pPr marL="457200" indent="-457200" eaLnBrk="1" fontAlgn="auto" hangingPunct="1">
              <a:defRPr/>
            </a:pPr>
            <a:r>
              <a:rPr lang="en-GB" altLang="en-US" sz="2500" dirty="0">
                <a:latin typeface="Sassoon Infant Std" panose="020B0503020103030203" pitchFamily="34" charset="0"/>
                <a:hlinkClick r:id="rId2"/>
              </a:rPr>
              <a:t>www.flixtonprimaryschool.org.uk</a:t>
            </a:r>
            <a:endParaRPr lang="en-GB" altLang="en-US" sz="2500" dirty="0">
              <a:latin typeface="Sassoon Infant Std" panose="020B0503020103030203" pitchFamily="34" charset="0"/>
            </a:endParaRPr>
          </a:p>
          <a:p>
            <a:pPr marL="0" indent="0" eaLnBrk="1" fontAlgn="auto" hangingPunct="1">
              <a:buFont typeface="Franklin Gothic Book" panose="020B0503020102020204" pitchFamily="34" charset="0"/>
              <a:buNone/>
              <a:defRPr/>
            </a:pPr>
            <a:endParaRPr lang="en-GB" altLang="en-US" sz="2500" dirty="0">
              <a:latin typeface="Sassoon Infant Std" panose="020B0503020103030203" pitchFamily="34" charset="0"/>
            </a:endParaRPr>
          </a:p>
          <a:p>
            <a:pPr marL="457200" indent="-457200" eaLnBrk="1" fontAlgn="auto" hangingPunct="1">
              <a:defRPr/>
            </a:pPr>
            <a:r>
              <a:rPr lang="en-GB" altLang="en-US" sz="2500">
                <a:latin typeface="Sassoon Infant Std" panose="020B0503020103030203" pitchFamily="34" charset="0"/>
              </a:rPr>
              <a:t>Reception </a:t>
            </a:r>
            <a:r>
              <a:rPr lang="en-GB" altLang="en-US" sz="2500" dirty="0">
                <a:latin typeface="Sassoon Infant Std" panose="020B0503020103030203" pitchFamily="34" charset="0"/>
              </a:rPr>
              <a:t>class page will have updated information on it. </a:t>
            </a:r>
          </a:p>
          <a:p>
            <a:pPr marL="457200" indent="-457200" eaLnBrk="1" fontAlgn="auto" hangingPunct="1">
              <a:defRPr/>
            </a:pPr>
            <a:endParaRPr lang="en-GB" altLang="en-US" sz="2500" dirty="0">
              <a:latin typeface="Sassoon Infant Std" panose="020B0503020103030203" pitchFamily="34" charset="0"/>
            </a:endParaRPr>
          </a:p>
          <a:p>
            <a:pPr marL="0" indent="0" eaLnBrk="1" fontAlgn="auto" hangingPunct="1">
              <a:buFont typeface="Franklin Gothic Book" panose="020B0503020102020204" pitchFamily="34" charset="0"/>
              <a:buNone/>
              <a:defRPr/>
            </a:pPr>
            <a:r>
              <a:rPr lang="en-GB" altLang="en-US" sz="2500" dirty="0" err="1">
                <a:latin typeface="Sassoon Infant Std" panose="020B0503020103030203" pitchFamily="34" charset="0"/>
              </a:rPr>
              <a:t>parentcontact@flixtonprimaryschool.org.uk</a:t>
            </a:r>
            <a:endParaRPr lang="en-GB" altLang="en-US" sz="2500" dirty="0">
              <a:latin typeface="Sassoon Infant Std" panose="020B0503020103030203" pitchFamily="34" charset="0"/>
            </a:endParaRPr>
          </a:p>
          <a:p>
            <a:pPr marL="0" indent="0" eaLnBrk="1" fontAlgn="auto" hangingPunct="1">
              <a:buFont typeface="Franklin Gothic Book" panose="020B0503020102020204" pitchFamily="34" charset="0"/>
              <a:buNone/>
              <a:defRPr/>
            </a:pPr>
            <a:endParaRPr lang="en-GB" altLang="en-US" sz="2500" dirty="0">
              <a:latin typeface="Sassoon Infant Std" panose="020B0503020103030203"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C704B4C-6EE7-B575-FDAA-63D004EABA0A}"/>
              </a:ext>
            </a:extLst>
          </p:cNvPr>
          <p:cNvSpPr>
            <a:spLocks noGrp="1" noChangeArrowheads="1"/>
          </p:cNvSpPr>
          <p:nvPr>
            <p:ph type="subTitle" idx="1"/>
          </p:nvPr>
        </p:nvSpPr>
        <p:spPr>
          <a:xfrm>
            <a:off x="215106" y="764704"/>
            <a:ext cx="8713787" cy="4535488"/>
          </a:xfrm>
        </p:spPr>
        <p:txBody>
          <a:bodyPr>
            <a:normAutofit/>
          </a:bodyPr>
          <a:lstStyle/>
          <a:p>
            <a:pPr algn="l" eaLnBrk="1" hangingPunct="1">
              <a:spcBef>
                <a:spcPct val="0"/>
              </a:spcBef>
              <a:spcAft>
                <a:spcPct val="0"/>
              </a:spcAft>
              <a:buFont typeface="Arial" panose="020B0604020202020204" pitchFamily="34" charset="0"/>
              <a:buChar char="•"/>
            </a:pPr>
            <a:r>
              <a:rPr lang="en-GB" altLang="en-US" sz="4000" dirty="0">
                <a:solidFill>
                  <a:schemeClr val="tx1"/>
                </a:solidFill>
                <a:latin typeface="Sassoon Primary" pitchFamily="2" charset="77"/>
              </a:rPr>
              <a:t>  Family photos and individual photos. </a:t>
            </a:r>
          </a:p>
          <a:p>
            <a:pPr algn="l" eaLnBrk="1" hangingPunct="1">
              <a:spcBef>
                <a:spcPct val="0"/>
              </a:spcBef>
              <a:spcAft>
                <a:spcPct val="0"/>
              </a:spcAft>
            </a:pPr>
            <a:endParaRPr lang="en-GB" altLang="en-US" sz="4000" dirty="0">
              <a:latin typeface="Sassoon Primary" pitchFamily="2" charset="77"/>
            </a:endParaRPr>
          </a:p>
          <a:p>
            <a:pPr algn="l" eaLnBrk="1" hangingPunct="1">
              <a:spcBef>
                <a:spcPct val="0"/>
              </a:spcBef>
              <a:spcAft>
                <a:spcPct val="0"/>
              </a:spcAft>
            </a:pPr>
            <a:endParaRPr lang="en-GB" altLang="en-US" sz="4000" dirty="0">
              <a:solidFill>
                <a:schemeClr val="tx1"/>
              </a:solidFill>
              <a:latin typeface="Sassoon Primary" pitchFamily="2" charset="77"/>
            </a:endParaRPr>
          </a:p>
          <a:p>
            <a:pPr algn="l" eaLnBrk="1" hangingPunct="1">
              <a:spcBef>
                <a:spcPct val="0"/>
              </a:spcBef>
              <a:spcAft>
                <a:spcPct val="0"/>
              </a:spcAft>
              <a:buFont typeface="Arial" panose="020B0604020202020204" pitchFamily="34" charset="0"/>
              <a:buChar char="•"/>
            </a:pPr>
            <a:r>
              <a:rPr lang="en-GB" altLang="en-US" sz="4000" dirty="0">
                <a:solidFill>
                  <a:schemeClr val="tx1"/>
                </a:solidFill>
                <a:latin typeface="Sassoon Primary" pitchFamily="2" charset="77"/>
              </a:rPr>
              <a:t>Please send to </a:t>
            </a:r>
            <a:r>
              <a:rPr lang="en-GB" altLang="en-US" sz="4000" dirty="0">
                <a:solidFill>
                  <a:schemeClr val="tx1"/>
                </a:solidFill>
                <a:latin typeface="Sassoon Primary" pitchFamily="2" charset="77"/>
                <a:hlinkClick r:id="rId2"/>
              </a:rPr>
              <a:t>parentcontact@flixtonprimaryschool.org.uk</a:t>
            </a:r>
            <a:r>
              <a:rPr lang="en-GB" altLang="en-US" sz="4000" dirty="0">
                <a:solidFill>
                  <a:schemeClr val="tx1"/>
                </a:solidFill>
                <a:latin typeface="Sassoon Primary" pitchFamily="2" charset="77"/>
              </a:rPr>
              <a:t>   and put which class they are in on the email (RH or RJ) </a:t>
            </a:r>
          </a:p>
          <a:p>
            <a:pPr algn="l" eaLnBrk="1" hangingPunct="1">
              <a:spcBef>
                <a:spcPct val="0"/>
              </a:spcBef>
              <a:spcAft>
                <a:spcPct val="0"/>
              </a:spcAft>
              <a:buFont typeface="Arial" panose="020B0604020202020204" pitchFamily="34" charset="0"/>
              <a:buChar char="•"/>
            </a:pPr>
            <a:endParaRPr lang="en-GB" altLang="en-US" sz="4000" dirty="0">
              <a:latin typeface="Sassoon Primary" pitchFamily="2" charset="77"/>
            </a:endParaRPr>
          </a:p>
          <a:p>
            <a:pPr algn="l" eaLnBrk="1" hangingPunct="1">
              <a:spcBef>
                <a:spcPct val="0"/>
              </a:spcBef>
              <a:spcAft>
                <a:spcPct val="0"/>
              </a:spcAft>
              <a:buFont typeface="Arial" panose="020B0604020202020204" pitchFamily="34" charset="0"/>
              <a:buChar char="•"/>
            </a:pPr>
            <a:endParaRPr lang="en-GB" altLang="en-US" sz="4000" dirty="0">
              <a:solidFill>
                <a:schemeClr val="tx1"/>
              </a:solidFill>
              <a:latin typeface="Sassoon Primary" pitchFamily="2" charset="77"/>
            </a:endParaRPr>
          </a:p>
          <a:p>
            <a:pPr algn="l" eaLnBrk="1" hangingPunct="1">
              <a:spcBef>
                <a:spcPct val="0"/>
              </a:spcBef>
              <a:spcAft>
                <a:spcPct val="0"/>
              </a:spcAft>
              <a:buFont typeface="Arial" panose="020B0604020202020204" pitchFamily="34" charset="0"/>
              <a:buChar char="•"/>
            </a:pPr>
            <a:endParaRPr lang="en-GB" altLang="en-US" sz="4000" dirty="0">
              <a:solidFill>
                <a:schemeClr val="tx1"/>
              </a:solidFill>
              <a:latin typeface="Sassoon Primary" pitchFamily="2" charset="77"/>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8AFEF734-79AF-2D68-C26F-484909D05BF7}"/>
              </a:ext>
            </a:extLst>
          </p:cNvPr>
          <p:cNvSpPr>
            <a:spLocks noGrp="1"/>
          </p:cNvSpPr>
          <p:nvPr>
            <p:ph type="ctrTitle"/>
          </p:nvPr>
        </p:nvSpPr>
        <p:spPr>
          <a:xfrm>
            <a:off x="-252536" y="-287959"/>
            <a:ext cx="8925049" cy="1123678"/>
          </a:xfrm>
        </p:spPr>
        <p:txBody>
          <a:bodyPr rtlCol="0"/>
          <a:lstStyle/>
          <a:p>
            <a:pPr eaLnBrk="1" fontAlgn="auto" hangingPunct="1">
              <a:spcAft>
                <a:spcPts val="0"/>
              </a:spcAft>
              <a:defRPr/>
            </a:pPr>
            <a:r>
              <a:rPr lang="en-GB" altLang="en-US" sz="3500" dirty="0">
                <a:latin typeface="Sassoon Primary" pitchFamily="2" charset="77"/>
              </a:rPr>
              <a:t>Helping your child get ready for school. </a:t>
            </a:r>
          </a:p>
        </p:txBody>
      </p:sp>
      <p:sp>
        <p:nvSpPr>
          <p:cNvPr id="38914" name="Rectangle 3">
            <a:extLst>
              <a:ext uri="{FF2B5EF4-FFF2-40B4-BE49-F238E27FC236}">
                <a16:creationId xmlns:a16="http://schemas.microsoft.com/office/drawing/2014/main" id="{B0765D84-BF46-8C01-B319-8614DD874BC6}"/>
              </a:ext>
            </a:extLst>
          </p:cNvPr>
          <p:cNvSpPr>
            <a:spLocks noGrp="1" noChangeArrowheads="1"/>
          </p:cNvSpPr>
          <p:nvPr>
            <p:ph type="subTitle" idx="1"/>
          </p:nvPr>
        </p:nvSpPr>
        <p:spPr>
          <a:xfrm>
            <a:off x="1042988" y="2565400"/>
            <a:ext cx="8713787" cy="4535488"/>
          </a:xfrm>
        </p:spPr>
        <p:txBody>
          <a:bodyPr/>
          <a:lstStyle/>
          <a:p>
            <a:pPr algn="l" eaLnBrk="1" hangingPunct="1">
              <a:spcBef>
                <a:spcPct val="0"/>
              </a:spcBef>
              <a:spcAft>
                <a:spcPct val="0"/>
              </a:spcAft>
              <a:buFont typeface="Arial" panose="020B0604020202020204" pitchFamily="34" charset="0"/>
              <a:buChar char="•"/>
            </a:pPr>
            <a:r>
              <a:rPr lang="en-GB" altLang="en-US" sz="2200">
                <a:solidFill>
                  <a:schemeClr val="tx1"/>
                </a:solidFill>
                <a:latin typeface="Sassoon Primary" pitchFamily="2" charset="77"/>
              </a:rPr>
              <a:t>  </a:t>
            </a:r>
            <a:endParaRPr lang="en-GB" altLang="en-US" sz="2000">
              <a:solidFill>
                <a:schemeClr val="tx1"/>
              </a:solidFill>
              <a:latin typeface="Sassoon Primary" pitchFamily="2" charset="77"/>
            </a:endParaRPr>
          </a:p>
        </p:txBody>
      </p:sp>
      <p:pic>
        <p:nvPicPr>
          <p:cNvPr id="38915" name="Picture 2">
            <a:extLst>
              <a:ext uri="{FF2B5EF4-FFF2-40B4-BE49-F238E27FC236}">
                <a16:creationId xmlns:a16="http://schemas.microsoft.com/office/drawing/2014/main" id="{D93AC536-0887-88D3-DEC1-2C3A34B37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1" y="905102"/>
            <a:ext cx="8343901" cy="579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a:extLst>
              <a:ext uri="{FF2B5EF4-FFF2-40B4-BE49-F238E27FC236}">
                <a16:creationId xmlns:a16="http://schemas.microsoft.com/office/drawing/2014/main" id="{3A9814BD-5115-76F7-3B3A-6A7C3D67B25D}"/>
              </a:ext>
            </a:extLst>
          </p:cNvPr>
          <p:cNvGrpSpPr/>
          <p:nvPr/>
        </p:nvGrpSpPr>
        <p:grpSpPr>
          <a:xfrm>
            <a:off x="526911" y="1268760"/>
            <a:ext cx="8090177" cy="3018790"/>
            <a:chOff x="1132636" y="1694383"/>
            <a:chExt cx="7348220" cy="3018790"/>
          </a:xfrm>
          <a:solidFill>
            <a:schemeClr val="accent1">
              <a:lumMod val="60000"/>
              <a:lumOff val="40000"/>
            </a:schemeClr>
          </a:solidFill>
        </p:grpSpPr>
        <p:pic>
          <p:nvPicPr>
            <p:cNvPr id="3" name="object 4">
              <a:extLst>
                <a:ext uri="{FF2B5EF4-FFF2-40B4-BE49-F238E27FC236}">
                  <a16:creationId xmlns:a16="http://schemas.microsoft.com/office/drawing/2014/main" id="{8319C185-5283-5592-6BEA-E6FBC9E742FE}"/>
                </a:ext>
              </a:extLst>
            </p:cNvPr>
            <p:cNvPicPr/>
            <p:nvPr/>
          </p:nvPicPr>
          <p:blipFill>
            <a:blip r:embed="rId2" cstate="print"/>
            <a:stretch>
              <a:fillRect/>
            </a:stretch>
          </p:blipFill>
          <p:spPr>
            <a:xfrm>
              <a:off x="1348993" y="1694383"/>
              <a:ext cx="6921373" cy="579424"/>
            </a:xfrm>
            <a:prstGeom prst="rect">
              <a:avLst/>
            </a:prstGeom>
            <a:grpFill/>
          </p:spPr>
        </p:pic>
        <p:pic>
          <p:nvPicPr>
            <p:cNvPr id="4" name="object 5">
              <a:extLst>
                <a:ext uri="{FF2B5EF4-FFF2-40B4-BE49-F238E27FC236}">
                  <a16:creationId xmlns:a16="http://schemas.microsoft.com/office/drawing/2014/main" id="{7E997480-21CA-DCFF-7368-D5FE8F13755B}"/>
                </a:ext>
              </a:extLst>
            </p:cNvPr>
            <p:cNvPicPr/>
            <p:nvPr/>
          </p:nvPicPr>
          <p:blipFill>
            <a:blip r:embed="rId3" cstate="print"/>
            <a:stretch>
              <a:fillRect/>
            </a:stretch>
          </p:blipFill>
          <p:spPr>
            <a:xfrm>
              <a:off x="2920618" y="2304541"/>
              <a:ext cx="3762121" cy="579120"/>
            </a:xfrm>
            <a:prstGeom prst="rect">
              <a:avLst/>
            </a:prstGeom>
            <a:grpFill/>
          </p:spPr>
        </p:pic>
        <p:pic>
          <p:nvPicPr>
            <p:cNvPr id="5" name="object 6">
              <a:extLst>
                <a:ext uri="{FF2B5EF4-FFF2-40B4-BE49-F238E27FC236}">
                  <a16:creationId xmlns:a16="http://schemas.microsoft.com/office/drawing/2014/main" id="{8BF04642-43E7-6314-363D-C09D1B4AE8BE}"/>
                </a:ext>
              </a:extLst>
            </p:cNvPr>
            <p:cNvPicPr/>
            <p:nvPr/>
          </p:nvPicPr>
          <p:blipFill>
            <a:blip r:embed="rId4" cstate="print"/>
            <a:stretch>
              <a:fillRect/>
            </a:stretch>
          </p:blipFill>
          <p:spPr>
            <a:xfrm>
              <a:off x="1166164" y="2913837"/>
              <a:ext cx="7286879" cy="579424"/>
            </a:xfrm>
            <a:prstGeom prst="rect">
              <a:avLst/>
            </a:prstGeom>
            <a:grpFill/>
          </p:spPr>
        </p:pic>
        <p:pic>
          <p:nvPicPr>
            <p:cNvPr id="6" name="object 7">
              <a:extLst>
                <a:ext uri="{FF2B5EF4-FFF2-40B4-BE49-F238E27FC236}">
                  <a16:creationId xmlns:a16="http://schemas.microsoft.com/office/drawing/2014/main" id="{4EF157E4-7C85-4A74-B7B0-E68C2F873AA9}"/>
                </a:ext>
              </a:extLst>
            </p:cNvPr>
            <p:cNvPicPr/>
            <p:nvPr/>
          </p:nvPicPr>
          <p:blipFill>
            <a:blip r:embed="rId5" cstate="print"/>
            <a:stretch>
              <a:fillRect/>
            </a:stretch>
          </p:blipFill>
          <p:spPr>
            <a:xfrm>
              <a:off x="1132636" y="3524123"/>
              <a:ext cx="7347839" cy="579119"/>
            </a:xfrm>
            <a:prstGeom prst="rect">
              <a:avLst/>
            </a:prstGeom>
            <a:grpFill/>
          </p:spPr>
        </p:pic>
        <p:pic>
          <p:nvPicPr>
            <p:cNvPr id="7" name="object 8">
              <a:extLst>
                <a:ext uri="{FF2B5EF4-FFF2-40B4-BE49-F238E27FC236}">
                  <a16:creationId xmlns:a16="http://schemas.microsoft.com/office/drawing/2014/main" id="{C6072508-525C-F38B-1A33-28C9087BD126}"/>
                </a:ext>
              </a:extLst>
            </p:cNvPr>
            <p:cNvPicPr/>
            <p:nvPr/>
          </p:nvPicPr>
          <p:blipFill>
            <a:blip r:embed="rId6" cstate="print"/>
            <a:stretch>
              <a:fillRect/>
            </a:stretch>
          </p:blipFill>
          <p:spPr>
            <a:xfrm>
              <a:off x="1670938" y="4133418"/>
              <a:ext cx="6120892" cy="579424"/>
            </a:xfrm>
            <a:prstGeom prst="rect">
              <a:avLst/>
            </a:prstGeom>
            <a:grpFill/>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B30DFEB-4271-DE77-E267-4957F91C23D8}"/>
              </a:ext>
            </a:extLst>
          </p:cNvPr>
          <p:cNvSpPr>
            <a:spLocks noGrp="1"/>
          </p:cNvSpPr>
          <p:nvPr>
            <p:ph type="ctrTitle"/>
          </p:nvPr>
        </p:nvSpPr>
        <p:spPr>
          <a:xfrm>
            <a:off x="323528" y="404664"/>
            <a:ext cx="7772400" cy="1470025"/>
          </a:xfrm>
        </p:spPr>
        <p:txBody>
          <a:bodyPr rtlCol="0">
            <a:normAutofit fontScale="90000"/>
          </a:bodyPr>
          <a:lstStyle/>
          <a:p>
            <a:pPr eaLnBrk="1" fontAlgn="auto" hangingPunct="1">
              <a:spcAft>
                <a:spcPts val="0"/>
              </a:spcAft>
              <a:defRPr/>
            </a:pP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r>
              <a:rPr lang="en-GB" altLang="en-US" sz="4000" dirty="0">
                <a:latin typeface="Sassoon Infant Std" panose="020B0503020103030203" pitchFamily="34" charset="0"/>
              </a:rPr>
              <a:t>Aims Of The Meeting</a:t>
            </a:r>
            <a:br>
              <a:rPr lang="en-GB" altLang="en-US" sz="3200" dirty="0">
                <a:latin typeface="Sassoon Infant Std" panose="020B0503020103030203" pitchFamily="34" charset="0"/>
              </a:rPr>
            </a:br>
            <a:endParaRPr lang="en-GB" altLang="en-US" dirty="0">
              <a:latin typeface="Sassoon Infant Std" panose="020B0503020103030203" pitchFamily="34" charset="0"/>
            </a:endParaRPr>
          </a:p>
        </p:txBody>
      </p:sp>
      <p:sp>
        <p:nvSpPr>
          <p:cNvPr id="2" name="Rectangle 4">
            <a:extLst>
              <a:ext uri="{FF2B5EF4-FFF2-40B4-BE49-F238E27FC236}">
                <a16:creationId xmlns:a16="http://schemas.microsoft.com/office/drawing/2014/main" id="{62340A27-A768-CE6F-862B-11F6FD8880D5}"/>
              </a:ext>
            </a:extLst>
          </p:cNvPr>
          <p:cNvSpPr>
            <a:spLocks noGrp="1" noChangeArrowheads="1"/>
          </p:cNvSpPr>
          <p:nvPr>
            <p:ph type="subTitle" idx="1"/>
          </p:nvPr>
        </p:nvSpPr>
        <p:spPr>
          <a:xfrm>
            <a:off x="817563" y="1717675"/>
            <a:ext cx="7642869" cy="4370388"/>
          </a:xfrm>
        </p:spPr>
        <p:txBody>
          <a:bodyPr/>
          <a:lstStyle/>
          <a:p>
            <a:pPr algn="l" eaLnBrk="1" hangingPunct="1">
              <a:spcBef>
                <a:spcPct val="0"/>
              </a:spcBef>
              <a:spcAft>
                <a:spcPct val="0"/>
              </a:spcAft>
              <a:buFont typeface="Arial" panose="020B0604020202020204" pitchFamily="34" charset="0"/>
              <a:buChar char="•"/>
            </a:pPr>
            <a:endParaRPr lang="en-GB" altLang="en-US" dirty="0">
              <a:solidFill>
                <a:schemeClr val="tx1"/>
              </a:solidFill>
              <a:latin typeface="SassoonPrimaryInfant" pitchFamily="2" charset="0"/>
            </a:endParaRPr>
          </a:p>
          <a:p>
            <a:pPr algn="l" eaLnBrk="1" hangingPunct="1">
              <a:spcBef>
                <a:spcPct val="0"/>
              </a:spcBef>
              <a:spcAft>
                <a:spcPct val="0"/>
              </a:spcAft>
              <a:buFont typeface="Arial" panose="020B0604020202020204" pitchFamily="34" charset="0"/>
              <a:buChar char="•"/>
            </a:pPr>
            <a:r>
              <a:rPr lang="en-GB" altLang="en-US" sz="2500" dirty="0">
                <a:solidFill>
                  <a:schemeClr val="tx1"/>
                </a:solidFill>
                <a:latin typeface="Sassoon Infant Std" pitchFamily="2" charset="77"/>
              </a:rPr>
              <a:t>To provide you with valuable information about  </a:t>
            </a:r>
          </a:p>
          <a:p>
            <a:pPr algn="l" eaLnBrk="1" hangingPunct="1">
              <a:spcBef>
                <a:spcPct val="0"/>
              </a:spcBef>
              <a:spcAft>
                <a:spcPct val="0"/>
              </a:spcAft>
            </a:pPr>
            <a:r>
              <a:rPr lang="en-GB" altLang="en-US" sz="2500" dirty="0">
                <a:solidFill>
                  <a:schemeClr val="tx1"/>
                </a:solidFill>
                <a:latin typeface="Sassoon Infant Std" pitchFamily="2" charset="77"/>
              </a:rPr>
              <a:t>  Reception at </a:t>
            </a:r>
            <a:r>
              <a:rPr lang="en-GB" altLang="en-US" sz="2500" dirty="0" err="1">
                <a:solidFill>
                  <a:schemeClr val="tx1"/>
                </a:solidFill>
                <a:latin typeface="Sassoon Infant Std" pitchFamily="2" charset="77"/>
              </a:rPr>
              <a:t>Flixton</a:t>
            </a:r>
            <a:r>
              <a:rPr lang="en-GB" altLang="en-US" sz="2500" dirty="0">
                <a:solidFill>
                  <a:schemeClr val="tx1"/>
                </a:solidFill>
                <a:latin typeface="Sassoon Infant Std" pitchFamily="2" charset="77"/>
              </a:rPr>
              <a:t> Primary School.</a:t>
            </a:r>
          </a:p>
          <a:p>
            <a:pPr algn="l" eaLnBrk="1" hangingPunct="1">
              <a:spcBef>
                <a:spcPct val="0"/>
              </a:spcBef>
              <a:spcAft>
                <a:spcPct val="0"/>
              </a:spcAft>
            </a:pPr>
            <a:endParaRPr lang="en-GB" altLang="en-US" sz="2500" dirty="0">
              <a:solidFill>
                <a:schemeClr val="tx1"/>
              </a:solidFill>
              <a:latin typeface="Sassoon Infant Std" pitchFamily="2" charset="77"/>
            </a:endParaRPr>
          </a:p>
          <a:p>
            <a:pPr algn="l" eaLnBrk="1" hangingPunct="1">
              <a:spcBef>
                <a:spcPct val="0"/>
              </a:spcBef>
              <a:spcAft>
                <a:spcPct val="0"/>
              </a:spcAft>
              <a:buFont typeface="Arial" panose="020B0604020202020204" pitchFamily="34" charset="0"/>
              <a:buChar char="•"/>
            </a:pPr>
            <a:r>
              <a:rPr lang="en-GB" altLang="en-US" sz="2500" dirty="0">
                <a:solidFill>
                  <a:schemeClr val="tx1"/>
                </a:solidFill>
                <a:latin typeface="Sassoon Infant Std" pitchFamily="2" charset="77"/>
              </a:rPr>
              <a:t> To introduce you to how the curriculum in  </a:t>
            </a:r>
          </a:p>
          <a:p>
            <a:pPr algn="l" eaLnBrk="1" hangingPunct="1">
              <a:spcBef>
                <a:spcPct val="0"/>
              </a:spcBef>
              <a:spcAft>
                <a:spcPct val="0"/>
              </a:spcAft>
            </a:pPr>
            <a:r>
              <a:rPr lang="en-GB" altLang="en-US" sz="2500" dirty="0">
                <a:solidFill>
                  <a:schemeClr val="tx1"/>
                </a:solidFill>
                <a:latin typeface="Sassoon Infant Std" pitchFamily="2" charset="77"/>
              </a:rPr>
              <a:t>  Reception works.</a:t>
            </a:r>
          </a:p>
          <a:p>
            <a:pPr algn="l" eaLnBrk="1" hangingPunct="1">
              <a:spcBef>
                <a:spcPct val="0"/>
              </a:spcBef>
              <a:spcAft>
                <a:spcPct val="0"/>
              </a:spcAft>
            </a:pPr>
            <a:endParaRPr lang="en-GB" altLang="en-US" sz="2500" dirty="0">
              <a:solidFill>
                <a:schemeClr val="tx1"/>
              </a:solidFill>
              <a:latin typeface="Sassoon Infant Std" pitchFamily="2" charset="77"/>
            </a:endParaRPr>
          </a:p>
          <a:p>
            <a:pPr algn="l" eaLnBrk="1" hangingPunct="1">
              <a:spcBef>
                <a:spcPct val="0"/>
              </a:spcBef>
              <a:spcAft>
                <a:spcPct val="0"/>
              </a:spcAft>
              <a:buFont typeface="Arial" panose="020B0604020202020204" pitchFamily="34" charset="0"/>
              <a:buChar char="•"/>
            </a:pPr>
            <a:r>
              <a:rPr lang="en-GB" altLang="en-US" sz="2500" dirty="0">
                <a:solidFill>
                  <a:schemeClr val="tx1"/>
                </a:solidFill>
                <a:latin typeface="Sassoon Infant Std" pitchFamily="2" charset="77"/>
              </a:rPr>
              <a:t> To enable you to meet with staff to </a:t>
            </a:r>
          </a:p>
          <a:p>
            <a:pPr algn="l" eaLnBrk="1" hangingPunct="1">
              <a:spcBef>
                <a:spcPct val="0"/>
              </a:spcBef>
              <a:spcAft>
                <a:spcPct val="0"/>
              </a:spcAft>
            </a:pPr>
            <a:r>
              <a:rPr lang="en-GB" altLang="en-US" sz="2500" dirty="0">
                <a:solidFill>
                  <a:schemeClr val="tx1"/>
                </a:solidFill>
                <a:latin typeface="Sassoon Infant Std" pitchFamily="2" charset="77"/>
              </a:rPr>
              <a:t>  ask any questions that you may have.</a:t>
            </a:r>
          </a:p>
          <a:p>
            <a:pPr eaLnBrk="1" hangingPunct="1">
              <a:spcBef>
                <a:spcPct val="0"/>
              </a:spcBef>
              <a:spcAft>
                <a:spcPct val="0"/>
              </a:spcAft>
            </a:pPr>
            <a:endParaRPr lang="en-GB" alt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84ADDB-9578-C3BA-178F-FDF0A9E7EC87}"/>
              </a:ext>
            </a:extLst>
          </p:cNvPr>
          <p:cNvSpPr>
            <a:spLocks noGrp="1"/>
          </p:cNvSpPr>
          <p:nvPr>
            <p:ph type="ctrTitle"/>
          </p:nvPr>
        </p:nvSpPr>
        <p:spPr>
          <a:xfrm>
            <a:off x="250825" y="549275"/>
            <a:ext cx="7772400" cy="1470025"/>
          </a:xfrm>
        </p:spPr>
        <p:txBody>
          <a:bodyPr rtlCol="0"/>
          <a:lstStyle/>
          <a:p>
            <a:pPr eaLnBrk="1" fontAlgn="auto" hangingPunct="1">
              <a:spcAft>
                <a:spcPts val="0"/>
              </a:spcAft>
              <a:defRPr/>
            </a:pPr>
            <a:r>
              <a:rPr lang="en-GB" altLang="en-US" sz="4000" dirty="0">
                <a:latin typeface="SassoonPrimaryInfant" pitchFamily="2" charset="0"/>
              </a:rPr>
              <a:t>Staff</a:t>
            </a:r>
            <a:br>
              <a:rPr lang="en-GB" altLang="en-US" sz="3200" dirty="0">
                <a:latin typeface="SassoonPrimaryInfant" pitchFamily="2" charset="0"/>
              </a:rPr>
            </a:br>
            <a:endParaRPr lang="en-GB" altLang="en-US" dirty="0">
              <a:latin typeface="SassoonPrimaryInfant" pitchFamily="2" charset="0"/>
            </a:endParaRPr>
          </a:p>
        </p:txBody>
      </p:sp>
      <p:sp>
        <p:nvSpPr>
          <p:cNvPr id="16387" name="Rectangle 3">
            <a:extLst>
              <a:ext uri="{FF2B5EF4-FFF2-40B4-BE49-F238E27FC236}">
                <a16:creationId xmlns:a16="http://schemas.microsoft.com/office/drawing/2014/main" id="{03A37B15-9B7B-36E1-D75D-D2B913F21F6B}"/>
              </a:ext>
            </a:extLst>
          </p:cNvPr>
          <p:cNvSpPr>
            <a:spLocks noGrp="1"/>
          </p:cNvSpPr>
          <p:nvPr>
            <p:ph type="subTitle" idx="1"/>
          </p:nvPr>
        </p:nvSpPr>
        <p:spPr>
          <a:xfrm>
            <a:off x="755577" y="1556792"/>
            <a:ext cx="7772400" cy="4535487"/>
          </a:xfrm>
        </p:spPr>
        <p:txBody>
          <a:bodyPr rtlCol="0">
            <a:normAutofit fontScale="92500" lnSpcReduction="10000"/>
          </a:bodyPr>
          <a:lstStyle/>
          <a:p>
            <a:pPr algn="l" eaLnBrk="1" fontAlgn="auto" hangingPunct="1">
              <a:defRPr/>
            </a:pPr>
            <a:r>
              <a:rPr lang="en-GB" altLang="en-US" sz="3000" dirty="0">
                <a:solidFill>
                  <a:schemeClr val="tx1"/>
                </a:solidFill>
                <a:latin typeface="Sassoon Primary" pitchFamily="2" charset="77"/>
              </a:rPr>
              <a:t>The staff in Early Years  are:</a:t>
            </a:r>
          </a:p>
          <a:p>
            <a:pPr algn="l" eaLnBrk="1" fontAlgn="auto" hangingPunct="1">
              <a:defRPr/>
            </a:pPr>
            <a:endParaRPr lang="en-GB" altLang="en-US" sz="3000" dirty="0">
              <a:solidFill>
                <a:schemeClr val="tx1"/>
              </a:solidFill>
              <a:latin typeface="Sassoon Primary" pitchFamily="2" charset="77"/>
            </a:endParaRPr>
          </a:p>
          <a:p>
            <a:pPr marL="457200" indent="-457200" algn="l" eaLnBrk="1" fontAlgn="auto" hangingPunct="1">
              <a:buFont typeface="Arial" panose="020B0604020202020204" pitchFamily="34" charset="0"/>
              <a:buChar char="•"/>
              <a:defRPr/>
            </a:pPr>
            <a:r>
              <a:rPr lang="en-GB" altLang="en-US" sz="3000" dirty="0">
                <a:solidFill>
                  <a:schemeClr val="tx1"/>
                </a:solidFill>
                <a:latin typeface="Sassoon Primary" pitchFamily="2" charset="77"/>
              </a:rPr>
              <a:t>Mrs Young and Mrs Wilson – Nursery </a:t>
            </a:r>
          </a:p>
          <a:p>
            <a:pPr marL="457200" indent="-457200" algn="l" eaLnBrk="1" fontAlgn="auto" hangingPunct="1">
              <a:buFont typeface="Arial" panose="020B0604020202020204" pitchFamily="34" charset="0"/>
              <a:buChar char="•"/>
              <a:defRPr/>
            </a:pPr>
            <a:r>
              <a:rPr lang="en-GB" altLang="en-US" sz="3000" dirty="0">
                <a:solidFill>
                  <a:schemeClr val="tx1"/>
                </a:solidFill>
                <a:latin typeface="Sassoon Primary" pitchFamily="2" charset="77"/>
              </a:rPr>
              <a:t>Mrs Harris (EYFS Lead)  -  Class RH</a:t>
            </a:r>
          </a:p>
          <a:p>
            <a:pPr algn="l" eaLnBrk="1" fontAlgn="auto" hangingPunct="1">
              <a:buFont typeface="Arial" panose="020B0604020202020204" pitchFamily="34" charset="0"/>
              <a:buChar char="•"/>
              <a:defRPr/>
            </a:pPr>
            <a:r>
              <a:rPr lang="en-GB" altLang="en-US" sz="3000" dirty="0">
                <a:solidFill>
                  <a:schemeClr val="tx1"/>
                </a:solidFill>
                <a:latin typeface="Sassoon Primary" pitchFamily="2" charset="77"/>
              </a:rPr>
              <a:t>    Miss Jackson - Class RJ</a:t>
            </a:r>
          </a:p>
          <a:p>
            <a:pPr algn="l" eaLnBrk="1" fontAlgn="auto" hangingPunct="1">
              <a:defRPr/>
            </a:pPr>
            <a:endParaRPr lang="en-GB" altLang="en-US" sz="3000" dirty="0">
              <a:solidFill>
                <a:schemeClr val="tx1"/>
              </a:solidFill>
              <a:latin typeface="Sassoon Primary" pitchFamily="2" charset="77"/>
            </a:endParaRPr>
          </a:p>
          <a:p>
            <a:pPr marL="457200" indent="-457200" algn="l" eaLnBrk="1" fontAlgn="auto" hangingPunct="1">
              <a:buFont typeface="Arial" panose="020B0604020202020204" pitchFamily="34" charset="0"/>
              <a:buChar char="•"/>
              <a:defRPr/>
            </a:pPr>
            <a:r>
              <a:rPr lang="en-GB" altLang="en-US" sz="3000" u="sng" dirty="0">
                <a:solidFill>
                  <a:schemeClr val="tx1"/>
                </a:solidFill>
                <a:latin typeface="Sassoon Primary" pitchFamily="2" charset="77"/>
              </a:rPr>
              <a:t>Learning Assistants:</a:t>
            </a:r>
          </a:p>
          <a:p>
            <a:pPr marL="457200" indent="-457200" algn="l" eaLnBrk="1" fontAlgn="auto" hangingPunct="1">
              <a:buFont typeface="Arial" panose="020B0604020202020204" pitchFamily="34" charset="0"/>
              <a:buChar char="•"/>
              <a:defRPr/>
            </a:pPr>
            <a:r>
              <a:rPr lang="en-GB" altLang="en-US" sz="3000" dirty="0">
                <a:solidFill>
                  <a:schemeClr val="tx1"/>
                </a:solidFill>
                <a:latin typeface="Sassoon Primary" pitchFamily="2" charset="77"/>
              </a:rPr>
              <a:t>Mrs Jones </a:t>
            </a:r>
          </a:p>
          <a:p>
            <a:pPr algn="l" eaLnBrk="1" fontAlgn="auto" hangingPunct="1">
              <a:buFont typeface="Arial" panose="020B0604020202020204" pitchFamily="34" charset="0"/>
              <a:buChar char="•"/>
              <a:defRPr/>
            </a:pPr>
            <a:r>
              <a:rPr lang="en-GB" altLang="en-US" sz="3000" dirty="0">
                <a:solidFill>
                  <a:schemeClr val="tx1"/>
                </a:solidFill>
                <a:latin typeface="Sassoon Primary" pitchFamily="2" charset="77"/>
              </a:rPr>
              <a:t>    Mrs Marshall </a:t>
            </a:r>
          </a:p>
          <a:p>
            <a:pPr algn="l" eaLnBrk="1" fontAlgn="auto" hangingPunct="1">
              <a:buFont typeface="Arial" panose="020B0604020202020204" pitchFamily="34" charset="0"/>
              <a:buChar char="•"/>
              <a:defRPr/>
            </a:pPr>
            <a:r>
              <a:rPr lang="en-GB" altLang="en-US" sz="3000" dirty="0">
                <a:solidFill>
                  <a:schemeClr val="tx1"/>
                </a:solidFill>
                <a:latin typeface="Sassoon Primary" pitchFamily="2" charset="77"/>
              </a:rPr>
              <a:t>    Mrs Slattery </a:t>
            </a:r>
          </a:p>
          <a:p>
            <a:pPr algn="l" eaLnBrk="1" fontAlgn="auto" hangingPunct="1">
              <a:buFont typeface="Arial" panose="020B0604020202020204" pitchFamily="34" charset="0"/>
              <a:buChar char="•"/>
              <a:defRPr/>
            </a:pPr>
            <a:endParaRPr lang="en-GB" altLang="en-US" sz="3000" dirty="0">
              <a:solidFill>
                <a:schemeClr val="tx1"/>
              </a:solidFill>
              <a:latin typeface="SassoonPrimaryInfant" pitchFamily="2" charset="0"/>
            </a:endParaRPr>
          </a:p>
          <a:p>
            <a:pPr algn="l" eaLnBrk="1" fontAlgn="auto" hangingPunct="1">
              <a:defRPr/>
            </a:pPr>
            <a:endParaRPr lang="en-GB" altLang="en-US" sz="30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37B8C9F3-0648-7AA6-D5CC-C736B0C25197}"/>
              </a:ext>
            </a:extLst>
          </p:cNvPr>
          <p:cNvSpPr>
            <a:spLocks noGrp="1" noChangeArrowheads="1"/>
          </p:cNvSpPr>
          <p:nvPr>
            <p:ph type="title"/>
          </p:nvPr>
        </p:nvSpPr>
        <p:spPr>
          <a:xfrm>
            <a:off x="1187624" y="476672"/>
            <a:ext cx="7886700" cy="1325563"/>
          </a:xfrm>
        </p:spPr>
        <p:txBody>
          <a:bodyPr>
            <a:normAutofit/>
          </a:bodyPr>
          <a:lstStyle/>
          <a:p>
            <a:pPr eaLnBrk="1" hangingPunct="1"/>
            <a:r>
              <a:rPr lang="en-GB" altLang="en-US" sz="6000" dirty="0">
                <a:latin typeface="Sassoon Primary" pitchFamily="2" charset="77"/>
              </a:rPr>
              <a:t>Times of the day</a:t>
            </a:r>
          </a:p>
        </p:txBody>
      </p:sp>
      <p:sp>
        <p:nvSpPr>
          <p:cNvPr id="35843" name="Subtitle 2">
            <a:extLst>
              <a:ext uri="{FF2B5EF4-FFF2-40B4-BE49-F238E27FC236}">
                <a16:creationId xmlns:a16="http://schemas.microsoft.com/office/drawing/2014/main" id="{071ACE82-97A1-D7D6-DA21-81F914CD87CD}"/>
              </a:ext>
            </a:extLst>
          </p:cNvPr>
          <p:cNvSpPr>
            <a:spLocks noGrp="1"/>
          </p:cNvSpPr>
          <p:nvPr>
            <p:ph type="subTitle" idx="4294967295"/>
          </p:nvPr>
        </p:nvSpPr>
        <p:spPr>
          <a:xfrm>
            <a:off x="683568" y="1979996"/>
            <a:ext cx="7377112" cy="4948237"/>
          </a:xfrm>
        </p:spPr>
        <p:txBody>
          <a:bodyPr rtlCol="0">
            <a:normAutofit/>
          </a:bodyPr>
          <a:lstStyle/>
          <a:p>
            <a:pPr marL="0" indent="0" eaLnBrk="1" fontAlgn="auto" hangingPunct="1">
              <a:buNone/>
              <a:defRPr/>
            </a:pPr>
            <a:r>
              <a:rPr lang="en-GB" altLang="en-US" sz="3200" dirty="0">
                <a:latin typeface="Sassoon Primary" pitchFamily="2" charset="77"/>
              </a:rPr>
              <a:t>Once the children have completed their transition in September, the times of the day </a:t>
            </a:r>
            <a:r>
              <a:rPr lang="en-GB" altLang="en-US" sz="2800" dirty="0">
                <a:latin typeface="Sassoon Primary" pitchFamily="2" charset="77"/>
              </a:rPr>
              <a:t>will be 8.50 – 3.15pm.</a:t>
            </a:r>
          </a:p>
          <a:p>
            <a:pPr marL="457200" indent="-457200" eaLnBrk="1" fontAlgn="auto" hangingPunct="1">
              <a:defRPr/>
            </a:pPr>
            <a:endParaRPr lang="en-GB" altLang="en-US" sz="3600" dirty="0">
              <a:latin typeface="Sassoon Primary" pitchFamily="2" charset="77"/>
            </a:endParaRPr>
          </a:p>
          <a:p>
            <a:pPr marL="457200" indent="-457200" eaLnBrk="1" fontAlgn="auto" hangingPunct="1">
              <a:defRPr/>
            </a:pPr>
            <a:endParaRPr lang="en-GB" altLang="en-US" sz="3000" dirty="0">
              <a:latin typeface="SassoonPrimaryInfant" pitchFamily="2" charset="0"/>
            </a:endParaRPr>
          </a:p>
          <a:p>
            <a:pPr marL="457200" indent="-457200" eaLnBrk="1" fontAlgn="auto" hangingPunct="1">
              <a:defRPr/>
            </a:pPr>
            <a:endParaRPr lang="en-GB" altLang="en-US" sz="3000" dirty="0">
              <a:latin typeface="SassoonPrimaryInfant" pitchFamily="2" charset="0"/>
            </a:endParaRPr>
          </a:p>
          <a:p>
            <a:pPr marL="0" indent="0" eaLnBrk="1" fontAlgn="auto" hangingPunct="1">
              <a:buFont typeface="Arial" panose="020B0604020202020204" pitchFamily="34" charset="0"/>
              <a:buNone/>
              <a:defRPr/>
            </a:pPr>
            <a:r>
              <a:rPr lang="en-GB" altLang="en-US" dirty="0">
                <a:latin typeface="SassoonPrimaryInfant" pitchFamily="2"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F2B88540-DD42-C8B0-8ABA-39288D5E90AA}"/>
              </a:ext>
            </a:extLst>
          </p:cNvPr>
          <p:cNvSpPr>
            <a:spLocks noGrp="1" noChangeArrowheads="1"/>
          </p:cNvSpPr>
          <p:nvPr>
            <p:ph type="ctrTitle" idx="4294967295"/>
          </p:nvPr>
        </p:nvSpPr>
        <p:spPr>
          <a:xfrm>
            <a:off x="1547664" y="0"/>
            <a:ext cx="7772400" cy="1470025"/>
          </a:xfrm>
        </p:spPr>
        <p:txBody>
          <a:bodyPr/>
          <a:lstStyle/>
          <a:p>
            <a:pPr eaLnBrk="1" hangingPunct="1"/>
            <a:r>
              <a:rPr lang="en-GB" altLang="en-US" sz="5400" dirty="0">
                <a:latin typeface="Sassoon Primary" pitchFamily="2" charset="77"/>
              </a:rPr>
              <a:t>A Typical Day</a:t>
            </a:r>
          </a:p>
        </p:txBody>
      </p:sp>
      <p:sp>
        <p:nvSpPr>
          <p:cNvPr id="18434" name="Subtitle 2">
            <a:extLst>
              <a:ext uri="{FF2B5EF4-FFF2-40B4-BE49-F238E27FC236}">
                <a16:creationId xmlns:a16="http://schemas.microsoft.com/office/drawing/2014/main" id="{FF56B209-8F3F-5847-3D74-68821F9EC86E}"/>
              </a:ext>
            </a:extLst>
          </p:cNvPr>
          <p:cNvSpPr>
            <a:spLocks noGrp="1" noChangeArrowheads="1"/>
          </p:cNvSpPr>
          <p:nvPr>
            <p:ph type="subTitle" idx="4294967295"/>
          </p:nvPr>
        </p:nvSpPr>
        <p:spPr>
          <a:xfrm>
            <a:off x="395536" y="1268760"/>
            <a:ext cx="7596336" cy="5327650"/>
          </a:xfrm>
        </p:spPr>
        <p:txBody>
          <a:bodyPr>
            <a:normAutofit fontScale="92500"/>
          </a:bodyPr>
          <a:lstStyle/>
          <a:p>
            <a:pPr marL="457200" indent="-457200" eaLnBrk="1" hangingPunct="1">
              <a:lnSpc>
                <a:spcPct val="90000"/>
              </a:lnSpc>
            </a:pPr>
            <a:r>
              <a:rPr lang="en-GB" altLang="en-US" sz="2400" dirty="0">
                <a:latin typeface="Sassoon Primary" pitchFamily="2" charset="77"/>
              </a:rPr>
              <a:t>Register</a:t>
            </a:r>
          </a:p>
          <a:p>
            <a:pPr marL="457200" indent="-457200" eaLnBrk="1" hangingPunct="1">
              <a:lnSpc>
                <a:spcPct val="90000"/>
              </a:lnSpc>
            </a:pPr>
            <a:r>
              <a:rPr lang="en-GB" altLang="en-US" sz="2400" dirty="0">
                <a:latin typeface="Sassoon Primary" pitchFamily="2" charset="77"/>
              </a:rPr>
              <a:t>Phonics </a:t>
            </a:r>
          </a:p>
          <a:p>
            <a:pPr marL="457200" indent="-457200" eaLnBrk="1" hangingPunct="1">
              <a:lnSpc>
                <a:spcPct val="90000"/>
              </a:lnSpc>
            </a:pPr>
            <a:r>
              <a:rPr lang="en-GB" altLang="en-US" sz="2400" dirty="0">
                <a:latin typeface="Sassoon Primary" pitchFamily="2" charset="77"/>
              </a:rPr>
              <a:t>Learning through play and adult guided groups</a:t>
            </a:r>
          </a:p>
          <a:p>
            <a:pPr marL="457200" indent="-457200" eaLnBrk="1" hangingPunct="1">
              <a:lnSpc>
                <a:spcPct val="90000"/>
              </a:lnSpc>
            </a:pPr>
            <a:r>
              <a:rPr lang="en-GB" altLang="en-US" sz="2400" dirty="0">
                <a:latin typeface="Sassoon Primary" pitchFamily="2" charset="77"/>
              </a:rPr>
              <a:t>English/ Talk for writing</a:t>
            </a:r>
          </a:p>
          <a:p>
            <a:pPr marL="457200" indent="-457200"/>
            <a:r>
              <a:rPr lang="en-GB" altLang="en-US" sz="2400" dirty="0">
                <a:latin typeface="Sassoon Primary" pitchFamily="2" charset="77"/>
              </a:rPr>
              <a:t>Learning through play and adult guided groups</a:t>
            </a:r>
          </a:p>
          <a:p>
            <a:pPr marL="457200" indent="-457200"/>
            <a:r>
              <a:rPr lang="en-GB" altLang="en-US" sz="2400" dirty="0">
                <a:latin typeface="Sassoon Primary" pitchFamily="2" charset="77"/>
              </a:rPr>
              <a:t>Routines </a:t>
            </a:r>
          </a:p>
          <a:p>
            <a:pPr marL="457200" indent="-457200" eaLnBrk="1" hangingPunct="1">
              <a:lnSpc>
                <a:spcPct val="90000"/>
              </a:lnSpc>
            </a:pPr>
            <a:r>
              <a:rPr lang="en-GB" altLang="en-US" sz="2400" dirty="0">
                <a:latin typeface="Sassoon Primary" pitchFamily="2" charset="77"/>
              </a:rPr>
              <a:t>Small group reading</a:t>
            </a:r>
          </a:p>
          <a:p>
            <a:pPr marL="457200" indent="-457200" eaLnBrk="1" hangingPunct="1">
              <a:lnSpc>
                <a:spcPct val="90000"/>
              </a:lnSpc>
            </a:pPr>
            <a:r>
              <a:rPr lang="en-GB" altLang="en-US" sz="2400" dirty="0">
                <a:latin typeface="Sassoon Primary" pitchFamily="2" charset="77"/>
              </a:rPr>
              <a:t>Dinner time</a:t>
            </a:r>
          </a:p>
          <a:p>
            <a:pPr marL="457200" indent="-457200" eaLnBrk="1" hangingPunct="1">
              <a:lnSpc>
                <a:spcPct val="90000"/>
              </a:lnSpc>
            </a:pPr>
            <a:r>
              <a:rPr lang="en-GB" altLang="en-US" sz="2400" dirty="0">
                <a:latin typeface="Sassoon Primary" pitchFamily="2" charset="77"/>
              </a:rPr>
              <a:t>Register</a:t>
            </a:r>
          </a:p>
          <a:p>
            <a:pPr marL="457200" indent="-457200" eaLnBrk="1" hangingPunct="1">
              <a:lnSpc>
                <a:spcPct val="90000"/>
              </a:lnSpc>
            </a:pPr>
            <a:r>
              <a:rPr lang="en-GB" altLang="en-US" sz="2400" dirty="0">
                <a:latin typeface="Sassoon Primary" pitchFamily="2" charset="77"/>
              </a:rPr>
              <a:t>Mathematics session</a:t>
            </a:r>
          </a:p>
          <a:p>
            <a:pPr marL="457200" indent="-457200" eaLnBrk="1" hangingPunct="1">
              <a:lnSpc>
                <a:spcPct val="90000"/>
              </a:lnSpc>
            </a:pPr>
            <a:r>
              <a:rPr lang="en-GB" altLang="en-US" sz="2400" dirty="0">
                <a:latin typeface="Sassoon Primary" pitchFamily="2" charset="77"/>
              </a:rPr>
              <a:t>Learning through play and adult guided groups</a:t>
            </a:r>
          </a:p>
          <a:p>
            <a:pPr marL="457200" indent="-457200" eaLnBrk="1" hangingPunct="1">
              <a:lnSpc>
                <a:spcPct val="90000"/>
              </a:lnSpc>
            </a:pPr>
            <a:r>
              <a:rPr lang="en-GB" altLang="en-US" sz="2400" dirty="0">
                <a:latin typeface="Sassoon Primary" pitchFamily="2" charset="77"/>
              </a:rPr>
              <a:t>Story / Singing / Circle Time/other areas of learning</a:t>
            </a:r>
          </a:p>
          <a:p>
            <a:pPr marL="457200" indent="-457200" eaLnBrk="1" hangingPunct="1">
              <a:lnSpc>
                <a:spcPct val="90000"/>
              </a:lnSpc>
            </a:pPr>
            <a:r>
              <a:rPr lang="en-GB" altLang="en-US" sz="2400" dirty="0">
                <a:latin typeface="Sassoon Primary" pitchFamily="2" charset="77"/>
              </a:rPr>
              <a:t>Home time</a:t>
            </a:r>
          </a:p>
          <a:p>
            <a:pPr marL="457200" indent="-457200" eaLnBrk="1" hangingPunct="1">
              <a:lnSpc>
                <a:spcPct val="90000"/>
              </a:lnSpc>
            </a:pPr>
            <a:endParaRPr lang="en-GB" alt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D92371-99FF-099D-6334-E15E1E9CB117}"/>
              </a:ext>
            </a:extLst>
          </p:cNvPr>
          <p:cNvSpPr txBox="1"/>
          <p:nvPr/>
        </p:nvSpPr>
        <p:spPr>
          <a:xfrm>
            <a:off x="294806" y="116632"/>
            <a:ext cx="8856984" cy="2677656"/>
          </a:xfrm>
          <a:prstGeom prst="rect">
            <a:avLst/>
          </a:prstGeom>
          <a:noFill/>
        </p:spPr>
        <p:txBody>
          <a:bodyPr wrap="square">
            <a:spAutoFit/>
          </a:bodyPr>
          <a:lstStyle/>
          <a:p>
            <a:r>
              <a:rPr lang="en-GB" sz="2800" dirty="0">
                <a:effectLst/>
                <a:latin typeface="Sassoon Primary" pitchFamily="2" charset="77"/>
                <a:ea typeface="Calibri" panose="020F0502020204030204" pitchFamily="34" charset="0"/>
                <a:cs typeface="Times New Roman" panose="02020603050405020304" pitchFamily="18" charset="0"/>
              </a:rPr>
              <a:t>Our EYFS Curriculum at FPS is designed to achieve the balance between Continuous Provision, Enhanced Provision and Directed Teaching in order to suit the needs of our children. We endeavour for our children to become masters of their curriculum using the approach taken below. </a:t>
            </a:r>
            <a:endParaRPr lang="en-US" sz="2800" dirty="0"/>
          </a:p>
        </p:txBody>
      </p:sp>
      <p:pic>
        <p:nvPicPr>
          <p:cNvPr id="4" name="Picture 3" descr="Join 'Understanding Practice &amp;... - Early Excellence | Facebook">
            <a:extLst>
              <a:ext uri="{FF2B5EF4-FFF2-40B4-BE49-F238E27FC236}">
                <a16:creationId xmlns:a16="http://schemas.microsoft.com/office/drawing/2014/main" id="{A7CE29B8-8A19-8006-6B08-83D54F826190}"/>
              </a:ext>
            </a:extLst>
          </p:cNvPr>
          <p:cNvPicPr>
            <a:picLocks noChangeAspect="1"/>
          </p:cNvPicPr>
          <p:nvPr/>
        </p:nvPicPr>
        <p:blipFill rotWithShape="1">
          <a:blip r:embed="rId2">
            <a:extLst>
              <a:ext uri="{28A0092B-C50C-407E-A947-70E740481C1C}">
                <a14:useLocalDpi xmlns:a14="http://schemas.microsoft.com/office/drawing/2010/main" val="0"/>
              </a:ext>
            </a:extLst>
          </a:blip>
          <a:srcRect t="6549" b="7296"/>
          <a:stretch/>
        </p:blipFill>
        <p:spPr bwMode="auto">
          <a:xfrm>
            <a:off x="2056704" y="2793176"/>
            <a:ext cx="5030591" cy="3947080"/>
          </a:xfrm>
          <a:prstGeom prst="rect">
            <a:avLst/>
          </a:prstGeom>
          <a:noFill/>
          <a:ln>
            <a:noFill/>
          </a:ln>
        </p:spPr>
      </p:pic>
    </p:spTree>
    <p:extLst>
      <p:ext uri="{BB962C8B-B14F-4D97-AF65-F5344CB8AC3E}">
        <p14:creationId xmlns:p14="http://schemas.microsoft.com/office/powerpoint/2010/main" val="3715717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ADD0F-C5A8-A466-E50A-4BFAD3FC4F64}"/>
              </a:ext>
            </a:extLst>
          </p:cNvPr>
          <p:cNvSpPr txBox="1"/>
          <p:nvPr/>
        </p:nvSpPr>
        <p:spPr>
          <a:xfrm>
            <a:off x="323528" y="188640"/>
            <a:ext cx="8352928" cy="2862322"/>
          </a:xfrm>
          <a:prstGeom prst="rect">
            <a:avLst/>
          </a:prstGeom>
          <a:noFill/>
        </p:spPr>
        <p:txBody>
          <a:bodyPr wrap="square">
            <a:spAutoFit/>
          </a:bodyPr>
          <a:lstStyle/>
          <a:p>
            <a:r>
              <a:rPr lang="en-GB" sz="1800" b="1" i="1" kern="100" dirty="0">
                <a:effectLst/>
                <a:latin typeface="Sassoon Primary" pitchFamily="2" charset="77"/>
                <a:ea typeface="Calibri" panose="020F0502020204030204" pitchFamily="34" charset="0"/>
                <a:cs typeface="Times New Roman" panose="02020603050405020304" pitchFamily="18" charset="0"/>
              </a:rPr>
              <a:t>Continuous provision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Sassoon Primary" pitchFamily="2" charset="77"/>
                <a:ea typeface="Calibri" panose="020F0502020204030204" pitchFamily="34" charset="0"/>
                <a:cs typeface="Times New Roman" panose="02020603050405020304" pitchFamily="18" charset="0"/>
              </a:rPr>
              <a:t>Continuous Provision is the heart of our curriculum. It starts with the child, and is built from them. This means the resources we have selected, and the areas we have created will ensure our children are able to master their curriculum. </a:t>
            </a:r>
          </a:p>
          <a:p>
            <a:endParaRPr lang="en-GB" kern="100" dirty="0">
              <a:latin typeface="Sassoon Primary" pitchFamily="2" charset="77"/>
              <a:ea typeface="Calibri" panose="020F0502020204030204" pitchFamily="34" charset="0"/>
              <a:cs typeface="Times New Roman" panose="02020603050405020304" pitchFamily="18" charset="0"/>
            </a:endParaRPr>
          </a:p>
          <a:p>
            <a:r>
              <a:rPr lang="en-GB" sz="1800" kern="100" dirty="0">
                <a:effectLst/>
                <a:latin typeface="Sassoon Primary" pitchFamily="2" charset="77"/>
                <a:ea typeface="Calibri" panose="020F0502020204030204" pitchFamily="34" charset="0"/>
                <a:cs typeface="Times New Roman" panose="02020603050405020304" pitchFamily="18" charset="0"/>
              </a:rPr>
              <a:t>The children’s interests, needs and developmental stages inform what our environment will look like. We ensure the children are able to access opportunities to have deep, embedded experiences by carefully selecting resources.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525B56F7-07E0-67C8-892B-BB8A1A6FC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824" y="3400524"/>
            <a:ext cx="3606855" cy="2705142"/>
          </a:xfrm>
          <a:prstGeom prst="rect">
            <a:avLst/>
          </a:prstGeom>
        </p:spPr>
      </p:pic>
      <p:pic>
        <p:nvPicPr>
          <p:cNvPr id="11" name="Picture 10">
            <a:extLst>
              <a:ext uri="{FF2B5EF4-FFF2-40B4-BE49-F238E27FC236}">
                <a16:creationId xmlns:a16="http://schemas.microsoft.com/office/drawing/2014/main" id="{C9C1238F-08AE-7F10-9ED9-BB05EC489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236" y="3387816"/>
            <a:ext cx="3606856" cy="2705142"/>
          </a:xfrm>
          <a:prstGeom prst="rect">
            <a:avLst/>
          </a:prstGeom>
        </p:spPr>
      </p:pic>
    </p:spTree>
    <p:extLst>
      <p:ext uri="{BB962C8B-B14F-4D97-AF65-F5344CB8AC3E}">
        <p14:creationId xmlns:p14="http://schemas.microsoft.com/office/powerpoint/2010/main" val="30931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00578C-9189-0E6D-5239-09433FDA9B0E}"/>
              </a:ext>
            </a:extLst>
          </p:cNvPr>
          <p:cNvSpPr txBox="1"/>
          <p:nvPr/>
        </p:nvSpPr>
        <p:spPr>
          <a:xfrm>
            <a:off x="179512" y="260648"/>
            <a:ext cx="8784976" cy="1200329"/>
          </a:xfrm>
          <a:prstGeom prst="rect">
            <a:avLst/>
          </a:prstGeom>
          <a:noFill/>
        </p:spPr>
        <p:txBody>
          <a:bodyPr wrap="square">
            <a:spAutoFit/>
          </a:bodyPr>
          <a:lstStyle/>
          <a:p>
            <a:r>
              <a:rPr lang="en-GB" sz="1800" b="1" i="1" kern="100" dirty="0">
                <a:effectLst/>
                <a:latin typeface="Sassoon Primary" pitchFamily="2" charset="77"/>
                <a:ea typeface="Calibri" panose="020F0502020204030204" pitchFamily="34" charset="0"/>
                <a:cs typeface="Times New Roman" panose="02020603050405020304" pitchFamily="18" charset="0"/>
              </a:rPr>
              <a:t>Enhanced provision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Sassoon Primary" pitchFamily="2" charset="77"/>
                <a:ea typeface="Calibri" panose="020F0502020204030204" pitchFamily="34" charset="0"/>
                <a:cs typeface="Times New Roman" panose="02020603050405020304" pitchFamily="18" charset="0"/>
              </a:rPr>
              <a:t>Enhanced provision are the things we add to our Curriculum to build upon our children’s learning. This includes visits, visitors and specific resources we add to our environment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B556142E-9BE6-5BD3-3311-6FD557124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88" y="3933056"/>
            <a:ext cx="3205396" cy="2404047"/>
          </a:xfrm>
          <a:prstGeom prst="rect">
            <a:avLst/>
          </a:prstGeom>
        </p:spPr>
      </p:pic>
      <p:pic>
        <p:nvPicPr>
          <p:cNvPr id="13" name="Picture 12">
            <a:extLst>
              <a:ext uri="{FF2B5EF4-FFF2-40B4-BE49-F238E27FC236}">
                <a16:creationId xmlns:a16="http://schemas.microsoft.com/office/drawing/2014/main" id="{3E867DB0-37D5-35EA-147E-6F8878F3D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08" y="1460977"/>
            <a:ext cx="2816052" cy="2112039"/>
          </a:xfrm>
          <a:prstGeom prst="rect">
            <a:avLst/>
          </a:prstGeom>
        </p:spPr>
      </p:pic>
      <p:pic>
        <p:nvPicPr>
          <p:cNvPr id="15" name="Picture 14">
            <a:extLst>
              <a:ext uri="{FF2B5EF4-FFF2-40B4-BE49-F238E27FC236}">
                <a16:creationId xmlns:a16="http://schemas.microsoft.com/office/drawing/2014/main" id="{CD59BF43-531A-BC2F-55BE-F4218F87B5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4300" y="1605003"/>
            <a:ext cx="2348169" cy="1761127"/>
          </a:xfrm>
          <a:prstGeom prst="rect">
            <a:avLst/>
          </a:prstGeom>
        </p:spPr>
      </p:pic>
      <p:pic>
        <p:nvPicPr>
          <p:cNvPr id="17" name="Picture 16">
            <a:extLst>
              <a:ext uri="{FF2B5EF4-FFF2-40B4-BE49-F238E27FC236}">
                <a16:creationId xmlns:a16="http://schemas.microsoft.com/office/drawing/2014/main" id="{DB9D3D69-9982-B4DC-64D7-F1DAEF8AAA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7904" y="3860581"/>
            <a:ext cx="2088624" cy="2784832"/>
          </a:xfrm>
          <a:prstGeom prst="rect">
            <a:avLst/>
          </a:prstGeom>
        </p:spPr>
      </p:pic>
      <p:pic>
        <p:nvPicPr>
          <p:cNvPr id="19" name="Picture 18">
            <a:extLst>
              <a:ext uri="{FF2B5EF4-FFF2-40B4-BE49-F238E27FC236}">
                <a16:creationId xmlns:a16="http://schemas.microsoft.com/office/drawing/2014/main" id="{58841DC1-FF78-2A21-9001-45CC4173C3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6640" y="4005064"/>
            <a:ext cx="2784310" cy="2088232"/>
          </a:xfrm>
          <a:prstGeom prst="rect">
            <a:avLst/>
          </a:prstGeom>
        </p:spPr>
      </p:pic>
      <p:pic>
        <p:nvPicPr>
          <p:cNvPr id="21" name="Picture 20">
            <a:extLst>
              <a:ext uri="{FF2B5EF4-FFF2-40B4-BE49-F238E27FC236}">
                <a16:creationId xmlns:a16="http://schemas.microsoft.com/office/drawing/2014/main" id="{2A2751DE-5C90-DEB6-BA3B-A5CEEAE3BA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2714" y="1192104"/>
            <a:ext cx="3228336" cy="2421252"/>
          </a:xfrm>
          <a:prstGeom prst="rect">
            <a:avLst/>
          </a:prstGeom>
        </p:spPr>
      </p:pic>
    </p:spTree>
    <p:extLst>
      <p:ext uri="{BB962C8B-B14F-4D97-AF65-F5344CB8AC3E}">
        <p14:creationId xmlns:p14="http://schemas.microsoft.com/office/powerpoint/2010/main" val="392334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8365</TotalTime>
  <Words>1166</Words>
  <Application>Microsoft Macintosh PowerPoint</Application>
  <PresentationFormat>On-screen Show (4:3)</PresentationFormat>
  <Paragraphs>149</Paragraphs>
  <Slides>27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Franklin Gothic Book</vt:lpstr>
      <vt:lpstr>Sassoon Infant Std</vt:lpstr>
      <vt:lpstr>Sassoon Primary</vt:lpstr>
      <vt:lpstr>SassoonPrimaryInfant</vt:lpstr>
      <vt:lpstr>Office Theme</vt:lpstr>
      <vt:lpstr>Reception Welcome Meeting  Flixton Primary School  July 2025</vt:lpstr>
      <vt:lpstr>PowerPoint Presentation</vt:lpstr>
      <vt:lpstr>          Aims Of The Meeting </vt:lpstr>
      <vt:lpstr>Staff </vt:lpstr>
      <vt:lpstr>Times of the day</vt:lpstr>
      <vt:lpstr>A Typical Day</vt:lpstr>
      <vt:lpstr>PowerPoint Presentation</vt:lpstr>
      <vt:lpstr>PowerPoint Presentation</vt:lpstr>
      <vt:lpstr>PowerPoint Presentation</vt:lpstr>
      <vt:lpstr>PowerPoint Presentation</vt:lpstr>
      <vt:lpstr>Outdoor Provision</vt:lpstr>
      <vt:lpstr>Outdoor Provision</vt:lpstr>
      <vt:lpstr>Lunchtime</vt:lpstr>
      <vt:lpstr>Snacks </vt:lpstr>
      <vt:lpstr>Our school rules- the 4bs.  </vt:lpstr>
      <vt:lpstr>Book Bags</vt:lpstr>
      <vt:lpstr>Messages</vt:lpstr>
      <vt:lpstr>Uniform </vt:lpstr>
      <vt:lpstr>Collection Arrangements</vt:lpstr>
      <vt:lpstr>PowerPoint Presentation</vt:lpstr>
      <vt:lpstr>Prime Areas of Learning</vt:lpstr>
      <vt:lpstr>Phonics </vt:lpstr>
      <vt:lpstr>Reading Books </vt:lpstr>
      <vt:lpstr>School Website </vt:lpstr>
      <vt:lpstr>PowerPoint Presentation</vt:lpstr>
      <vt:lpstr>Helping your child get ready for school. </vt:lpstr>
      <vt:lpstr>PowerPoint Presentation</vt:lpstr>
    </vt:vector>
  </TitlesOfParts>
  <Company>Our Lady of Lourdes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Reception Welcome Meeting</dc:title>
  <dc:creator>Becky Kirke</dc:creator>
  <cp:lastModifiedBy>Microsoft Office User</cp:lastModifiedBy>
  <cp:revision>178</cp:revision>
  <cp:lastPrinted>2023-07-10T11:05:46Z</cp:lastPrinted>
  <dcterms:created xsi:type="dcterms:W3CDTF">2015-07-10T15:28:34Z</dcterms:created>
  <dcterms:modified xsi:type="dcterms:W3CDTF">2025-06-25T07:20:34Z</dcterms:modified>
</cp:coreProperties>
</file>