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embeddedFontLst>
    <p:embeddedFont>
      <p:font typeface="Century Gothic"/>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i6Q1iLtEuhs2lwr2kt1DQ4V/FY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enturyGothic-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enturyGothic-italic.fntdata"/><Relationship Id="rId30" Type="http://schemas.openxmlformats.org/officeDocument/2006/relationships/font" Target="fonts/CenturyGothic-bold.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CenturyGothic-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27ff453a4e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227ff453a4e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2838166ed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g22838166ed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2838166ed5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g22838166ed5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2838166ed5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g22838166ed5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2838166ed5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22838166ed5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pic>
        <p:nvPicPr>
          <p:cNvPr descr="C2-HD-BTM.png" id="17" name="Google Shape;17;p31"/>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8" name="Google Shape;18;p31"/>
          <p:cNvSpPr txBox="1"/>
          <p:nvPr>
            <p:ph type="ctrTitle"/>
          </p:nvPr>
        </p:nvSpPr>
        <p:spPr>
          <a:xfrm>
            <a:off x="1371600" y="1803405"/>
            <a:ext cx="9448800" cy="182509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entury Gothic"/>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1"/>
          <p:cNvSpPr txBox="1"/>
          <p:nvPr>
            <p:ph idx="1" type="subTitle"/>
          </p:nvPr>
        </p:nvSpPr>
        <p:spPr>
          <a:xfrm>
            <a:off x="1371600" y="3632201"/>
            <a:ext cx="9448800" cy="685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31"/>
          <p:cNvSpPr txBox="1"/>
          <p:nvPr>
            <p:ph idx="10" type="dt"/>
          </p:nvPr>
        </p:nvSpPr>
        <p:spPr>
          <a:xfrm>
            <a:off x="7909561" y="4314328"/>
            <a:ext cx="2910840" cy="374642"/>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p:nvPr>
            <p:ph idx="11" type="ftr"/>
          </p:nvPr>
        </p:nvSpPr>
        <p:spPr>
          <a:xfrm>
            <a:off x="1371600" y="4323845"/>
            <a:ext cx="640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1"/>
          <p:cNvSpPr txBox="1"/>
          <p:nvPr>
            <p:ph idx="12" type="sldNum"/>
          </p:nvPr>
        </p:nvSpPr>
        <p:spPr>
          <a:xfrm>
            <a:off x="8077200" y="1430866"/>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5" name="Shape 75"/>
        <p:cNvGrpSpPr/>
        <p:nvPr/>
      </p:nvGrpSpPr>
      <p:grpSpPr>
        <a:xfrm>
          <a:off x="0" y="0"/>
          <a:ext cx="0" cy="0"/>
          <a:chOff x="0" y="0"/>
          <a:chExt cx="0" cy="0"/>
        </a:xfrm>
      </p:grpSpPr>
      <p:sp>
        <p:nvSpPr>
          <p:cNvPr id="76" name="Google Shape;76;p40"/>
          <p:cNvSpPr txBox="1"/>
          <p:nvPr>
            <p:ph type="title"/>
          </p:nvPr>
        </p:nvSpPr>
        <p:spPr>
          <a:xfrm>
            <a:off x="685777" y="4697360"/>
            <a:ext cx="10822034"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0"/>
          <p:cNvSpPr/>
          <p:nvPr>
            <p:ph idx="2" type="pic"/>
          </p:nvPr>
        </p:nvSpPr>
        <p:spPr>
          <a:xfrm>
            <a:off x="681727" y="941439"/>
            <a:ext cx="10821840" cy="3478161"/>
          </a:xfrm>
          <a:prstGeom prst="rect">
            <a:avLst/>
          </a:prstGeom>
          <a:noFill/>
          <a:ln>
            <a:noFill/>
          </a:ln>
        </p:spPr>
      </p:sp>
      <p:sp>
        <p:nvSpPr>
          <p:cNvPr id="78" name="Google Shape;78;p40"/>
          <p:cNvSpPr txBox="1"/>
          <p:nvPr>
            <p:ph idx="1" type="body"/>
          </p:nvPr>
        </p:nvSpPr>
        <p:spPr>
          <a:xfrm>
            <a:off x="685800" y="5516715"/>
            <a:ext cx="10820400" cy="7019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40"/>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0"/>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40"/>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spTree>
      <p:nvGrpSpPr>
        <p:cNvPr id="82" name="Shape 82"/>
        <p:cNvGrpSpPr/>
        <p:nvPr/>
      </p:nvGrpSpPr>
      <p:grpSpPr>
        <a:xfrm>
          <a:off x="0" y="0"/>
          <a:ext cx="0" cy="0"/>
          <a:chOff x="0" y="0"/>
          <a:chExt cx="0" cy="0"/>
        </a:xfrm>
      </p:grpSpPr>
      <p:pic>
        <p:nvPicPr>
          <p:cNvPr descr="C2-HD-BTM.png" id="83" name="Google Shape;83;p41"/>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84" name="Google Shape;84;p41"/>
          <p:cNvSpPr txBox="1"/>
          <p:nvPr>
            <p:ph type="title"/>
          </p:nvPr>
        </p:nvSpPr>
        <p:spPr>
          <a:xfrm>
            <a:off x="685800" y="753532"/>
            <a:ext cx="10820400" cy="280246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1"/>
          <p:cNvSpPr txBox="1"/>
          <p:nvPr>
            <p:ph idx="1" type="body"/>
          </p:nvPr>
        </p:nvSpPr>
        <p:spPr>
          <a:xfrm>
            <a:off x="1024467" y="3649133"/>
            <a:ext cx="10130516" cy="99906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41"/>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41"/>
          <p:cNvSpPr txBox="1"/>
          <p:nvPr>
            <p:ph idx="11" type="ftr"/>
          </p:nvPr>
        </p:nvSpPr>
        <p:spPr>
          <a:xfrm>
            <a:off x="685800" y="379941"/>
            <a:ext cx="699149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1"/>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spTree>
      <p:nvGrpSpPr>
        <p:cNvPr id="89" name="Shape 89"/>
        <p:cNvGrpSpPr/>
        <p:nvPr/>
      </p:nvGrpSpPr>
      <p:grpSpPr>
        <a:xfrm>
          <a:off x="0" y="0"/>
          <a:ext cx="0" cy="0"/>
          <a:chOff x="0" y="0"/>
          <a:chExt cx="0" cy="0"/>
        </a:xfrm>
      </p:grpSpPr>
      <p:pic>
        <p:nvPicPr>
          <p:cNvPr descr="C2-HD-BTM.png" id="90" name="Google Shape;90;p42"/>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91" name="Google Shape;91;p42"/>
          <p:cNvSpPr txBox="1"/>
          <p:nvPr>
            <p:ph type="title"/>
          </p:nvPr>
        </p:nvSpPr>
        <p:spPr>
          <a:xfrm>
            <a:off x="1024467" y="753533"/>
            <a:ext cx="10151533" cy="260449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42"/>
          <p:cNvSpPr txBox="1"/>
          <p:nvPr>
            <p:ph idx="1" type="body"/>
          </p:nvPr>
        </p:nvSpPr>
        <p:spPr>
          <a:xfrm>
            <a:off x="1303865" y="3365556"/>
            <a:ext cx="9592736" cy="4444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3" name="Google Shape;93;p42"/>
          <p:cNvSpPr txBox="1"/>
          <p:nvPr>
            <p:ph idx="2" type="body"/>
          </p:nvPr>
        </p:nvSpPr>
        <p:spPr>
          <a:xfrm>
            <a:off x="1024467" y="3959862"/>
            <a:ext cx="10151533" cy="67987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4" name="Google Shape;94;p42"/>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42"/>
          <p:cNvSpPr txBox="1"/>
          <p:nvPr>
            <p:ph idx="11" type="ftr"/>
          </p:nvPr>
        </p:nvSpPr>
        <p:spPr>
          <a:xfrm>
            <a:off x="685800" y="379941"/>
            <a:ext cx="699149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42"/>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
        <p:nvSpPr>
          <p:cNvPr id="97" name="Google Shape;97;p42"/>
          <p:cNvSpPr txBox="1"/>
          <p:nvPr/>
        </p:nvSpPr>
        <p:spPr>
          <a:xfrm>
            <a:off x="476250" y="933450"/>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0"/>
              <a:buFont typeface="Century Gothic"/>
              <a:buNone/>
            </a:pPr>
            <a:r>
              <a:rPr b="0" i="0" lang="en-GB" sz="8000" u="none" cap="none" strike="noStrike">
                <a:solidFill>
                  <a:schemeClr val="dk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p:txBody>
      </p:sp>
      <p:sp>
        <p:nvSpPr>
          <p:cNvPr id="98" name="Google Shape;98;p42"/>
          <p:cNvSpPr txBox="1"/>
          <p:nvPr/>
        </p:nvSpPr>
        <p:spPr>
          <a:xfrm>
            <a:off x="10984230" y="2701290"/>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8000"/>
              <a:buFont typeface="Century Gothic"/>
              <a:buNone/>
            </a:pPr>
            <a:r>
              <a:rPr b="0" i="0" lang="en-GB" sz="8000" u="none" cap="none" strike="noStrike">
                <a:solidFill>
                  <a:schemeClr val="dk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spTree>
      <p:nvGrpSpPr>
        <p:cNvPr id="99" name="Shape 99"/>
        <p:cNvGrpSpPr/>
        <p:nvPr/>
      </p:nvGrpSpPr>
      <p:grpSpPr>
        <a:xfrm>
          <a:off x="0" y="0"/>
          <a:ext cx="0" cy="0"/>
          <a:chOff x="0" y="0"/>
          <a:chExt cx="0" cy="0"/>
        </a:xfrm>
      </p:grpSpPr>
      <p:pic>
        <p:nvPicPr>
          <p:cNvPr descr="C2-HD-BTM.png" id="100" name="Google Shape;100;p43"/>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01" name="Google Shape;101;p43"/>
          <p:cNvSpPr txBox="1"/>
          <p:nvPr>
            <p:ph type="title"/>
          </p:nvPr>
        </p:nvSpPr>
        <p:spPr>
          <a:xfrm>
            <a:off x="1024495" y="1124701"/>
            <a:ext cx="10146186"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43"/>
          <p:cNvSpPr txBox="1"/>
          <p:nvPr>
            <p:ph idx="1" type="body"/>
          </p:nvPr>
        </p:nvSpPr>
        <p:spPr>
          <a:xfrm>
            <a:off x="1024467" y="3648315"/>
            <a:ext cx="10144654" cy="99988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3" name="Google Shape;103;p43"/>
          <p:cNvSpPr txBox="1"/>
          <p:nvPr>
            <p:ph idx="10" type="dt"/>
          </p:nvPr>
        </p:nvSpPr>
        <p:spPr>
          <a:xfrm>
            <a:off x="7814452" y="378883"/>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43"/>
          <p:cNvSpPr txBox="1"/>
          <p:nvPr>
            <p:ph idx="11" type="ftr"/>
          </p:nvPr>
        </p:nvSpPr>
        <p:spPr>
          <a:xfrm>
            <a:off x="685800" y="378883"/>
            <a:ext cx="699149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43"/>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6" name="Shape 106"/>
        <p:cNvGrpSpPr/>
        <p:nvPr/>
      </p:nvGrpSpPr>
      <p:grpSpPr>
        <a:xfrm>
          <a:off x="0" y="0"/>
          <a:ext cx="0" cy="0"/>
          <a:chOff x="0" y="0"/>
          <a:chExt cx="0" cy="0"/>
        </a:xfrm>
      </p:grpSpPr>
      <p:sp>
        <p:nvSpPr>
          <p:cNvPr id="107" name="Google Shape;107;p44"/>
          <p:cNvSpPr txBox="1"/>
          <p:nvPr>
            <p:ph type="title"/>
          </p:nvPr>
        </p:nvSpPr>
        <p:spPr>
          <a:xfrm>
            <a:off x="2895600" y="761999"/>
            <a:ext cx="8610599" cy="1303867"/>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44"/>
          <p:cNvSpPr txBox="1"/>
          <p:nvPr>
            <p:ph idx="1" type="body"/>
          </p:nvPr>
        </p:nvSpPr>
        <p:spPr>
          <a:xfrm>
            <a:off x="685800" y="2202080"/>
            <a:ext cx="3456432" cy="61732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9" name="Google Shape;109;p44"/>
          <p:cNvSpPr txBox="1"/>
          <p:nvPr>
            <p:ph idx="2" type="body"/>
          </p:nvPr>
        </p:nvSpPr>
        <p:spPr>
          <a:xfrm>
            <a:off x="685799" y="2904565"/>
            <a:ext cx="3456432" cy="331413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10" name="Google Shape;110;p44"/>
          <p:cNvSpPr txBox="1"/>
          <p:nvPr>
            <p:ph idx="3" type="body"/>
          </p:nvPr>
        </p:nvSpPr>
        <p:spPr>
          <a:xfrm>
            <a:off x="4368800" y="2201333"/>
            <a:ext cx="3456432" cy="6265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1" name="Google Shape;111;p44"/>
          <p:cNvSpPr txBox="1"/>
          <p:nvPr>
            <p:ph idx="4" type="body"/>
          </p:nvPr>
        </p:nvSpPr>
        <p:spPr>
          <a:xfrm>
            <a:off x="4366858" y="2904067"/>
            <a:ext cx="3456432" cy="331461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12" name="Google Shape;112;p44"/>
          <p:cNvSpPr txBox="1"/>
          <p:nvPr>
            <p:ph idx="5" type="body"/>
          </p:nvPr>
        </p:nvSpPr>
        <p:spPr>
          <a:xfrm>
            <a:off x="8051800" y="2192866"/>
            <a:ext cx="3456432" cy="6265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3" name="Google Shape;113;p44"/>
          <p:cNvSpPr txBox="1"/>
          <p:nvPr>
            <p:ph idx="6" type="body"/>
          </p:nvPr>
        </p:nvSpPr>
        <p:spPr>
          <a:xfrm>
            <a:off x="8051801" y="2904565"/>
            <a:ext cx="3456432" cy="331413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14" name="Google Shape;114;p44"/>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44"/>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44"/>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7" name="Shape 117"/>
        <p:cNvGrpSpPr/>
        <p:nvPr/>
      </p:nvGrpSpPr>
      <p:grpSpPr>
        <a:xfrm>
          <a:off x="0" y="0"/>
          <a:ext cx="0" cy="0"/>
          <a:chOff x="0" y="0"/>
          <a:chExt cx="0" cy="0"/>
        </a:xfrm>
      </p:grpSpPr>
      <p:sp>
        <p:nvSpPr>
          <p:cNvPr id="118" name="Google Shape;118;p45"/>
          <p:cNvSpPr txBox="1"/>
          <p:nvPr>
            <p:ph type="title"/>
          </p:nvPr>
        </p:nvSpPr>
        <p:spPr>
          <a:xfrm>
            <a:off x="2895600" y="762000"/>
            <a:ext cx="8610599" cy="129540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45"/>
          <p:cNvSpPr txBox="1"/>
          <p:nvPr>
            <p:ph idx="1" type="body"/>
          </p:nvPr>
        </p:nvSpPr>
        <p:spPr>
          <a:xfrm>
            <a:off x="688618" y="4191000"/>
            <a:ext cx="3451582"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45"/>
          <p:cNvSpPr/>
          <p:nvPr>
            <p:ph idx="2" type="pic"/>
          </p:nvPr>
        </p:nvSpPr>
        <p:spPr>
          <a:xfrm>
            <a:off x="688618" y="2362200"/>
            <a:ext cx="3451582" cy="1524000"/>
          </a:xfrm>
          <a:prstGeom prst="roundRect">
            <a:avLst>
              <a:gd fmla="val 0" name="adj"/>
            </a:avLst>
          </a:prstGeom>
          <a:noFill/>
          <a:ln>
            <a:noFill/>
          </a:ln>
          <a:effectLst>
            <a:outerShdw blurRad="50800" rotWithShape="0" algn="tl" dir="5400000" dist="50800">
              <a:srgbClr val="000000">
                <a:alpha val="42352"/>
              </a:srgbClr>
            </a:outerShdw>
          </a:effectLst>
        </p:spPr>
      </p:sp>
      <p:sp>
        <p:nvSpPr>
          <p:cNvPr id="121" name="Google Shape;121;p45"/>
          <p:cNvSpPr txBox="1"/>
          <p:nvPr>
            <p:ph idx="3" type="body"/>
          </p:nvPr>
        </p:nvSpPr>
        <p:spPr>
          <a:xfrm>
            <a:off x="688618" y="4873764"/>
            <a:ext cx="3451582" cy="13449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22" name="Google Shape;122;p45"/>
          <p:cNvSpPr txBox="1"/>
          <p:nvPr>
            <p:ph idx="4" type="body"/>
          </p:nvPr>
        </p:nvSpPr>
        <p:spPr>
          <a:xfrm>
            <a:off x="4374263" y="4191000"/>
            <a:ext cx="3448935"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3" name="Google Shape;123;p45"/>
          <p:cNvSpPr/>
          <p:nvPr>
            <p:ph idx="5" type="pic"/>
          </p:nvPr>
        </p:nvSpPr>
        <p:spPr>
          <a:xfrm>
            <a:off x="4374263" y="2362200"/>
            <a:ext cx="3448936" cy="1524000"/>
          </a:xfrm>
          <a:prstGeom prst="roundRect">
            <a:avLst>
              <a:gd fmla="val 0" name="adj"/>
            </a:avLst>
          </a:prstGeom>
          <a:noFill/>
          <a:ln>
            <a:noFill/>
          </a:ln>
          <a:effectLst>
            <a:outerShdw blurRad="50800" rotWithShape="0" algn="tl" dir="5400000" dist="50800">
              <a:srgbClr val="000000">
                <a:alpha val="42352"/>
              </a:srgbClr>
            </a:outerShdw>
          </a:effectLst>
        </p:spPr>
      </p:sp>
      <p:sp>
        <p:nvSpPr>
          <p:cNvPr id="124" name="Google Shape;124;p45"/>
          <p:cNvSpPr txBox="1"/>
          <p:nvPr>
            <p:ph idx="6" type="body"/>
          </p:nvPr>
        </p:nvSpPr>
        <p:spPr>
          <a:xfrm>
            <a:off x="4374264" y="4873763"/>
            <a:ext cx="3448935" cy="13449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25" name="Google Shape;125;p45"/>
          <p:cNvSpPr txBox="1"/>
          <p:nvPr>
            <p:ph idx="7" type="body"/>
          </p:nvPr>
        </p:nvSpPr>
        <p:spPr>
          <a:xfrm>
            <a:off x="8049731" y="4191000"/>
            <a:ext cx="3456469"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6" name="Google Shape;126;p45"/>
          <p:cNvSpPr/>
          <p:nvPr>
            <p:ph idx="8" type="pic"/>
          </p:nvPr>
        </p:nvSpPr>
        <p:spPr>
          <a:xfrm>
            <a:off x="8049855" y="2362200"/>
            <a:ext cx="3447878" cy="1524000"/>
          </a:xfrm>
          <a:prstGeom prst="roundRect">
            <a:avLst>
              <a:gd fmla="val 0" name="adj"/>
            </a:avLst>
          </a:prstGeom>
          <a:noFill/>
          <a:ln>
            <a:noFill/>
          </a:ln>
          <a:effectLst>
            <a:outerShdw blurRad="50800" rotWithShape="0" algn="tl" dir="5400000" dist="50800">
              <a:srgbClr val="000000">
                <a:alpha val="42352"/>
              </a:srgbClr>
            </a:outerShdw>
          </a:effectLst>
        </p:spPr>
      </p:sp>
      <p:sp>
        <p:nvSpPr>
          <p:cNvPr id="127" name="Google Shape;127;p45"/>
          <p:cNvSpPr txBox="1"/>
          <p:nvPr>
            <p:ph idx="9" type="body"/>
          </p:nvPr>
        </p:nvSpPr>
        <p:spPr>
          <a:xfrm>
            <a:off x="8049731" y="4873761"/>
            <a:ext cx="3452445" cy="13449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28" name="Google Shape;128;p45"/>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45"/>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45"/>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1" name="Shape 131"/>
        <p:cNvGrpSpPr/>
        <p:nvPr/>
      </p:nvGrpSpPr>
      <p:grpSpPr>
        <a:xfrm>
          <a:off x="0" y="0"/>
          <a:ext cx="0" cy="0"/>
          <a:chOff x="0" y="0"/>
          <a:chExt cx="0" cy="0"/>
        </a:xfrm>
      </p:grpSpPr>
      <p:sp>
        <p:nvSpPr>
          <p:cNvPr id="132" name="Google Shape;132;p46"/>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46"/>
          <p:cNvSpPr txBox="1"/>
          <p:nvPr>
            <p:ph idx="1" type="body"/>
          </p:nvPr>
        </p:nvSpPr>
        <p:spPr>
          <a:xfrm rot="5400000">
            <a:off x="4083938" y="-1203579"/>
            <a:ext cx="4024125" cy="10820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46"/>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46"/>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46"/>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37" name="Shape 137"/>
        <p:cNvGrpSpPr/>
        <p:nvPr/>
      </p:nvGrpSpPr>
      <p:grpSpPr>
        <a:xfrm>
          <a:off x="0" y="0"/>
          <a:ext cx="0" cy="0"/>
          <a:chOff x="0" y="0"/>
          <a:chExt cx="0" cy="0"/>
        </a:xfrm>
      </p:grpSpPr>
      <p:pic>
        <p:nvPicPr>
          <p:cNvPr descr="C2-HD-BTM.png" id="138" name="Google Shape;138;p47"/>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39" name="Google Shape;139;p47"/>
          <p:cNvSpPr txBox="1"/>
          <p:nvPr>
            <p:ph type="title"/>
          </p:nvPr>
        </p:nvSpPr>
        <p:spPr>
          <a:xfrm rot="5400000">
            <a:off x="8525934" y="1667933"/>
            <a:ext cx="3903133" cy="2057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47"/>
          <p:cNvSpPr txBox="1"/>
          <p:nvPr>
            <p:ph idx="1" type="body"/>
          </p:nvPr>
        </p:nvSpPr>
        <p:spPr>
          <a:xfrm rot="5400000">
            <a:off x="3175000" y="-1405467"/>
            <a:ext cx="3903133" cy="820420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47"/>
          <p:cNvSpPr txBox="1"/>
          <p:nvPr>
            <p:ph idx="10" type="dt"/>
          </p:nvPr>
        </p:nvSpPr>
        <p:spPr>
          <a:xfrm>
            <a:off x="7814452" y="379941"/>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47"/>
          <p:cNvSpPr txBox="1"/>
          <p:nvPr>
            <p:ph idx="11" type="ftr"/>
          </p:nvPr>
        </p:nvSpPr>
        <p:spPr>
          <a:xfrm>
            <a:off x="685800" y="381000"/>
            <a:ext cx="699149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47"/>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32"/>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2"/>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32"/>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2"/>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2"/>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33"/>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3"/>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3"/>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34"/>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4"/>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4"/>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4"/>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8" name="Shape 38"/>
        <p:cNvGrpSpPr/>
        <p:nvPr/>
      </p:nvGrpSpPr>
      <p:grpSpPr>
        <a:xfrm>
          <a:off x="0" y="0"/>
          <a:ext cx="0" cy="0"/>
          <a:chOff x="0" y="0"/>
          <a:chExt cx="0" cy="0"/>
        </a:xfrm>
      </p:grpSpPr>
      <p:pic>
        <p:nvPicPr>
          <p:cNvPr descr="C2-HD-BTM.png" id="39" name="Google Shape;39;p35"/>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40" name="Google Shape;40;p35"/>
          <p:cNvSpPr txBox="1"/>
          <p:nvPr>
            <p:ph type="title"/>
          </p:nvPr>
        </p:nvSpPr>
        <p:spPr>
          <a:xfrm>
            <a:off x="685800" y="753533"/>
            <a:ext cx="10820399" cy="2801935"/>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dk1"/>
              </a:buClr>
              <a:buSzPts val="4000"/>
              <a:buFont typeface="Century Gothic"/>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5"/>
          <p:cNvSpPr txBox="1"/>
          <p:nvPr>
            <p:ph idx="1" type="body"/>
          </p:nvPr>
        </p:nvSpPr>
        <p:spPr>
          <a:xfrm>
            <a:off x="1024467" y="3641725"/>
            <a:ext cx="10490200" cy="955675"/>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888888"/>
              </a:buClr>
              <a:buSzPts val="2200"/>
              <a:buNone/>
              <a:defRPr sz="22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2" name="Google Shape;42;p35"/>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5"/>
          <p:cNvSpPr txBox="1"/>
          <p:nvPr>
            <p:ph idx="11" type="ftr"/>
          </p:nvPr>
        </p:nvSpPr>
        <p:spPr>
          <a:xfrm>
            <a:off x="685800" y="381001"/>
            <a:ext cx="6991492" cy="3640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5"/>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36"/>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6"/>
          <p:cNvSpPr txBox="1"/>
          <p:nvPr>
            <p:ph idx="1" type="body"/>
          </p:nvPr>
        </p:nvSpPr>
        <p:spPr>
          <a:xfrm>
            <a:off x="685800" y="2194559"/>
            <a:ext cx="5334000" cy="40241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6"/>
          <p:cNvSpPr txBox="1"/>
          <p:nvPr>
            <p:ph idx="2" type="body"/>
          </p:nvPr>
        </p:nvSpPr>
        <p:spPr>
          <a:xfrm>
            <a:off x="6172200" y="2194559"/>
            <a:ext cx="5334000" cy="40241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36"/>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6"/>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6"/>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37"/>
          <p:cNvSpPr txBox="1"/>
          <p:nvPr>
            <p:ph type="title"/>
          </p:nvPr>
        </p:nvSpPr>
        <p:spPr>
          <a:xfrm>
            <a:off x="2895600" y="762000"/>
            <a:ext cx="8610600" cy="129540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7"/>
          <p:cNvSpPr txBox="1"/>
          <p:nvPr>
            <p:ph idx="1" type="body"/>
          </p:nvPr>
        </p:nvSpPr>
        <p:spPr>
          <a:xfrm>
            <a:off x="914409" y="2183802"/>
            <a:ext cx="50799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0" sz="28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37"/>
          <p:cNvSpPr txBox="1"/>
          <p:nvPr>
            <p:ph idx="2" type="body"/>
          </p:nvPr>
        </p:nvSpPr>
        <p:spPr>
          <a:xfrm>
            <a:off x="685800" y="3132666"/>
            <a:ext cx="5311775" cy="30860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7"/>
          <p:cNvSpPr txBox="1"/>
          <p:nvPr>
            <p:ph idx="3" type="body"/>
          </p:nvPr>
        </p:nvSpPr>
        <p:spPr>
          <a:xfrm>
            <a:off x="6400800" y="2183802"/>
            <a:ext cx="510540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0" sz="28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37"/>
          <p:cNvSpPr txBox="1"/>
          <p:nvPr>
            <p:ph idx="4" type="body"/>
          </p:nvPr>
        </p:nvSpPr>
        <p:spPr>
          <a:xfrm>
            <a:off x="6172200" y="3132666"/>
            <a:ext cx="5334000" cy="30860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37"/>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7"/>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7"/>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38"/>
          <p:cNvSpPr txBox="1"/>
          <p:nvPr>
            <p:ph type="title"/>
          </p:nvPr>
        </p:nvSpPr>
        <p:spPr>
          <a:xfrm>
            <a:off x="685800" y="1524000"/>
            <a:ext cx="41148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8"/>
          <p:cNvSpPr txBox="1"/>
          <p:nvPr>
            <p:ph idx="1" type="body"/>
          </p:nvPr>
        </p:nvSpPr>
        <p:spPr>
          <a:xfrm>
            <a:off x="4995582" y="746759"/>
            <a:ext cx="6510618" cy="5471925"/>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38"/>
          <p:cNvSpPr txBox="1"/>
          <p:nvPr>
            <p:ph idx="2" type="body"/>
          </p:nvPr>
        </p:nvSpPr>
        <p:spPr>
          <a:xfrm>
            <a:off x="685800" y="3124199"/>
            <a:ext cx="4114800" cy="309448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8"/>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8"/>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8"/>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39"/>
          <p:cNvSpPr txBox="1"/>
          <p:nvPr>
            <p:ph type="title"/>
          </p:nvPr>
        </p:nvSpPr>
        <p:spPr>
          <a:xfrm>
            <a:off x="685800" y="1524000"/>
            <a:ext cx="687324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9"/>
          <p:cNvSpPr/>
          <p:nvPr>
            <p:ph idx="2" type="pic"/>
          </p:nvPr>
        </p:nvSpPr>
        <p:spPr>
          <a:xfrm>
            <a:off x="7861238" y="751241"/>
            <a:ext cx="3644962" cy="5467443"/>
          </a:xfrm>
          <a:prstGeom prst="rect">
            <a:avLst/>
          </a:prstGeom>
          <a:noFill/>
          <a:ln>
            <a:noFill/>
          </a:ln>
        </p:spPr>
      </p:sp>
      <p:sp>
        <p:nvSpPr>
          <p:cNvPr id="71" name="Google Shape;71;p39"/>
          <p:cNvSpPr txBox="1"/>
          <p:nvPr>
            <p:ph idx="1" type="body"/>
          </p:nvPr>
        </p:nvSpPr>
        <p:spPr>
          <a:xfrm>
            <a:off x="685800" y="3124199"/>
            <a:ext cx="6873240" cy="309448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39"/>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9"/>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9"/>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C2-HD-TOP.png" id="10" name="Google Shape;10;p30"/>
          <p:cNvPicPr preferRelativeResize="0"/>
          <p:nvPr/>
        </p:nvPicPr>
        <p:blipFill rotWithShape="1">
          <a:blip r:embed="rId1">
            <a:alphaModFix/>
          </a:blip>
          <a:srcRect b="0" l="0" r="0" t="0"/>
          <a:stretch/>
        </p:blipFill>
        <p:spPr>
          <a:xfrm>
            <a:off x="0" y="0"/>
            <a:ext cx="12192000" cy="1441450"/>
          </a:xfrm>
          <a:prstGeom prst="rect">
            <a:avLst/>
          </a:prstGeom>
          <a:noFill/>
          <a:ln>
            <a:noFill/>
          </a:ln>
        </p:spPr>
      </p:pic>
      <p:sp>
        <p:nvSpPr>
          <p:cNvPr id="11" name="Google Shape;11;p30"/>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marR="0" rtl="0" algn="r">
              <a:lnSpc>
                <a:spcPct val="90000"/>
              </a:lnSpc>
              <a:spcBef>
                <a:spcPts val="0"/>
              </a:spcBef>
              <a:spcAft>
                <a:spcPts val="0"/>
              </a:spcAft>
              <a:buClr>
                <a:schemeClr val="dk1"/>
              </a:buClr>
              <a:buSzPts val="4000"/>
              <a:buFont typeface="Century Gothic"/>
              <a:buNone/>
              <a:defRPr b="0" i="0" sz="40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30"/>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000"/>
              </a:spcBef>
              <a:spcAft>
                <a:spcPts val="0"/>
              </a:spcAft>
              <a:buClr>
                <a:schemeClr val="dk1"/>
              </a:buClr>
              <a:buSzPts val="2200"/>
              <a:buFont typeface="Arial"/>
              <a:buChar char="•"/>
              <a:defRPr b="0" i="0" sz="2200" u="none" cap="none" strike="noStrike">
                <a:solidFill>
                  <a:schemeClr val="dk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9pPr>
          </a:lstStyle>
          <a:p/>
        </p:txBody>
      </p:sp>
      <p:sp>
        <p:nvSpPr>
          <p:cNvPr id="13" name="Google Shape;13;p30"/>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5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4" name="Google Shape;14;p30"/>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5" name="Google Shape;15;p30"/>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nevillroad-jun.stockport.sch.uk/serve_file/3001545"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hyperlink" Target="http://www.nevillroad-jun.stockport.sch.uk/serve_file/56479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nevillroad-jun.stockport.sch.uk/page/our-school-values/4277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
          <p:cNvSpPr txBox="1"/>
          <p:nvPr>
            <p:ph type="ctrTitle"/>
          </p:nvPr>
        </p:nvSpPr>
        <p:spPr>
          <a:xfrm>
            <a:off x="1371600" y="1803405"/>
            <a:ext cx="9448800" cy="18252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accent5"/>
              </a:buClr>
              <a:buSzPct val="100000"/>
              <a:buFont typeface="Comic Sans MS"/>
              <a:buNone/>
            </a:pPr>
            <a:r>
              <a:rPr b="1" lang="en-GB" sz="4400">
                <a:solidFill>
                  <a:schemeClr val="accent5"/>
                </a:solidFill>
                <a:latin typeface="Comic Sans MS"/>
                <a:ea typeface="Comic Sans MS"/>
                <a:cs typeface="Comic Sans MS"/>
                <a:sym typeface="Comic Sans MS"/>
              </a:rPr>
              <a:t>NEVILL ROAD JUNIOR SCHOOL CURRICULUM OVERVIEW -GEOGRAPHY</a:t>
            </a:r>
            <a:endParaRPr b="1" sz="4400">
              <a:solidFill>
                <a:schemeClr val="accent5"/>
              </a:solidFill>
              <a:latin typeface="Comic Sans MS"/>
              <a:ea typeface="Comic Sans MS"/>
              <a:cs typeface="Comic Sans MS"/>
              <a:sym typeface="Comic Sans MS"/>
            </a:endParaRPr>
          </a:p>
        </p:txBody>
      </p:sp>
      <p:pic>
        <p:nvPicPr>
          <p:cNvPr id="149" name="Google Shape;149;p1"/>
          <p:cNvPicPr preferRelativeResize="0"/>
          <p:nvPr/>
        </p:nvPicPr>
        <p:blipFill rotWithShape="1">
          <a:blip r:embed="rId3">
            <a:alphaModFix/>
          </a:blip>
          <a:srcRect b="0" l="0" r="0" t="0"/>
          <a:stretch/>
        </p:blipFill>
        <p:spPr>
          <a:xfrm>
            <a:off x="9980676" y="223840"/>
            <a:ext cx="1905000" cy="1905000"/>
          </a:xfrm>
          <a:prstGeom prst="rect">
            <a:avLst/>
          </a:prstGeom>
          <a:noFill/>
          <a:ln>
            <a:noFill/>
          </a:ln>
        </p:spPr>
      </p:pic>
      <p:pic>
        <p:nvPicPr>
          <p:cNvPr id="150" name="Google Shape;150;p1"/>
          <p:cNvPicPr preferRelativeResize="0"/>
          <p:nvPr/>
        </p:nvPicPr>
        <p:blipFill rotWithShape="1">
          <a:blip r:embed="rId4">
            <a:alphaModFix/>
          </a:blip>
          <a:srcRect b="0" l="0" r="0" t="0"/>
          <a:stretch/>
        </p:blipFill>
        <p:spPr>
          <a:xfrm>
            <a:off x="3328606" y="3628501"/>
            <a:ext cx="2422970" cy="22614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48"/>
          <p:cNvSpPr txBox="1"/>
          <p:nvPr>
            <p:ph idx="1" type="body"/>
          </p:nvPr>
        </p:nvSpPr>
        <p:spPr>
          <a:xfrm>
            <a:off x="931652" y="1820174"/>
            <a:ext cx="10728214" cy="484138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200"/>
              <a:buNone/>
            </a:pPr>
            <a:r>
              <a:rPr lang="en-GB" sz="1750">
                <a:latin typeface="Comic Sans MS"/>
                <a:ea typeface="Comic Sans MS"/>
                <a:cs typeface="Comic Sans MS"/>
                <a:sym typeface="Comic Sans MS"/>
              </a:rPr>
              <a:t>● Opportunities are provided for children to develop their skills and fieldwork using maps and atlases (both physical, digital and Digimaps). </a:t>
            </a:r>
            <a:endParaRPr sz="1750">
              <a:latin typeface="Comic Sans MS"/>
              <a:ea typeface="Comic Sans MS"/>
              <a:cs typeface="Comic Sans MS"/>
              <a:sym typeface="Comic Sans MS"/>
            </a:endParaRPr>
          </a:p>
          <a:p>
            <a:pPr indent="-88900" lvl="0" marL="228600" rtl="0" algn="l">
              <a:lnSpc>
                <a:spcPct val="90000"/>
              </a:lnSpc>
              <a:spcBef>
                <a:spcPts val="0"/>
              </a:spcBef>
              <a:spcAft>
                <a:spcPts val="0"/>
              </a:spcAft>
              <a:buSzPts val="2200"/>
              <a:buNone/>
            </a:pPr>
            <a:r>
              <a:t/>
            </a:r>
            <a:endParaRPr sz="1750">
              <a:latin typeface="Comic Sans MS"/>
              <a:ea typeface="Comic Sans MS"/>
              <a:cs typeface="Comic Sans MS"/>
              <a:sym typeface="Comic Sans MS"/>
            </a:endParaRPr>
          </a:p>
          <a:p>
            <a:pPr indent="0" lvl="0" marL="0" rtl="0" algn="l">
              <a:lnSpc>
                <a:spcPct val="90000"/>
              </a:lnSpc>
              <a:spcBef>
                <a:spcPts val="0"/>
              </a:spcBef>
              <a:spcAft>
                <a:spcPts val="0"/>
              </a:spcAft>
              <a:buSzPts val="2200"/>
              <a:buNone/>
            </a:pPr>
            <a:r>
              <a:rPr lang="en-GB" sz="1750">
                <a:latin typeface="Comic Sans MS"/>
                <a:ea typeface="Comic Sans MS"/>
                <a:cs typeface="Comic Sans MS"/>
                <a:sym typeface="Comic Sans MS"/>
              </a:rPr>
              <a:t>● Fieldwork allows children to apply their geographical skills in a real-life setting, exploring the school grounds and their local area and the features within it. </a:t>
            </a:r>
            <a:endParaRPr sz="1750">
              <a:latin typeface="Comic Sans MS"/>
              <a:ea typeface="Comic Sans MS"/>
              <a:cs typeface="Comic Sans MS"/>
              <a:sym typeface="Comic Sans MS"/>
            </a:endParaRPr>
          </a:p>
          <a:p>
            <a:pPr indent="-88900" lvl="0" marL="228600" rtl="0" algn="l">
              <a:lnSpc>
                <a:spcPct val="90000"/>
              </a:lnSpc>
              <a:spcBef>
                <a:spcPts val="0"/>
              </a:spcBef>
              <a:spcAft>
                <a:spcPts val="0"/>
              </a:spcAft>
              <a:buSzPts val="2200"/>
              <a:buNone/>
            </a:pPr>
            <a:r>
              <a:t/>
            </a:r>
            <a:endParaRPr sz="1750">
              <a:latin typeface="Comic Sans MS"/>
              <a:ea typeface="Comic Sans MS"/>
              <a:cs typeface="Comic Sans MS"/>
              <a:sym typeface="Comic Sans MS"/>
            </a:endParaRPr>
          </a:p>
          <a:p>
            <a:pPr indent="0" lvl="0" marL="0" rtl="0" algn="l">
              <a:lnSpc>
                <a:spcPct val="90000"/>
              </a:lnSpc>
              <a:spcBef>
                <a:spcPts val="0"/>
              </a:spcBef>
              <a:spcAft>
                <a:spcPts val="0"/>
              </a:spcAft>
              <a:buSzPts val="2200"/>
              <a:buNone/>
            </a:pPr>
            <a:r>
              <a:rPr lang="en-GB" sz="1750">
                <a:latin typeface="Comic Sans MS"/>
                <a:ea typeface="Comic Sans MS"/>
                <a:cs typeface="Comic Sans MS"/>
                <a:sym typeface="Comic Sans MS"/>
              </a:rPr>
              <a:t>● Year 5 go on an overnight fieldwork residential to develop map work skills. </a:t>
            </a:r>
            <a:endParaRPr sz="1750">
              <a:latin typeface="Comic Sans MS"/>
              <a:ea typeface="Comic Sans MS"/>
              <a:cs typeface="Comic Sans MS"/>
              <a:sym typeface="Comic Sans MS"/>
            </a:endParaRPr>
          </a:p>
          <a:p>
            <a:pPr indent="-88900" lvl="0" marL="228600" rtl="0" algn="l">
              <a:lnSpc>
                <a:spcPct val="90000"/>
              </a:lnSpc>
              <a:spcBef>
                <a:spcPts val="0"/>
              </a:spcBef>
              <a:spcAft>
                <a:spcPts val="0"/>
              </a:spcAft>
              <a:buSzPts val="2200"/>
              <a:buNone/>
            </a:pPr>
            <a:r>
              <a:t/>
            </a:r>
            <a:endParaRPr sz="1750">
              <a:latin typeface="Comic Sans MS"/>
              <a:ea typeface="Comic Sans MS"/>
              <a:cs typeface="Comic Sans MS"/>
              <a:sym typeface="Comic Sans MS"/>
            </a:endParaRPr>
          </a:p>
          <a:p>
            <a:pPr indent="0" lvl="0" marL="0" rtl="0" algn="l">
              <a:lnSpc>
                <a:spcPct val="90000"/>
              </a:lnSpc>
              <a:spcBef>
                <a:spcPts val="0"/>
              </a:spcBef>
              <a:spcAft>
                <a:spcPts val="0"/>
              </a:spcAft>
              <a:buSzPts val="2200"/>
              <a:buNone/>
            </a:pPr>
            <a:r>
              <a:rPr lang="en-GB" sz="1750">
                <a:latin typeface="Comic Sans MS"/>
                <a:ea typeface="Comic Sans MS"/>
                <a:cs typeface="Comic Sans MS"/>
                <a:sym typeface="Comic Sans MS"/>
              </a:rPr>
              <a:t>● Where possible, Geography lessons make links to other subjects such as History. </a:t>
            </a:r>
            <a:endParaRPr sz="1750">
              <a:latin typeface="Comic Sans MS"/>
              <a:ea typeface="Comic Sans MS"/>
              <a:cs typeface="Comic Sans MS"/>
              <a:sym typeface="Comic Sans MS"/>
            </a:endParaRPr>
          </a:p>
          <a:p>
            <a:pPr indent="-88900" lvl="0" marL="228600" rtl="0" algn="l">
              <a:lnSpc>
                <a:spcPct val="90000"/>
              </a:lnSpc>
              <a:spcBef>
                <a:spcPts val="0"/>
              </a:spcBef>
              <a:spcAft>
                <a:spcPts val="0"/>
              </a:spcAft>
              <a:buSzPts val="2200"/>
              <a:buNone/>
            </a:pPr>
            <a:r>
              <a:t/>
            </a:r>
            <a:endParaRPr sz="1750">
              <a:latin typeface="Comic Sans MS"/>
              <a:ea typeface="Comic Sans MS"/>
              <a:cs typeface="Comic Sans MS"/>
              <a:sym typeface="Comic Sans MS"/>
            </a:endParaRPr>
          </a:p>
          <a:p>
            <a:pPr indent="0" lvl="0" marL="0" rtl="0" algn="l">
              <a:lnSpc>
                <a:spcPct val="90000"/>
              </a:lnSpc>
              <a:spcBef>
                <a:spcPts val="0"/>
              </a:spcBef>
              <a:spcAft>
                <a:spcPts val="0"/>
              </a:spcAft>
              <a:buSzPts val="2200"/>
              <a:buNone/>
            </a:pPr>
            <a:r>
              <a:rPr lang="en-GB" sz="1750">
                <a:latin typeface="Comic Sans MS"/>
                <a:ea typeface="Comic Sans MS"/>
                <a:cs typeface="Comic Sans MS"/>
                <a:sym typeface="Comic Sans MS"/>
              </a:rPr>
              <a:t>● At the end of the unit children complete a post learn task to capture learning. </a:t>
            </a:r>
            <a:endParaRPr sz="1750">
              <a:latin typeface="Comic Sans MS"/>
              <a:ea typeface="Comic Sans MS"/>
              <a:cs typeface="Comic Sans MS"/>
              <a:sym typeface="Comic Sans MS"/>
            </a:endParaRPr>
          </a:p>
          <a:p>
            <a:pPr indent="-88900" lvl="0" marL="228600" rtl="0" algn="l">
              <a:lnSpc>
                <a:spcPct val="90000"/>
              </a:lnSpc>
              <a:spcBef>
                <a:spcPts val="0"/>
              </a:spcBef>
              <a:spcAft>
                <a:spcPts val="0"/>
              </a:spcAft>
              <a:buSzPts val="2200"/>
              <a:buNone/>
            </a:pPr>
            <a:r>
              <a:t/>
            </a:r>
            <a:endParaRPr sz="1750">
              <a:latin typeface="Comic Sans MS"/>
              <a:ea typeface="Comic Sans MS"/>
              <a:cs typeface="Comic Sans MS"/>
              <a:sym typeface="Comic Sans MS"/>
            </a:endParaRPr>
          </a:p>
          <a:p>
            <a:pPr indent="0" lvl="0" marL="0" rtl="0" algn="l">
              <a:lnSpc>
                <a:spcPct val="90000"/>
              </a:lnSpc>
              <a:spcBef>
                <a:spcPts val="0"/>
              </a:spcBef>
              <a:spcAft>
                <a:spcPts val="0"/>
              </a:spcAft>
              <a:buSzPts val="2200"/>
              <a:buNone/>
            </a:pPr>
            <a:r>
              <a:rPr lang="en-GB" sz="1750">
                <a:latin typeface="Comic Sans MS"/>
                <a:ea typeface="Comic Sans MS"/>
                <a:cs typeface="Comic Sans MS"/>
                <a:sym typeface="Comic Sans MS"/>
              </a:rPr>
              <a:t>● We have the same high expectations for all learners, including those with SEND in Geography. The attached provision map shows what Geography looks like for all learners at Nevill Road Junior School. </a:t>
            </a:r>
            <a:endParaRPr sz="1750">
              <a:latin typeface="Comic Sans MS"/>
              <a:ea typeface="Comic Sans MS"/>
              <a:cs typeface="Comic Sans MS"/>
              <a:sym typeface="Comic Sans MS"/>
            </a:endParaRPr>
          </a:p>
          <a:p>
            <a:pPr indent="-88900" lvl="0" marL="228600" rtl="0" algn="l">
              <a:lnSpc>
                <a:spcPct val="90000"/>
              </a:lnSpc>
              <a:spcBef>
                <a:spcPts val="0"/>
              </a:spcBef>
              <a:spcAft>
                <a:spcPts val="0"/>
              </a:spcAft>
              <a:buSzPts val="2200"/>
              <a:buNone/>
            </a:pPr>
            <a:r>
              <a:t/>
            </a:r>
            <a:endParaRPr sz="1750">
              <a:latin typeface="Comic Sans MS"/>
              <a:ea typeface="Comic Sans MS"/>
              <a:cs typeface="Comic Sans MS"/>
              <a:sym typeface="Comic Sans MS"/>
            </a:endParaRPr>
          </a:p>
          <a:p>
            <a:pPr indent="0" lvl="0" marL="0" rtl="0" algn="l">
              <a:lnSpc>
                <a:spcPct val="90000"/>
              </a:lnSpc>
              <a:spcBef>
                <a:spcPts val="0"/>
              </a:spcBef>
              <a:spcAft>
                <a:spcPts val="0"/>
              </a:spcAft>
              <a:buSzPts val="2200"/>
              <a:buNone/>
            </a:pPr>
            <a:r>
              <a:rPr lang="en-GB" sz="1750">
                <a:latin typeface="Comic Sans MS"/>
                <a:ea typeface="Comic Sans MS"/>
                <a:cs typeface="Comic Sans MS"/>
                <a:sym typeface="Comic Sans MS"/>
              </a:rPr>
              <a:t>● All learners are included, providing relevant support for those with additional needs (educational, medical or otherwise).</a:t>
            </a:r>
            <a:endParaRPr sz="1750">
              <a:latin typeface="Comic Sans MS"/>
              <a:ea typeface="Comic Sans MS"/>
              <a:cs typeface="Comic Sans MS"/>
              <a:sym typeface="Comic Sans MS"/>
            </a:endParaRPr>
          </a:p>
        </p:txBody>
      </p:sp>
      <p:sp>
        <p:nvSpPr>
          <p:cNvPr id="211" name="Google Shape;211;p48"/>
          <p:cNvSpPr txBox="1"/>
          <p:nvPr/>
        </p:nvSpPr>
        <p:spPr>
          <a:xfrm>
            <a:off x="7684576" y="315745"/>
            <a:ext cx="551481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GB" sz="3600" u="sng" cap="none" strike="noStrike">
                <a:solidFill>
                  <a:schemeClr val="accent5"/>
                </a:solidFill>
                <a:latin typeface="Comic Sans MS"/>
                <a:ea typeface="Comic Sans MS"/>
                <a:cs typeface="Comic Sans MS"/>
                <a:sym typeface="Comic Sans MS"/>
              </a:rPr>
              <a:t>Implementation</a:t>
            </a:r>
            <a:endParaRPr b="0" i="0" sz="3600" u="sng" cap="none" strike="noStrike">
              <a:solidFill>
                <a:schemeClr val="accent5"/>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9"/>
          <p:cNvSpPr txBox="1"/>
          <p:nvPr>
            <p:ph idx="1" type="body"/>
          </p:nvPr>
        </p:nvSpPr>
        <p:spPr>
          <a:xfrm>
            <a:off x="905776" y="1820175"/>
            <a:ext cx="10645200" cy="484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200"/>
              <a:buNone/>
            </a:pPr>
            <a:r>
              <a:rPr lang="en-GB" sz="2400">
                <a:solidFill>
                  <a:srgbClr val="0070C0"/>
                </a:solidFill>
                <a:latin typeface="Comic Sans MS"/>
                <a:ea typeface="Comic Sans MS"/>
                <a:cs typeface="Comic Sans MS"/>
                <a:sym typeface="Comic Sans MS"/>
              </a:rPr>
              <a:t>What will it look like by the time children leave school and at the end of each academic year? </a:t>
            </a:r>
            <a:endParaRPr sz="2400">
              <a:solidFill>
                <a:srgbClr val="0070C0"/>
              </a:solidFill>
              <a:latin typeface="Comic Sans MS"/>
              <a:ea typeface="Comic Sans MS"/>
              <a:cs typeface="Comic Sans MS"/>
              <a:sym typeface="Comic Sans MS"/>
            </a:endParaRPr>
          </a:p>
          <a:p>
            <a:pPr indent="0" lvl="0" marL="0" rtl="0" algn="l">
              <a:lnSpc>
                <a:spcPct val="90000"/>
              </a:lnSpc>
              <a:spcBef>
                <a:spcPts val="0"/>
              </a:spcBef>
              <a:spcAft>
                <a:spcPts val="0"/>
              </a:spcAft>
              <a:buSzPts val="2200"/>
              <a:buNone/>
            </a:pPr>
            <a:r>
              <a:t/>
            </a:r>
            <a:endParaRPr sz="1600">
              <a:latin typeface="Comic Sans MS"/>
              <a:ea typeface="Comic Sans MS"/>
              <a:cs typeface="Comic Sans MS"/>
              <a:sym typeface="Comic Sans MS"/>
            </a:endParaRPr>
          </a:p>
          <a:p>
            <a:pPr indent="0" lvl="0" marL="0" rtl="0" algn="l">
              <a:lnSpc>
                <a:spcPct val="90000"/>
              </a:lnSpc>
              <a:spcBef>
                <a:spcPts val="0"/>
              </a:spcBef>
              <a:spcAft>
                <a:spcPts val="0"/>
              </a:spcAft>
              <a:buSzPts val="2200"/>
              <a:buNone/>
            </a:pPr>
            <a:r>
              <a:t/>
            </a:r>
            <a:endParaRPr sz="1750">
              <a:latin typeface="Comic Sans MS"/>
              <a:ea typeface="Comic Sans MS"/>
              <a:cs typeface="Comic Sans MS"/>
              <a:sym typeface="Comic Sans MS"/>
            </a:endParaRPr>
          </a:p>
          <a:p>
            <a:pPr indent="0" lvl="0" marL="0" rtl="0" algn="l">
              <a:lnSpc>
                <a:spcPct val="90000"/>
              </a:lnSpc>
              <a:spcBef>
                <a:spcPts val="0"/>
              </a:spcBef>
              <a:spcAft>
                <a:spcPts val="0"/>
              </a:spcAft>
              <a:buSzPts val="2200"/>
              <a:buNone/>
            </a:pPr>
            <a:r>
              <a:rPr lang="en-GB" sz="1750">
                <a:latin typeface="Comic Sans MS"/>
                <a:ea typeface="Comic Sans MS"/>
                <a:cs typeface="Comic Sans MS"/>
                <a:sym typeface="Comic Sans MS"/>
              </a:rPr>
              <a:t>As pupils progress, their growing knowledge about the world should help them to deepen their understanding of the interaction between physical and human processes, and of the formation and use of landscapes and environments. </a:t>
            </a:r>
            <a:endParaRPr sz="1750">
              <a:latin typeface="Comic Sans MS"/>
              <a:ea typeface="Comic Sans MS"/>
              <a:cs typeface="Comic Sans MS"/>
              <a:sym typeface="Comic Sans MS"/>
            </a:endParaRPr>
          </a:p>
          <a:p>
            <a:pPr indent="0" lvl="0" marL="0" rtl="0" algn="l">
              <a:lnSpc>
                <a:spcPct val="90000"/>
              </a:lnSpc>
              <a:spcBef>
                <a:spcPts val="0"/>
              </a:spcBef>
              <a:spcAft>
                <a:spcPts val="0"/>
              </a:spcAft>
              <a:buSzPts val="2200"/>
              <a:buNone/>
            </a:pPr>
            <a:r>
              <a:t/>
            </a:r>
            <a:endParaRPr sz="1750">
              <a:latin typeface="Comic Sans MS"/>
              <a:ea typeface="Comic Sans MS"/>
              <a:cs typeface="Comic Sans MS"/>
              <a:sym typeface="Comic Sans MS"/>
            </a:endParaRPr>
          </a:p>
          <a:p>
            <a:pPr indent="0" lvl="0" marL="0" rtl="0" algn="l">
              <a:lnSpc>
                <a:spcPct val="90000"/>
              </a:lnSpc>
              <a:spcBef>
                <a:spcPts val="0"/>
              </a:spcBef>
              <a:spcAft>
                <a:spcPts val="0"/>
              </a:spcAft>
              <a:buSzPts val="2200"/>
              <a:buNone/>
            </a:pPr>
            <a:r>
              <a:rPr lang="en-GB" sz="1750">
                <a:latin typeface="Comic Sans MS"/>
                <a:ea typeface="Comic Sans MS"/>
                <a:cs typeface="Comic Sans MS"/>
                <a:sym typeface="Comic Sans MS"/>
              </a:rPr>
              <a:t>Outcomes in Geography books evidence a broad and balanced Geography curriculum and demonstrate children’s acquisition of identified key knowledge and vocabulary. Children record what they have learned at the end of every topic through their post learn.</a:t>
            </a:r>
            <a:endParaRPr sz="1750">
              <a:latin typeface="Comic Sans MS"/>
              <a:ea typeface="Comic Sans MS"/>
              <a:cs typeface="Comic Sans MS"/>
              <a:sym typeface="Comic Sans MS"/>
            </a:endParaRPr>
          </a:p>
        </p:txBody>
      </p:sp>
      <p:sp>
        <p:nvSpPr>
          <p:cNvPr id="217" name="Google Shape;217;p49"/>
          <p:cNvSpPr txBox="1"/>
          <p:nvPr/>
        </p:nvSpPr>
        <p:spPr>
          <a:xfrm>
            <a:off x="7684576" y="315745"/>
            <a:ext cx="551481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GB" sz="3600" u="sng" cap="none" strike="noStrike">
                <a:solidFill>
                  <a:schemeClr val="accent5"/>
                </a:solidFill>
                <a:latin typeface="Comic Sans MS"/>
                <a:ea typeface="Comic Sans MS"/>
                <a:cs typeface="Comic Sans MS"/>
                <a:sym typeface="Comic Sans MS"/>
              </a:rPr>
              <a:t>Impact</a:t>
            </a:r>
            <a:endParaRPr b="0" i="0" sz="3600" u="sng" cap="none" strike="noStrike">
              <a:solidFill>
                <a:schemeClr val="accent5"/>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9"/>
          <p:cNvSpPr txBox="1"/>
          <p:nvPr>
            <p:ph idx="1" type="body"/>
          </p:nvPr>
        </p:nvSpPr>
        <p:spPr>
          <a:xfrm>
            <a:off x="222406" y="4935913"/>
            <a:ext cx="5056960" cy="106445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lang="en-GB">
                <a:latin typeface="Comic Sans MS"/>
                <a:ea typeface="Comic Sans MS"/>
                <a:cs typeface="Comic Sans MS"/>
                <a:sym typeface="Comic Sans MS"/>
              </a:rPr>
              <a:t>To find out more about our</a:t>
            </a:r>
            <a:endParaRPr/>
          </a:p>
          <a:p>
            <a:pPr indent="0" lvl="0" marL="0" rtl="0" algn="l">
              <a:lnSpc>
                <a:spcPct val="90000"/>
              </a:lnSpc>
              <a:spcBef>
                <a:spcPts val="1000"/>
              </a:spcBef>
              <a:spcAft>
                <a:spcPts val="0"/>
              </a:spcAft>
              <a:buClr>
                <a:schemeClr val="dk1"/>
              </a:buClr>
              <a:buSzPts val="2200"/>
              <a:buNone/>
            </a:pPr>
            <a:r>
              <a:rPr lang="en-GB">
                <a:latin typeface="Comic Sans MS"/>
                <a:ea typeface="Comic Sans MS"/>
                <a:cs typeface="Comic Sans MS"/>
                <a:sym typeface="Comic Sans MS"/>
              </a:rPr>
              <a:t>Geography policy click the link below:</a:t>
            </a:r>
            <a:endParaRPr>
              <a:latin typeface="Comic Sans MS"/>
              <a:ea typeface="Comic Sans MS"/>
              <a:cs typeface="Comic Sans MS"/>
              <a:sym typeface="Comic Sans MS"/>
            </a:endParaRPr>
          </a:p>
        </p:txBody>
      </p:sp>
      <p:sp>
        <p:nvSpPr>
          <p:cNvPr id="223" name="Google Shape;223;p9"/>
          <p:cNvSpPr txBox="1"/>
          <p:nvPr/>
        </p:nvSpPr>
        <p:spPr>
          <a:xfrm>
            <a:off x="222406" y="6000368"/>
            <a:ext cx="7338647"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800" u="sng" cap="none" strike="noStrike">
                <a:solidFill>
                  <a:srgbClr val="000000"/>
                </a:solidFill>
                <a:latin typeface="Arial"/>
                <a:ea typeface="Arial"/>
                <a:cs typeface="Arial"/>
                <a:sym typeface="Arial"/>
                <a:hlinkClick r:id="rId3">
                  <a:extLst>
                    <a:ext uri="{A12FA001-AC4F-418D-AE19-62706E023703}">
                      <ahyp:hlinkClr val="tx"/>
                    </a:ext>
                  </a:extLst>
                </a:hlinkClick>
              </a:rPr>
              <a:t>http://www.nevillroad-jun.stockport.sch.uk/serve_file/3001545</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24" name="Google Shape;224;p9"/>
          <p:cNvSpPr txBox="1"/>
          <p:nvPr/>
        </p:nvSpPr>
        <p:spPr>
          <a:xfrm>
            <a:off x="363415" y="1700758"/>
            <a:ext cx="551481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GB" sz="3600" u="sng" cap="none" strike="noStrike">
                <a:solidFill>
                  <a:schemeClr val="accent5"/>
                </a:solidFill>
                <a:latin typeface="Comic Sans MS"/>
                <a:ea typeface="Comic Sans MS"/>
                <a:cs typeface="Comic Sans MS"/>
                <a:sym typeface="Comic Sans MS"/>
              </a:rPr>
              <a:t>Policy</a:t>
            </a:r>
            <a:endParaRPr b="0" i="0" sz="3600" u="sng" cap="none" strike="noStrike">
              <a:solidFill>
                <a:schemeClr val="accent5"/>
              </a:solidFill>
              <a:latin typeface="Comic Sans MS"/>
              <a:ea typeface="Comic Sans MS"/>
              <a:cs typeface="Comic Sans MS"/>
              <a:sym typeface="Comic Sans MS"/>
            </a:endParaRPr>
          </a:p>
        </p:txBody>
      </p:sp>
      <p:pic>
        <p:nvPicPr>
          <p:cNvPr id="225" name="Google Shape;225;p9"/>
          <p:cNvPicPr preferRelativeResize="0"/>
          <p:nvPr/>
        </p:nvPicPr>
        <p:blipFill rotWithShape="1">
          <a:blip r:embed="rId4">
            <a:alphaModFix/>
          </a:blip>
          <a:srcRect b="11331" l="42876" r="28207" t="14113"/>
          <a:stretch/>
        </p:blipFill>
        <p:spPr>
          <a:xfrm>
            <a:off x="6534122" y="718888"/>
            <a:ext cx="3838961" cy="515910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12"/>
          <p:cNvPicPr preferRelativeResize="0"/>
          <p:nvPr/>
        </p:nvPicPr>
        <p:blipFill rotWithShape="1">
          <a:blip r:embed="rId3">
            <a:alphaModFix/>
          </a:blip>
          <a:srcRect b="18104" l="20773" r="25547" t="14919"/>
          <a:stretch/>
        </p:blipFill>
        <p:spPr>
          <a:xfrm>
            <a:off x="744874" y="1326900"/>
            <a:ext cx="4462502" cy="3039100"/>
          </a:xfrm>
          <a:prstGeom prst="rect">
            <a:avLst/>
          </a:prstGeom>
          <a:noFill/>
          <a:ln>
            <a:noFill/>
          </a:ln>
        </p:spPr>
      </p:pic>
      <p:pic>
        <p:nvPicPr>
          <p:cNvPr id="231" name="Google Shape;231;p12"/>
          <p:cNvPicPr preferRelativeResize="0"/>
          <p:nvPr/>
        </p:nvPicPr>
        <p:blipFill rotWithShape="1">
          <a:blip r:embed="rId4">
            <a:alphaModFix/>
          </a:blip>
          <a:srcRect b="11406" l="21106" r="25382" t="23442"/>
          <a:stretch/>
        </p:blipFill>
        <p:spPr>
          <a:xfrm>
            <a:off x="5077425" y="3737925"/>
            <a:ext cx="4462498" cy="2966128"/>
          </a:xfrm>
          <a:prstGeom prst="rect">
            <a:avLst/>
          </a:prstGeom>
          <a:noFill/>
          <a:ln>
            <a:noFill/>
          </a:ln>
        </p:spPr>
      </p:pic>
      <p:sp>
        <p:nvSpPr>
          <p:cNvPr id="232" name="Google Shape;232;p12"/>
          <p:cNvSpPr/>
          <p:nvPr/>
        </p:nvSpPr>
        <p:spPr>
          <a:xfrm>
            <a:off x="7020684" y="758729"/>
            <a:ext cx="3839973"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2800" u="sng" cap="none" strike="noStrike">
                <a:solidFill>
                  <a:schemeClr val="accent5"/>
                </a:solidFill>
                <a:latin typeface="Comic Sans MS"/>
                <a:ea typeface="Comic Sans MS"/>
                <a:cs typeface="Comic Sans MS"/>
                <a:sym typeface="Comic Sans MS"/>
              </a:rPr>
              <a:t>Progression of Skills in Geography</a:t>
            </a:r>
            <a:endParaRPr b="0" i="0" sz="2800" u="sng" cap="none" strike="noStrike">
              <a:solidFill>
                <a:schemeClr val="accent5"/>
              </a:solidFill>
              <a:latin typeface="Comic Sans MS"/>
              <a:ea typeface="Comic Sans MS"/>
              <a:cs typeface="Comic Sans MS"/>
              <a:sym typeface="Comic Sans MS"/>
            </a:endParaRPr>
          </a:p>
        </p:txBody>
      </p:sp>
      <p:sp>
        <p:nvSpPr>
          <p:cNvPr id="233" name="Google Shape;233;p12"/>
          <p:cNvSpPr txBox="1"/>
          <p:nvPr/>
        </p:nvSpPr>
        <p:spPr>
          <a:xfrm>
            <a:off x="5422600" y="1903925"/>
            <a:ext cx="74019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2200">
                <a:solidFill>
                  <a:schemeClr val="dk1"/>
                </a:solidFill>
                <a:latin typeface="Comic Sans MS"/>
                <a:ea typeface="Comic Sans MS"/>
                <a:cs typeface="Comic Sans MS"/>
                <a:sym typeface="Comic Sans MS"/>
              </a:rPr>
              <a:t>To see how the</a:t>
            </a:r>
            <a:r>
              <a:rPr lang="en-GB" sz="2200">
                <a:solidFill>
                  <a:schemeClr val="dk1"/>
                </a:solidFill>
                <a:latin typeface="Century Gothic"/>
                <a:ea typeface="Century Gothic"/>
                <a:cs typeface="Century Gothic"/>
                <a:sym typeface="Century Gothic"/>
              </a:rPr>
              <a:t> </a:t>
            </a:r>
            <a:r>
              <a:rPr lang="en-GB" sz="2200">
                <a:solidFill>
                  <a:schemeClr val="dk1"/>
                </a:solidFill>
                <a:latin typeface="Comic Sans MS"/>
                <a:ea typeface="Comic Sans MS"/>
                <a:cs typeface="Comic Sans MS"/>
                <a:sym typeface="Comic Sans MS"/>
              </a:rPr>
              <a:t>knowledge, skills, concepts and vocabulary  are progressed throughout the</a:t>
            </a:r>
            <a:r>
              <a:rPr lang="en-GB" sz="2200">
                <a:solidFill>
                  <a:schemeClr val="dk1"/>
                </a:solidFill>
                <a:latin typeface="Century Gothic"/>
                <a:ea typeface="Century Gothic"/>
                <a:cs typeface="Century Gothic"/>
                <a:sym typeface="Century Gothic"/>
              </a:rPr>
              <a:t> </a:t>
            </a:r>
            <a:r>
              <a:rPr lang="en-GB" sz="2200">
                <a:solidFill>
                  <a:schemeClr val="dk1"/>
                </a:solidFill>
                <a:latin typeface="Comic Sans MS"/>
                <a:ea typeface="Comic Sans MS"/>
                <a:cs typeface="Comic Sans MS"/>
                <a:sym typeface="Comic Sans MS"/>
              </a:rPr>
              <a:t>school, follow the link below:</a:t>
            </a:r>
            <a:endParaRPr sz="22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lang="en-GB" u="sng">
                <a:solidFill>
                  <a:schemeClr val="hlink"/>
                </a:solidFill>
                <a:hlinkClick r:id="rId5"/>
              </a:rPr>
              <a:t>http://www.nevillroad-jun.stockport.sch.uk/serve_file/564793</a:t>
            </a: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1"/>
          <p:cNvSpPr txBox="1"/>
          <p:nvPr/>
        </p:nvSpPr>
        <p:spPr>
          <a:xfrm>
            <a:off x="216324" y="1836863"/>
            <a:ext cx="113343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2000" u="none" cap="none" strike="noStrike">
                <a:solidFill>
                  <a:schemeClr val="dk1"/>
                </a:solidFill>
                <a:latin typeface="Comic Sans MS"/>
                <a:ea typeface="Comic Sans MS"/>
                <a:cs typeface="Comic Sans MS"/>
                <a:sym typeface="Comic Sans MS"/>
              </a:rPr>
              <a:t>At Nevill Road Geography is </a:t>
            </a:r>
            <a:r>
              <a:rPr b="0" i="0" lang="en-GB" sz="2000" u="none" cap="none" strike="noStrike">
                <a:solidFill>
                  <a:srgbClr val="000000"/>
                </a:solidFill>
                <a:latin typeface="Comic Sans MS"/>
                <a:ea typeface="Comic Sans MS"/>
                <a:cs typeface="Comic Sans MS"/>
                <a:sym typeface="Comic Sans MS"/>
              </a:rPr>
              <a:t>taught in blocks over the year in order to immerse children in the subject. Year 3</a:t>
            </a:r>
            <a:r>
              <a:rPr lang="en-GB" sz="2000">
                <a:latin typeface="Comic Sans MS"/>
                <a:ea typeface="Comic Sans MS"/>
                <a:cs typeface="Comic Sans MS"/>
                <a:sym typeface="Comic Sans MS"/>
              </a:rPr>
              <a:t>, </a:t>
            </a:r>
            <a:r>
              <a:rPr b="0" i="0" lang="en-GB" sz="2000" u="none" cap="none" strike="noStrike">
                <a:solidFill>
                  <a:srgbClr val="000000"/>
                </a:solidFill>
                <a:latin typeface="Comic Sans MS"/>
                <a:ea typeface="Comic Sans MS"/>
                <a:cs typeface="Comic Sans MS"/>
                <a:sym typeface="Comic Sans MS"/>
              </a:rPr>
              <a:t>Year 4 and 5 Spring and Year 6 Summer. High quality lessons are planned and delivered from a new </a:t>
            </a:r>
            <a:r>
              <a:rPr lang="en-GB" sz="2000">
                <a:latin typeface="Comic Sans MS"/>
                <a:ea typeface="Comic Sans MS"/>
                <a:cs typeface="Comic Sans MS"/>
                <a:sym typeface="Comic Sans MS"/>
              </a:rPr>
              <a:t>y</a:t>
            </a:r>
            <a:r>
              <a:rPr b="0" i="0" lang="en-GB" sz="2000" u="none" cap="none" strike="noStrike">
                <a:solidFill>
                  <a:srgbClr val="000000"/>
                </a:solidFill>
                <a:latin typeface="Comic Sans MS"/>
                <a:ea typeface="Comic Sans MS"/>
                <a:cs typeface="Comic Sans MS"/>
                <a:sym typeface="Comic Sans MS"/>
              </a:rPr>
              <a:t>ear group planning structure which is enquiry question led and skills/knowledge based. Evidence in books shows high quality teaching linked clearly to LO for skills and knowledge.</a:t>
            </a:r>
            <a:endParaRPr b="0" i="0" sz="20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Comic Sans MS"/>
                <a:ea typeface="Comic Sans MS"/>
                <a:cs typeface="Comic Sans MS"/>
                <a:sym typeface="Comic Sans MS"/>
              </a:rPr>
              <a:t>.</a:t>
            </a:r>
            <a:endParaRPr b="0" i="0" sz="2000" u="none" cap="none" strike="noStrike">
              <a:solidFill>
                <a:schemeClr val="dk1"/>
              </a:solidFill>
              <a:latin typeface="Comic Sans MS"/>
              <a:ea typeface="Comic Sans MS"/>
              <a:cs typeface="Comic Sans MS"/>
              <a:sym typeface="Comic Sans MS"/>
            </a:endParaRPr>
          </a:p>
        </p:txBody>
      </p:sp>
      <p:sp>
        <p:nvSpPr>
          <p:cNvPr id="239" name="Google Shape;239;p11"/>
          <p:cNvSpPr txBox="1"/>
          <p:nvPr/>
        </p:nvSpPr>
        <p:spPr>
          <a:xfrm>
            <a:off x="5359829" y="405672"/>
            <a:ext cx="5514815"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sng" cap="none" strike="noStrike">
                <a:solidFill>
                  <a:schemeClr val="accent5"/>
                </a:solidFill>
                <a:latin typeface="Comic Sans MS"/>
                <a:ea typeface="Comic Sans MS"/>
                <a:cs typeface="Comic Sans MS"/>
                <a:sym typeface="Comic Sans MS"/>
              </a:rPr>
              <a:t>Sequence of Learning  Whole School Plan</a:t>
            </a:r>
            <a:endParaRPr b="0" i="0" sz="3600" u="sng" cap="none" strike="noStrike">
              <a:solidFill>
                <a:schemeClr val="accent5"/>
              </a:solidFill>
              <a:latin typeface="Comic Sans MS"/>
              <a:ea typeface="Comic Sans MS"/>
              <a:cs typeface="Comic Sans MS"/>
              <a:sym typeface="Comic Sans MS"/>
            </a:endParaRPr>
          </a:p>
        </p:txBody>
      </p:sp>
      <p:pic>
        <p:nvPicPr>
          <p:cNvPr id="240" name="Google Shape;240;p11"/>
          <p:cNvPicPr preferRelativeResize="0"/>
          <p:nvPr/>
        </p:nvPicPr>
        <p:blipFill rotWithShape="1">
          <a:blip r:embed="rId3">
            <a:alphaModFix/>
          </a:blip>
          <a:srcRect b="20234" l="21937" r="27542" t="20703"/>
          <a:stretch/>
        </p:blipFill>
        <p:spPr>
          <a:xfrm>
            <a:off x="5719313" y="3312542"/>
            <a:ext cx="4924030" cy="308825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13"/>
          <p:cNvPicPr preferRelativeResize="0"/>
          <p:nvPr/>
        </p:nvPicPr>
        <p:blipFill rotWithShape="1">
          <a:blip r:embed="rId3">
            <a:alphaModFix/>
          </a:blip>
          <a:srcRect b="9275" l="34235" r="34521" t="13091"/>
          <a:stretch/>
        </p:blipFill>
        <p:spPr>
          <a:xfrm>
            <a:off x="2084716" y="957532"/>
            <a:ext cx="4238446" cy="5426015"/>
          </a:xfrm>
          <a:prstGeom prst="rect">
            <a:avLst/>
          </a:prstGeom>
          <a:noFill/>
          <a:ln>
            <a:noFill/>
          </a:ln>
        </p:spPr>
      </p:pic>
      <p:sp>
        <p:nvSpPr>
          <p:cNvPr id="246" name="Google Shape;246;p13"/>
          <p:cNvSpPr/>
          <p:nvPr/>
        </p:nvSpPr>
        <p:spPr>
          <a:xfrm>
            <a:off x="6768299" y="1282395"/>
            <a:ext cx="3833100" cy="312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GB" sz="2200">
                <a:solidFill>
                  <a:schemeClr val="accent5"/>
                </a:solidFill>
                <a:latin typeface="Comic Sans MS"/>
                <a:ea typeface="Comic Sans MS"/>
                <a:cs typeface="Comic Sans MS"/>
                <a:sym typeface="Comic Sans MS"/>
              </a:rPr>
              <a:t>Each </a:t>
            </a:r>
            <a:r>
              <a:rPr lang="en-GB" sz="2200">
                <a:solidFill>
                  <a:schemeClr val="accent5"/>
                </a:solidFill>
                <a:latin typeface="Comic Sans MS"/>
                <a:ea typeface="Comic Sans MS"/>
                <a:cs typeface="Comic Sans MS"/>
                <a:sym typeface="Comic Sans MS"/>
              </a:rPr>
              <a:t>lesson</a:t>
            </a:r>
            <a:r>
              <a:rPr lang="en-GB" sz="2200">
                <a:solidFill>
                  <a:schemeClr val="accent5"/>
                </a:solidFill>
                <a:latin typeface="Comic Sans MS"/>
                <a:ea typeface="Comic Sans MS"/>
                <a:cs typeface="Comic Sans MS"/>
                <a:sym typeface="Comic Sans MS"/>
              </a:rPr>
              <a:t> is thought out purposefully with clear steps in order to </a:t>
            </a:r>
            <a:r>
              <a:rPr lang="en-GB" sz="2200">
                <a:solidFill>
                  <a:schemeClr val="accent5"/>
                </a:solidFill>
                <a:latin typeface="Comic Sans MS"/>
                <a:ea typeface="Comic Sans MS"/>
                <a:cs typeface="Comic Sans MS"/>
                <a:sym typeface="Comic Sans MS"/>
              </a:rPr>
              <a:t>achieve the learning objective. Here we have made links to our ‘sticky’ learning, vocabulary and required resources.</a:t>
            </a:r>
            <a:endParaRPr b="0" i="0" sz="2200" cap="none" strike="noStrike">
              <a:solidFill>
                <a:schemeClr val="accent5"/>
              </a:solidFill>
              <a:latin typeface="Comic Sans MS"/>
              <a:ea typeface="Comic Sans MS"/>
              <a:cs typeface="Comic Sans MS"/>
              <a:sym typeface="Comic Sans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50"/>
          <p:cNvSpPr txBox="1"/>
          <p:nvPr>
            <p:ph type="title"/>
          </p:nvPr>
        </p:nvSpPr>
        <p:spPr>
          <a:xfrm>
            <a:off x="623806" y="1772172"/>
            <a:ext cx="3308735"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GB">
                <a:solidFill>
                  <a:srgbClr val="00B050"/>
                </a:solidFill>
              </a:rPr>
              <a:t>Ava – Year 3</a:t>
            </a:r>
            <a:endParaRPr>
              <a:solidFill>
                <a:srgbClr val="00B050"/>
              </a:solidFill>
            </a:endParaRPr>
          </a:p>
        </p:txBody>
      </p:sp>
      <p:sp>
        <p:nvSpPr>
          <p:cNvPr id="252" name="Google Shape;252;p50"/>
          <p:cNvSpPr txBox="1"/>
          <p:nvPr>
            <p:ph idx="1" type="body"/>
          </p:nvPr>
        </p:nvSpPr>
        <p:spPr>
          <a:xfrm>
            <a:off x="623806" y="3468612"/>
            <a:ext cx="8571709" cy="40241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lang="en-GB" sz="2800">
                <a:solidFill>
                  <a:srgbClr val="00B050"/>
                </a:solidFill>
              </a:rPr>
              <a:t>“I loved the first lesson, when we had to draw the UK because we got to learn where everything was. I used to think Geography was hard but now I love it. Geography is 10 out of 10”</a:t>
            </a:r>
            <a:endParaRPr sz="2800">
              <a:solidFill>
                <a:srgbClr val="00B050"/>
              </a:solidFill>
            </a:endParaRPr>
          </a:p>
        </p:txBody>
      </p:sp>
      <p:sp>
        <p:nvSpPr>
          <p:cNvPr id="253" name="Google Shape;253;p50"/>
          <p:cNvSpPr txBox="1"/>
          <p:nvPr/>
        </p:nvSpPr>
        <p:spPr>
          <a:xfrm>
            <a:off x="7684576" y="315745"/>
            <a:ext cx="551481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GB" sz="3600" u="sng" cap="none" strike="noStrike">
                <a:solidFill>
                  <a:schemeClr val="accent5"/>
                </a:solidFill>
                <a:latin typeface="Comic Sans MS"/>
                <a:ea typeface="Comic Sans MS"/>
                <a:cs typeface="Comic Sans MS"/>
                <a:sym typeface="Comic Sans MS"/>
              </a:rPr>
              <a:t>Pupil Voice</a:t>
            </a:r>
            <a:endParaRPr b="0" i="0" sz="3600" u="sng" cap="none" strike="noStrike">
              <a:solidFill>
                <a:schemeClr val="accent5"/>
              </a:solidFill>
              <a:latin typeface="Comic Sans MS"/>
              <a:ea typeface="Comic Sans MS"/>
              <a:cs typeface="Comic Sans MS"/>
              <a:sym typeface="Comic Sans MS"/>
            </a:endParaRPr>
          </a:p>
        </p:txBody>
      </p:sp>
      <p:pic>
        <p:nvPicPr>
          <p:cNvPr id="254" name="Google Shape;254;p50"/>
          <p:cNvPicPr preferRelativeResize="0"/>
          <p:nvPr/>
        </p:nvPicPr>
        <p:blipFill rotWithShape="1">
          <a:blip r:embed="rId3">
            <a:alphaModFix/>
          </a:blip>
          <a:srcRect b="0" l="0" r="0" t="0"/>
          <a:stretch/>
        </p:blipFill>
        <p:spPr>
          <a:xfrm>
            <a:off x="8873542" y="1241635"/>
            <a:ext cx="1747291" cy="2426290"/>
          </a:xfrm>
          <a:prstGeom prst="rect">
            <a:avLst/>
          </a:prstGeom>
          <a:noFill/>
          <a:ln>
            <a:noFill/>
          </a:ln>
        </p:spPr>
      </p:pic>
      <p:pic>
        <p:nvPicPr>
          <p:cNvPr id="255" name="Google Shape;255;p50"/>
          <p:cNvPicPr preferRelativeResize="0"/>
          <p:nvPr/>
        </p:nvPicPr>
        <p:blipFill rotWithShape="1">
          <a:blip r:embed="rId4">
            <a:alphaModFix/>
          </a:blip>
          <a:srcRect b="550" l="20393" r="18412" t="49808"/>
          <a:stretch/>
        </p:blipFill>
        <p:spPr>
          <a:xfrm rot="-5400000">
            <a:off x="9537585" y="4355356"/>
            <a:ext cx="2597785" cy="163766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8"/>
          <p:cNvSpPr txBox="1"/>
          <p:nvPr/>
        </p:nvSpPr>
        <p:spPr>
          <a:xfrm>
            <a:off x="4911441" y="722419"/>
            <a:ext cx="6870751"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GB" sz="3200" u="sng" cap="none" strike="noStrike">
                <a:solidFill>
                  <a:schemeClr val="accent5"/>
                </a:solidFill>
                <a:latin typeface="Comic Sans MS"/>
                <a:ea typeface="Comic Sans MS"/>
                <a:cs typeface="Comic Sans MS"/>
                <a:sym typeface="Comic Sans MS"/>
              </a:rPr>
              <a:t>Geography lessons at Nevill Road.</a:t>
            </a:r>
            <a:endParaRPr b="0" i="0" sz="3200" u="sng" cap="none" strike="noStrike">
              <a:solidFill>
                <a:schemeClr val="accent5"/>
              </a:solidFill>
              <a:latin typeface="Comic Sans MS"/>
              <a:ea typeface="Comic Sans MS"/>
              <a:cs typeface="Comic Sans MS"/>
              <a:sym typeface="Comic Sans MS"/>
            </a:endParaRPr>
          </a:p>
        </p:txBody>
      </p:sp>
      <p:sp>
        <p:nvSpPr>
          <p:cNvPr id="261" name="Google Shape;261;p18"/>
          <p:cNvSpPr txBox="1"/>
          <p:nvPr/>
        </p:nvSpPr>
        <p:spPr>
          <a:xfrm>
            <a:off x="351343" y="1564243"/>
            <a:ext cx="7533600" cy="529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Comic Sans MS"/>
                <a:ea typeface="Comic Sans MS"/>
                <a:cs typeface="Comic Sans MS"/>
                <a:sym typeface="Comic Sans MS"/>
              </a:rPr>
              <a:t>In lessons you will see: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omic Sans MS"/>
              <a:ea typeface="Comic Sans MS"/>
              <a:cs typeface="Comic Sans MS"/>
              <a:sym typeface="Comic Sans MS"/>
            </a:endParaRPr>
          </a:p>
          <a:p>
            <a:pPr indent="-342900" lvl="0" marL="342900"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Comic Sans MS"/>
                <a:ea typeface="Comic Sans MS"/>
                <a:cs typeface="Comic Sans MS"/>
                <a:sym typeface="Comic Sans MS"/>
              </a:rPr>
              <a:t>Teacher talk is kept to a minimum ensuring children work hard and focus upon their learning.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omic Sans MS"/>
              <a:ea typeface="Comic Sans MS"/>
              <a:cs typeface="Comic Sans MS"/>
              <a:sym typeface="Comic Sans MS"/>
            </a:endParaRPr>
          </a:p>
          <a:p>
            <a:pPr indent="-342900" lvl="0" marL="342900"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Comic Sans MS"/>
                <a:ea typeface="Comic Sans MS"/>
                <a:cs typeface="Comic Sans MS"/>
                <a:sym typeface="Comic Sans MS"/>
              </a:rPr>
              <a:t>A clear outcome for the children and what devices they will be using to complete the unit. </a:t>
            </a:r>
            <a:endParaRPr b="0" i="0" sz="1400" u="none" cap="none" strike="noStrike">
              <a:solidFill>
                <a:srgbClr val="000000"/>
              </a:solidFill>
              <a:latin typeface="Arial"/>
              <a:ea typeface="Arial"/>
              <a:cs typeface="Arial"/>
              <a:sym typeface="Arial"/>
            </a:endParaRPr>
          </a:p>
          <a:p>
            <a:pPr indent="-215900" lvl="0" marL="34290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omic Sans MS"/>
              <a:ea typeface="Comic Sans MS"/>
              <a:cs typeface="Comic Sans MS"/>
              <a:sym typeface="Comic Sans MS"/>
            </a:endParaRPr>
          </a:p>
          <a:p>
            <a:pPr indent="-342900" lvl="0" marL="342900"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Comic Sans MS"/>
                <a:ea typeface="Comic Sans MS"/>
                <a:cs typeface="Comic Sans MS"/>
                <a:sym typeface="Comic Sans MS"/>
              </a:rPr>
              <a:t>Lessons begin with a recap of previous learning and with ‘Can you still…</a:t>
            </a:r>
            <a:r>
              <a:rPr lang="en-GB" sz="2000">
                <a:solidFill>
                  <a:schemeClr val="dk1"/>
                </a:solidFill>
                <a:latin typeface="Comic Sans MS"/>
                <a:ea typeface="Comic Sans MS"/>
                <a:cs typeface="Comic Sans MS"/>
                <a:sym typeface="Comic Sans MS"/>
              </a:rPr>
              <a:t>’</a:t>
            </a:r>
            <a:r>
              <a:rPr b="0" i="0" lang="en-GB" sz="2000" u="none" cap="none" strike="noStrike">
                <a:solidFill>
                  <a:schemeClr val="dk1"/>
                </a:solidFill>
                <a:latin typeface="Comic Sans MS"/>
                <a:ea typeface="Comic Sans MS"/>
                <a:cs typeface="Comic Sans MS"/>
                <a:sym typeface="Comic Sans MS"/>
              </a:rPr>
              <a:t> </a:t>
            </a:r>
            <a:r>
              <a:rPr lang="en-GB" sz="2000">
                <a:solidFill>
                  <a:schemeClr val="dk1"/>
                </a:solidFill>
                <a:latin typeface="Comic Sans MS"/>
                <a:ea typeface="Comic Sans MS"/>
                <a:cs typeface="Comic Sans MS"/>
                <a:sym typeface="Comic Sans MS"/>
              </a:rPr>
              <a:t>q</a:t>
            </a:r>
            <a:r>
              <a:rPr b="0" i="0" lang="en-GB" sz="2000" u="none" cap="none" strike="noStrike">
                <a:solidFill>
                  <a:schemeClr val="dk1"/>
                </a:solidFill>
                <a:latin typeface="Comic Sans MS"/>
                <a:ea typeface="Comic Sans MS"/>
                <a:cs typeface="Comic Sans MS"/>
                <a:sym typeface="Comic Sans MS"/>
              </a:rPr>
              <a:t>uestions.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omic Sans MS"/>
              <a:ea typeface="Comic Sans MS"/>
              <a:cs typeface="Comic Sans MS"/>
              <a:sym typeface="Comic Sans MS"/>
            </a:endParaRPr>
          </a:p>
          <a:p>
            <a:pPr indent="-342900" lvl="0" marL="342900"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Comic Sans MS"/>
                <a:ea typeface="Comic Sans MS"/>
                <a:cs typeface="Comic Sans MS"/>
                <a:sym typeface="Comic Sans MS"/>
              </a:rPr>
              <a:t>Vocabulary is explored throughout lessons.</a:t>
            </a:r>
            <a:endParaRPr b="0" i="0" sz="1400" u="none" cap="none" strike="noStrike">
              <a:solidFill>
                <a:srgbClr val="000000"/>
              </a:solidFill>
              <a:latin typeface="Arial"/>
              <a:ea typeface="Arial"/>
              <a:cs typeface="Arial"/>
              <a:sym typeface="Arial"/>
            </a:endParaRPr>
          </a:p>
          <a:p>
            <a:pPr indent="-215900" lvl="0" marL="34290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omic Sans MS"/>
              <a:ea typeface="Comic Sans MS"/>
              <a:cs typeface="Comic Sans MS"/>
              <a:sym typeface="Comic Sans MS"/>
            </a:endParaRPr>
          </a:p>
          <a:p>
            <a:pPr indent="-342900" lvl="0" marL="342900"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Comic Sans MS"/>
                <a:ea typeface="Comic Sans MS"/>
                <a:cs typeface="Comic Sans MS"/>
                <a:sym typeface="Comic Sans MS"/>
              </a:rPr>
              <a:t>What is coming up next.</a:t>
            </a:r>
            <a:endParaRPr b="0" i="0" sz="2000" u="none" cap="none" strike="noStrike">
              <a:solidFill>
                <a:schemeClr val="dk1"/>
              </a:solidFill>
              <a:latin typeface="Comic Sans MS"/>
              <a:ea typeface="Comic Sans MS"/>
              <a:cs typeface="Comic Sans MS"/>
              <a:sym typeface="Comic Sans MS"/>
            </a:endParaRPr>
          </a:p>
          <a:p>
            <a:pPr indent="-215900" lvl="0" marL="34290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omic Sans MS"/>
              <a:ea typeface="Comic Sans MS"/>
              <a:cs typeface="Comic Sans MS"/>
              <a:sym typeface="Comic Sans MS"/>
            </a:endParaRPr>
          </a:p>
          <a:p>
            <a:pPr indent="-215900" lvl="0" marL="34290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262" name="Google Shape;262;p18"/>
          <p:cNvPicPr preferRelativeResize="0"/>
          <p:nvPr/>
        </p:nvPicPr>
        <p:blipFill rotWithShape="1">
          <a:blip r:embed="rId3">
            <a:alphaModFix/>
          </a:blip>
          <a:srcRect b="2141" l="24902" r="8270" t="7133"/>
          <a:stretch/>
        </p:blipFill>
        <p:spPr>
          <a:xfrm>
            <a:off x="8688177" y="1685970"/>
            <a:ext cx="2877820" cy="2120900"/>
          </a:xfrm>
          <a:prstGeom prst="rect">
            <a:avLst/>
          </a:prstGeom>
          <a:noFill/>
          <a:ln>
            <a:noFill/>
          </a:ln>
        </p:spPr>
      </p:pic>
      <p:pic>
        <p:nvPicPr>
          <p:cNvPr id="263" name="Google Shape;263;p18"/>
          <p:cNvPicPr preferRelativeResize="0"/>
          <p:nvPr/>
        </p:nvPicPr>
        <p:blipFill rotWithShape="1">
          <a:blip r:embed="rId4">
            <a:alphaModFix/>
          </a:blip>
          <a:srcRect b="872" l="25527" r="7877" t="7171"/>
          <a:stretch/>
        </p:blipFill>
        <p:spPr>
          <a:xfrm>
            <a:off x="7693508" y="4324273"/>
            <a:ext cx="2909570" cy="217614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9"/>
          <p:cNvSpPr/>
          <p:nvPr/>
        </p:nvSpPr>
        <p:spPr>
          <a:xfrm>
            <a:off x="673787" y="1899913"/>
            <a:ext cx="5966047" cy="3970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omic Sans MS"/>
                <a:ea typeface="Comic Sans MS"/>
                <a:cs typeface="Comic Sans MS"/>
                <a:sym typeface="Comic Sans MS"/>
              </a:rPr>
              <a:t>At Nevill Road Junior School we develop pupils’ vocabulary by: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mic Sans MS"/>
              <a:ea typeface="Comic Sans MS"/>
              <a:cs typeface="Comic Sans MS"/>
              <a:sym typeface="Comic Sans MS"/>
            </a:endParaRPr>
          </a:p>
          <a:p>
            <a:pPr indent="-285750" lvl="0" marL="28575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Comic Sans MS"/>
                <a:ea typeface="Comic Sans MS"/>
                <a:cs typeface="Comic Sans MS"/>
                <a:sym typeface="Comic Sans MS"/>
              </a:rPr>
              <a:t>Each lesson will have a focus on the key technical (tier 3) words for the unit. These will be displayed on the PowerPoints during the teaching part of the lesson and referred to throughout the lesson.</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omic Sans MS"/>
              <a:ea typeface="Comic Sans MS"/>
              <a:cs typeface="Comic Sans MS"/>
              <a:sym typeface="Comic Sans MS"/>
            </a:endParaRPr>
          </a:p>
          <a:p>
            <a:pPr indent="-285750" lvl="0" marL="28575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Comic Sans MS"/>
                <a:ea typeface="Comic Sans MS"/>
                <a:cs typeface="Comic Sans MS"/>
                <a:sym typeface="Comic Sans MS"/>
              </a:rPr>
              <a:t>Pupils are encouraged to share vocabulary throughout the lesson and ask questions.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omic Sans MS"/>
              <a:ea typeface="Comic Sans MS"/>
              <a:cs typeface="Comic Sans MS"/>
              <a:sym typeface="Comic Sans MS"/>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omic Sans MS"/>
              <a:ea typeface="Comic Sans MS"/>
              <a:cs typeface="Comic Sans MS"/>
              <a:sym typeface="Comic Sans MS"/>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69" name="Google Shape;269;p19"/>
          <p:cNvSpPr txBox="1"/>
          <p:nvPr/>
        </p:nvSpPr>
        <p:spPr>
          <a:xfrm>
            <a:off x="7405606" y="353886"/>
            <a:ext cx="436098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GB" sz="3600" u="sng" cap="none" strike="noStrike">
                <a:solidFill>
                  <a:schemeClr val="accent5"/>
                </a:solidFill>
                <a:latin typeface="Comic Sans MS"/>
                <a:ea typeface="Comic Sans MS"/>
                <a:cs typeface="Comic Sans MS"/>
                <a:sym typeface="Comic Sans MS"/>
              </a:rPr>
              <a:t>Vocabulary</a:t>
            </a:r>
            <a:endParaRPr b="0" i="0" sz="3600" u="sng" cap="none" strike="noStrike">
              <a:solidFill>
                <a:schemeClr val="accent5"/>
              </a:solidFill>
              <a:latin typeface="Comic Sans MS"/>
              <a:ea typeface="Comic Sans MS"/>
              <a:cs typeface="Comic Sans MS"/>
              <a:sym typeface="Comic Sans MS"/>
            </a:endParaRPr>
          </a:p>
        </p:txBody>
      </p:sp>
      <p:pic>
        <p:nvPicPr>
          <p:cNvPr id="270" name="Google Shape;270;p19"/>
          <p:cNvPicPr preferRelativeResize="0"/>
          <p:nvPr/>
        </p:nvPicPr>
        <p:blipFill rotWithShape="1">
          <a:blip r:embed="rId3">
            <a:alphaModFix/>
          </a:blip>
          <a:srcRect b="606" l="24832" r="8143" t="6916"/>
          <a:stretch/>
        </p:blipFill>
        <p:spPr>
          <a:xfrm>
            <a:off x="7405606" y="3322749"/>
            <a:ext cx="4530358" cy="329287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227ff453a4e_0_3"/>
          <p:cNvSpPr txBox="1"/>
          <p:nvPr>
            <p:ph idx="1" type="body"/>
          </p:nvPr>
        </p:nvSpPr>
        <p:spPr>
          <a:xfrm>
            <a:off x="158262" y="1643575"/>
            <a:ext cx="5750100" cy="50973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GB">
                <a:latin typeface="Comic Sans MS"/>
                <a:ea typeface="Comic Sans MS"/>
                <a:cs typeface="Comic Sans MS"/>
                <a:sym typeface="Comic Sans MS"/>
              </a:rPr>
              <a:t>At</a:t>
            </a:r>
            <a:r>
              <a:rPr lang="en-GB">
                <a:latin typeface="Comic Sans MS"/>
                <a:ea typeface="Comic Sans MS"/>
                <a:cs typeface="Comic Sans MS"/>
                <a:sym typeface="Comic Sans MS"/>
              </a:rPr>
              <a:t> the end of the unit the children are given a post learn task. This assessment uses the enquiry questions which are the main body of the unit and focuses on key knowledge and chronological understanding.</a:t>
            </a:r>
            <a:endParaRPr/>
          </a:p>
          <a:p>
            <a:pPr indent="-88900" lvl="0" marL="228600" rtl="0" algn="l">
              <a:lnSpc>
                <a:spcPct val="90000"/>
              </a:lnSpc>
              <a:spcBef>
                <a:spcPts val="1000"/>
              </a:spcBef>
              <a:spcAft>
                <a:spcPts val="0"/>
              </a:spcAft>
              <a:buClr>
                <a:schemeClr val="dk1"/>
              </a:buClr>
              <a:buSzPts val="2200"/>
              <a:buNone/>
            </a:pPr>
            <a:r>
              <a:t/>
            </a:r>
            <a:endParaRPr>
              <a:latin typeface="Comic Sans MS"/>
              <a:ea typeface="Comic Sans MS"/>
              <a:cs typeface="Comic Sans MS"/>
              <a:sym typeface="Comic Sans MS"/>
            </a:endParaRPr>
          </a:p>
          <a:p>
            <a:pPr indent="-228600" lvl="0" marL="228600" rtl="0" algn="l">
              <a:lnSpc>
                <a:spcPct val="90000"/>
              </a:lnSpc>
              <a:spcBef>
                <a:spcPts val="1000"/>
              </a:spcBef>
              <a:spcAft>
                <a:spcPts val="0"/>
              </a:spcAft>
              <a:buClr>
                <a:schemeClr val="dk1"/>
              </a:buClr>
              <a:buSzPts val="2200"/>
              <a:buChar char="•"/>
            </a:pPr>
            <a:r>
              <a:rPr lang="en-GB">
                <a:latin typeface="Comic Sans MS"/>
                <a:ea typeface="Comic Sans MS"/>
                <a:cs typeface="Comic Sans MS"/>
                <a:sym typeface="Comic Sans MS"/>
              </a:rPr>
              <a:t>Teachers then complete an assessment grid at the end of the unit indicating children that are working towards the expectations and those that have met the expectations. (This is related to key knowledge from the post assessment and skills observed in lessons)</a:t>
            </a:r>
            <a:endParaRPr/>
          </a:p>
        </p:txBody>
      </p:sp>
      <p:sp>
        <p:nvSpPr>
          <p:cNvPr id="276" name="Google Shape;276;g227ff453a4e_0_3"/>
          <p:cNvSpPr txBox="1"/>
          <p:nvPr>
            <p:ph type="title"/>
          </p:nvPr>
        </p:nvSpPr>
        <p:spPr>
          <a:xfrm>
            <a:off x="4275768" y="307655"/>
            <a:ext cx="4296600" cy="129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3600"/>
              <a:buFont typeface="Arial"/>
              <a:buNone/>
            </a:pPr>
            <a:r>
              <a:rPr lang="en-GB" sz="3600" u="sng">
                <a:solidFill>
                  <a:schemeClr val="accent5"/>
                </a:solidFill>
                <a:latin typeface="Comic Sans MS"/>
                <a:ea typeface="Comic Sans MS"/>
                <a:cs typeface="Comic Sans MS"/>
                <a:sym typeface="Comic Sans MS"/>
              </a:rPr>
              <a:t>Assessment</a:t>
            </a:r>
            <a:endParaRPr/>
          </a:p>
        </p:txBody>
      </p:sp>
      <p:pic>
        <p:nvPicPr>
          <p:cNvPr id="277" name="Google Shape;277;g227ff453a4e_0_3"/>
          <p:cNvPicPr preferRelativeResize="0"/>
          <p:nvPr/>
        </p:nvPicPr>
        <p:blipFill>
          <a:blip r:embed="rId3">
            <a:alphaModFix/>
          </a:blip>
          <a:stretch>
            <a:fillRect/>
          </a:stretch>
        </p:blipFill>
        <p:spPr>
          <a:xfrm>
            <a:off x="6320950" y="4179825"/>
            <a:ext cx="4426299" cy="2457000"/>
          </a:xfrm>
          <a:prstGeom prst="rect">
            <a:avLst/>
          </a:prstGeom>
          <a:noFill/>
          <a:ln>
            <a:noFill/>
          </a:ln>
        </p:spPr>
      </p:pic>
      <p:pic>
        <p:nvPicPr>
          <p:cNvPr id="278" name="Google Shape;278;g227ff453a4e_0_3"/>
          <p:cNvPicPr preferRelativeResize="0"/>
          <p:nvPr/>
        </p:nvPicPr>
        <p:blipFill>
          <a:blip r:embed="rId4">
            <a:alphaModFix/>
          </a:blip>
          <a:stretch>
            <a:fillRect/>
          </a:stretch>
        </p:blipFill>
        <p:spPr>
          <a:xfrm>
            <a:off x="7198150" y="794100"/>
            <a:ext cx="4773471" cy="3385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
          <p:cNvSpPr txBox="1"/>
          <p:nvPr>
            <p:ph idx="1" type="body"/>
          </p:nvPr>
        </p:nvSpPr>
        <p:spPr>
          <a:xfrm>
            <a:off x="685800" y="2759433"/>
            <a:ext cx="10820400" cy="40241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GB">
                <a:latin typeface="Comic Sans MS"/>
                <a:ea typeface="Comic Sans MS"/>
                <a:cs typeface="Comic Sans MS"/>
                <a:sym typeface="Comic Sans MS"/>
              </a:rPr>
              <a:t>We </a:t>
            </a:r>
            <a:r>
              <a:rPr b="1" lang="en-GB">
                <a:solidFill>
                  <a:srgbClr val="FFC000"/>
                </a:solidFill>
                <a:latin typeface="Comic Sans MS"/>
                <a:ea typeface="Comic Sans MS"/>
                <a:cs typeface="Comic Sans MS"/>
                <a:sym typeface="Comic Sans MS"/>
              </a:rPr>
              <a:t>Aim High</a:t>
            </a:r>
            <a:r>
              <a:rPr lang="en-GB">
                <a:solidFill>
                  <a:srgbClr val="FFC000"/>
                </a:solidFill>
                <a:latin typeface="Comic Sans MS"/>
                <a:ea typeface="Comic Sans MS"/>
                <a:cs typeface="Comic Sans MS"/>
                <a:sym typeface="Comic Sans MS"/>
              </a:rPr>
              <a:t> </a:t>
            </a:r>
            <a:r>
              <a:rPr lang="en-GB">
                <a:latin typeface="Comic Sans MS"/>
                <a:ea typeface="Comic Sans MS"/>
                <a:cs typeface="Comic Sans MS"/>
                <a:sym typeface="Comic Sans MS"/>
              </a:rPr>
              <a:t>by challenging ourselves in all aspects of school life.</a:t>
            </a:r>
            <a:endParaRPr/>
          </a:p>
          <a:p>
            <a:pPr indent="-228600" lvl="0" marL="228600" rtl="0" algn="l">
              <a:lnSpc>
                <a:spcPct val="90000"/>
              </a:lnSpc>
              <a:spcBef>
                <a:spcPts val="1000"/>
              </a:spcBef>
              <a:spcAft>
                <a:spcPts val="0"/>
              </a:spcAft>
              <a:buClr>
                <a:schemeClr val="dk1"/>
              </a:buClr>
              <a:buSzPts val="2200"/>
              <a:buChar char="•"/>
            </a:pPr>
            <a:r>
              <a:rPr lang="en-GB">
                <a:latin typeface="Comic Sans MS"/>
                <a:ea typeface="Comic Sans MS"/>
                <a:cs typeface="Comic Sans MS"/>
                <a:sym typeface="Comic Sans MS"/>
              </a:rPr>
              <a:t>We are </a:t>
            </a:r>
            <a:r>
              <a:rPr b="1" lang="en-GB">
                <a:solidFill>
                  <a:srgbClr val="00B050"/>
                </a:solidFill>
                <a:latin typeface="Comic Sans MS"/>
                <a:ea typeface="Comic Sans MS"/>
                <a:cs typeface="Comic Sans MS"/>
                <a:sym typeface="Comic Sans MS"/>
              </a:rPr>
              <a:t>Successful</a:t>
            </a:r>
            <a:r>
              <a:rPr lang="en-GB">
                <a:latin typeface="Comic Sans MS"/>
                <a:ea typeface="Comic Sans MS"/>
                <a:cs typeface="Comic Sans MS"/>
                <a:sym typeface="Comic Sans MS"/>
              </a:rPr>
              <a:t> learners by using our growth </a:t>
            </a:r>
            <a:r>
              <a:rPr lang="en-GB">
                <a:latin typeface="Comic Sans MS"/>
                <a:ea typeface="Comic Sans MS"/>
                <a:cs typeface="Comic Sans MS"/>
                <a:sym typeface="Comic Sans MS"/>
              </a:rPr>
              <a:t>mindset</a:t>
            </a:r>
            <a:r>
              <a:rPr lang="en-GB">
                <a:latin typeface="Comic Sans MS"/>
                <a:ea typeface="Comic Sans MS"/>
                <a:cs typeface="Comic Sans MS"/>
                <a:sym typeface="Comic Sans MS"/>
              </a:rPr>
              <a:t> to achieve.</a:t>
            </a:r>
            <a:endParaRPr/>
          </a:p>
          <a:p>
            <a:pPr indent="-228600" lvl="0" marL="228600" rtl="0" algn="l">
              <a:lnSpc>
                <a:spcPct val="90000"/>
              </a:lnSpc>
              <a:spcBef>
                <a:spcPts val="1000"/>
              </a:spcBef>
              <a:spcAft>
                <a:spcPts val="0"/>
              </a:spcAft>
              <a:buClr>
                <a:schemeClr val="dk1"/>
              </a:buClr>
              <a:buSzPts val="2200"/>
              <a:buChar char="•"/>
            </a:pPr>
            <a:r>
              <a:rPr lang="en-GB">
                <a:latin typeface="Comic Sans MS"/>
                <a:ea typeface="Comic Sans MS"/>
                <a:cs typeface="Comic Sans MS"/>
                <a:sym typeface="Comic Sans MS"/>
              </a:rPr>
              <a:t>We </a:t>
            </a:r>
            <a:r>
              <a:rPr b="1" lang="en-GB">
                <a:solidFill>
                  <a:srgbClr val="00B0F0"/>
                </a:solidFill>
                <a:latin typeface="Comic Sans MS"/>
                <a:ea typeface="Comic Sans MS"/>
                <a:cs typeface="Comic Sans MS"/>
                <a:sym typeface="Comic Sans MS"/>
              </a:rPr>
              <a:t>Persevere</a:t>
            </a:r>
            <a:r>
              <a:rPr lang="en-GB">
                <a:latin typeface="Comic Sans MS"/>
                <a:ea typeface="Comic Sans MS"/>
                <a:cs typeface="Comic Sans MS"/>
                <a:sym typeface="Comic Sans MS"/>
              </a:rPr>
              <a:t> by being resilient and trying our best in everything we do.</a:t>
            </a:r>
            <a:endParaRPr/>
          </a:p>
          <a:p>
            <a:pPr indent="-228600" lvl="0" marL="228600" rtl="0" algn="l">
              <a:lnSpc>
                <a:spcPct val="90000"/>
              </a:lnSpc>
              <a:spcBef>
                <a:spcPts val="1000"/>
              </a:spcBef>
              <a:spcAft>
                <a:spcPts val="0"/>
              </a:spcAft>
              <a:buClr>
                <a:schemeClr val="dk1"/>
              </a:buClr>
              <a:buSzPts val="2200"/>
              <a:buChar char="•"/>
            </a:pPr>
            <a:r>
              <a:rPr lang="en-GB">
                <a:latin typeface="Comic Sans MS"/>
                <a:ea typeface="Comic Sans MS"/>
                <a:cs typeface="Comic Sans MS"/>
                <a:sym typeface="Comic Sans MS"/>
              </a:rPr>
              <a:t>We use our </a:t>
            </a:r>
            <a:r>
              <a:rPr b="1" lang="en-GB">
                <a:solidFill>
                  <a:srgbClr val="002060"/>
                </a:solidFill>
                <a:latin typeface="Comic Sans MS"/>
                <a:ea typeface="Comic Sans MS"/>
                <a:cs typeface="Comic Sans MS"/>
                <a:sym typeface="Comic Sans MS"/>
              </a:rPr>
              <a:t>Imagination</a:t>
            </a:r>
            <a:r>
              <a:rPr b="1" lang="en-GB">
                <a:latin typeface="Comic Sans MS"/>
                <a:ea typeface="Comic Sans MS"/>
                <a:cs typeface="Comic Sans MS"/>
                <a:sym typeface="Comic Sans MS"/>
              </a:rPr>
              <a:t> </a:t>
            </a:r>
            <a:r>
              <a:rPr lang="en-GB">
                <a:latin typeface="Comic Sans MS"/>
                <a:ea typeface="Comic Sans MS"/>
                <a:cs typeface="Comic Sans MS"/>
                <a:sym typeface="Comic Sans MS"/>
              </a:rPr>
              <a:t>to produce creative work that we can be proud of.</a:t>
            </a:r>
            <a:endParaRPr/>
          </a:p>
          <a:p>
            <a:pPr indent="-228600" lvl="0" marL="228600" rtl="0" algn="l">
              <a:lnSpc>
                <a:spcPct val="90000"/>
              </a:lnSpc>
              <a:spcBef>
                <a:spcPts val="1000"/>
              </a:spcBef>
              <a:spcAft>
                <a:spcPts val="0"/>
              </a:spcAft>
              <a:buClr>
                <a:schemeClr val="dk1"/>
              </a:buClr>
              <a:buSzPts val="2200"/>
              <a:buChar char="•"/>
            </a:pPr>
            <a:r>
              <a:rPr lang="en-GB">
                <a:latin typeface="Comic Sans MS"/>
                <a:ea typeface="Comic Sans MS"/>
                <a:cs typeface="Comic Sans MS"/>
                <a:sym typeface="Comic Sans MS"/>
              </a:rPr>
              <a:t>We show</a:t>
            </a:r>
            <a:r>
              <a:rPr b="1" lang="en-GB">
                <a:latin typeface="Comic Sans MS"/>
                <a:ea typeface="Comic Sans MS"/>
                <a:cs typeface="Comic Sans MS"/>
                <a:sym typeface="Comic Sans MS"/>
              </a:rPr>
              <a:t> </a:t>
            </a:r>
            <a:r>
              <a:rPr b="1" lang="en-GB">
                <a:solidFill>
                  <a:srgbClr val="FF0000"/>
                </a:solidFill>
                <a:latin typeface="Comic Sans MS"/>
                <a:ea typeface="Comic Sans MS"/>
                <a:cs typeface="Comic Sans MS"/>
                <a:sym typeface="Comic Sans MS"/>
              </a:rPr>
              <a:t>Respect</a:t>
            </a:r>
            <a:r>
              <a:rPr b="1" lang="en-GB">
                <a:latin typeface="Comic Sans MS"/>
                <a:ea typeface="Comic Sans MS"/>
                <a:cs typeface="Comic Sans MS"/>
                <a:sym typeface="Comic Sans MS"/>
              </a:rPr>
              <a:t> </a:t>
            </a:r>
            <a:r>
              <a:rPr lang="en-GB">
                <a:latin typeface="Comic Sans MS"/>
                <a:ea typeface="Comic Sans MS"/>
                <a:cs typeface="Comic Sans MS"/>
                <a:sym typeface="Comic Sans MS"/>
              </a:rPr>
              <a:t>by including everyone and making sure we all matter.</a:t>
            </a:r>
            <a:endParaRPr/>
          </a:p>
          <a:p>
            <a:pPr indent="-228600" lvl="0" marL="228600" rtl="0" algn="l">
              <a:lnSpc>
                <a:spcPct val="90000"/>
              </a:lnSpc>
              <a:spcBef>
                <a:spcPts val="1000"/>
              </a:spcBef>
              <a:spcAft>
                <a:spcPts val="0"/>
              </a:spcAft>
              <a:buClr>
                <a:schemeClr val="dk1"/>
              </a:buClr>
              <a:buSzPts val="2200"/>
              <a:buChar char="•"/>
            </a:pPr>
            <a:r>
              <a:rPr lang="en-GB">
                <a:latin typeface="Comic Sans MS"/>
                <a:ea typeface="Comic Sans MS"/>
                <a:cs typeface="Comic Sans MS"/>
                <a:sym typeface="Comic Sans MS"/>
              </a:rPr>
              <a:t>We show</a:t>
            </a:r>
            <a:r>
              <a:rPr b="1" lang="en-GB">
                <a:latin typeface="Comic Sans MS"/>
                <a:ea typeface="Comic Sans MS"/>
                <a:cs typeface="Comic Sans MS"/>
                <a:sym typeface="Comic Sans MS"/>
              </a:rPr>
              <a:t> </a:t>
            </a:r>
            <a:r>
              <a:rPr b="1" lang="en-GB">
                <a:solidFill>
                  <a:srgbClr val="7030A0"/>
                </a:solidFill>
                <a:latin typeface="Comic Sans MS"/>
                <a:ea typeface="Comic Sans MS"/>
                <a:cs typeface="Comic Sans MS"/>
                <a:sym typeface="Comic Sans MS"/>
              </a:rPr>
              <a:t>Enthusiasm</a:t>
            </a:r>
            <a:r>
              <a:rPr b="1" lang="en-GB">
                <a:latin typeface="Comic Sans MS"/>
                <a:ea typeface="Comic Sans MS"/>
                <a:cs typeface="Comic Sans MS"/>
                <a:sym typeface="Comic Sans MS"/>
              </a:rPr>
              <a:t> </a:t>
            </a:r>
            <a:r>
              <a:rPr lang="en-GB">
                <a:latin typeface="Comic Sans MS"/>
                <a:ea typeface="Comic Sans MS"/>
                <a:cs typeface="Comic Sans MS"/>
                <a:sym typeface="Comic Sans MS"/>
              </a:rPr>
              <a:t>by approaching all learning with a positive attitude.</a:t>
            </a:r>
            <a:endParaRPr/>
          </a:p>
          <a:p>
            <a:pPr indent="-88900" lvl="0" marL="228600" rtl="0" algn="l">
              <a:lnSpc>
                <a:spcPct val="90000"/>
              </a:lnSpc>
              <a:spcBef>
                <a:spcPts val="1000"/>
              </a:spcBef>
              <a:spcAft>
                <a:spcPts val="0"/>
              </a:spcAft>
              <a:buClr>
                <a:schemeClr val="dk1"/>
              </a:buClr>
              <a:buSzPts val="2200"/>
              <a:buNone/>
            </a:pPr>
            <a:r>
              <a:t/>
            </a:r>
            <a:endParaRPr/>
          </a:p>
        </p:txBody>
      </p:sp>
      <p:pic>
        <p:nvPicPr>
          <p:cNvPr id="156" name="Google Shape;156;p2"/>
          <p:cNvPicPr preferRelativeResize="0"/>
          <p:nvPr/>
        </p:nvPicPr>
        <p:blipFill rotWithShape="1">
          <a:blip r:embed="rId3">
            <a:alphaModFix/>
          </a:blip>
          <a:srcRect b="0" l="0" r="0" t="0"/>
          <a:stretch/>
        </p:blipFill>
        <p:spPr>
          <a:xfrm>
            <a:off x="472630" y="117205"/>
            <a:ext cx="2422970" cy="2261438"/>
          </a:xfrm>
          <a:prstGeom prst="rect">
            <a:avLst/>
          </a:prstGeom>
          <a:noFill/>
          <a:ln>
            <a:noFill/>
          </a:ln>
        </p:spPr>
      </p:pic>
      <p:sp>
        <p:nvSpPr>
          <p:cNvPr id="157" name="Google Shape;157;p2"/>
          <p:cNvSpPr txBox="1"/>
          <p:nvPr/>
        </p:nvSpPr>
        <p:spPr>
          <a:xfrm>
            <a:off x="5359829" y="405672"/>
            <a:ext cx="5514815"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sng" cap="none" strike="noStrike">
                <a:solidFill>
                  <a:schemeClr val="accent5"/>
                </a:solidFill>
                <a:latin typeface="Comic Sans MS"/>
                <a:ea typeface="Comic Sans MS"/>
                <a:cs typeface="Comic Sans MS"/>
                <a:sym typeface="Comic Sans MS"/>
              </a:rPr>
              <a:t>Our Curriculum at Nevill Road Juniors</a:t>
            </a:r>
            <a:endParaRPr b="0" i="0" sz="3600" u="sng" cap="none" strike="noStrike">
              <a:solidFill>
                <a:schemeClr val="accent5"/>
              </a:solidFill>
              <a:latin typeface="Comic Sans MS"/>
              <a:ea typeface="Comic Sans MS"/>
              <a:cs typeface="Comic Sans MS"/>
              <a:sym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0"/>
          <p:cNvSpPr txBox="1"/>
          <p:nvPr>
            <p:ph idx="1" type="body"/>
          </p:nvPr>
        </p:nvSpPr>
        <p:spPr>
          <a:xfrm>
            <a:off x="281141" y="1384754"/>
            <a:ext cx="6585300" cy="5307600"/>
          </a:xfrm>
          <a:prstGeom prst="rect">
            <a:avLst/>
          </a:prstGeom>
          <a:noFill/>
          <a:ln>
            <a:noFill/>
          </a:ln>
        </p:spPr>
        <p:txBody>
          <a:bodyPr anchorCtr="0" anchor="t" bIns="45700" lIns="91425" spcFirstLastPara="1" rIns="91425" wrap="square" tIns="45700">
            <a:noAutofit/>
          </a:bodyPr>
          <a:lstStyle/>
          <a:p>
            <a:pPr indent="-228917" lvl="0" marL="228600" rtl="0" algn="l">
              <a:lnSpc>
                <a:spcPct val="70000"/>
              </a:lnSpc>
              <a:spcBef>
                <a:spcPts val="0"/>
              </a:spcBef>
              <a:spcAft>
                <a:spcPts val="0"/>
              </a:spcAft>
              <a:buClr>
                <a:schemeClr val="dk1"/>
              </a:buClr>
              <a:buSzPts val="1630"/>
              <a:buChar char="•"/>
            </a:pPr>
            <a:r>
              <a:rPr lang="en-GB" sz="1629">
                <a:latin typeface="Comic Sans MS"/>
                <a:ea typeface="Comic Sans MS"/>
                <a:cs typeface="Comic Sans MS"/>
                <a:sym typeface="Comic Sans MS"/>
              </a:rPr>
              <a:t>In all our subject areas we have created a provision map of need that shows how all children are supported in order to enable them to access the full curriculum.</a:t>
            </a:r>
            <a:endParaRPr sz="1410"/>
          </a:p>
          <a:p>
            <a:pPr indent="-228917" lvl="0" marL="228600" rtl="0" algn="l">
              <a:lnSpc>
                <a:spcPct val="70000"/>
              </a:lnSpc>
              <a:spcBef>
                <a:spcPts val="1000"/>
              </a:spcBef>
              <a:spcAft>
                <a:spcPts val="0"/>
              </a:spcAft>
              <a:buClr>
                <a:schemeClr val="dk1"/>
              </a:buClr>
              <a:buSzPts val="1630"/>
              <a:buChar char="•"/>
            </a:pPr>
            <a:r>
              <a:rPr lang="en-GB" sz="1629">
                <a:latin typeface="Comic Sans MS"/>
                <a:ea typeface="Comic Sans MS"/>
                <a:cs typeface="Comic Sans MS"/>
                <a:sym typeface="Comic Sans MS"/>
              </a:rPr>
              <a:t>The needs of all children are considered with a lens on provision for our SEND children and teaching is adopted necessary. We believe that if we are getting it right for our children with additional needs, then we are getting it right for everyone.</a:t>
            </a:r>
            <a:endParaRPr sz="1410"/>
          </a:p>
          <a:p>
            <a:pPr indent="-228917" lvl="0" marL="228600" rtl="0" algn="l">
              <a:lnSpc>
                <a:spcPct val="70000"/>
              </a:lnSpc>
              <a:spcBef>
                <a:spcPts val="1000"/>
              </a:spcBef>
              <a:spcAft>
                <a:spcPts val="0"/>
              </a:spcAft>
              <a:buClr>
                <a:schemeClr val="dk1"/>
              </a:buClr>
              <a:buSzPts val="1630"/>
              <a:buChar char="•"/>
            </a:pPr>
            <a:r>
              <a:rPr lang="en-GB" sz="1629">
                <a:latin typeface="Comic Sans MS"/>
                <a:ea typeface="Comic Sans MS"/>
                <a:cs typeface="Comic Sans MS"/>
                <a:sym typeface="Comic Sans MS"/>
              </a:rPr>
              <a:t>Learning is not capped by differentiation but stretched by enabling all pupils to deepen their learning through a range of texts and reading skills. </a:t>
            </a:r>
            <a:endParaRPr sz="1410"/>
          </a:p>
          <a:p>
            <a:pPr indent="-228917" lvl="0" marL="228600" rtl="0" algn="l">
              <a:lnSpc>
                <a:spcPct val="70000"/>
              </a:lnSpc>
              <a:spcBef>
                <a:spcPts val="1000"/>
              </a:spcBef>
              <a:spcAft>
                <a:spcPts val="0"/>
              </a:spcAft>
              <a:buClr>
                <a:schemeClr val="dk1"/>
              </a:buClr>
              <a:buSzPts val="1630"/>
              <a:buChar char="•"/>
            </a:pPr>
            <a:r>
              <a:rPr lang="en-GB" sz="1629">
                <a:latin typeface="Comic Sans MS"/>
                <a:ea typeface="Comic Sans MS"/>
                <a:cs typeface="Comic Sans MS"/>
                <a:sym typeface="Comic Sans MS"/>
              </a:rPr>
              <a:t>Some tasks are open ended and allow children to present their findings in  a variety of creative and individual ways.</a:t>
            </a:r>
            <a:endParaRPr sz="1410"/>
          </a:p>
          <a:p>
            <a:pPr indent="-228917" lvl="0" marL="228600" rtl="0" algn="l">
              <a:lnSpc>
                <a:spcPct val="70000"/>
              </a:lnSpc>
              <a:spcBef>
                <a:spcPts val="1000"/>
              </a:spcBef>
              <a:spcAft>
                <a:spcPts val="0"/>
              </a:spcAft>
              <a:buClr>
                <a:schemeClr val="dk1"/>
              </a:buClr>
              <a:buSzPts val="1630"/>
              <a:buChar char="•"/>
            </a:pPr>
            <a:r>
              <a:rPr lang="en-GB" sz="1629">
                <a:latin typeface="Comic Sans MS"/>
                <a:ea typeface="Comic Sans MS"/>
                <a:cs typeface="Comic Sans MS"/>
                <a:sym typeface="Comic Sans MS"/>
              </a:rPr>
              <a:t>Staff check in regularly to check understanding.</a:t>
            </a:r>
            <a:endParaRPr sz="1410"/>
          </a:p>
          <a:p>
            <a:pPr indent="-228917" lvl="0" marL="228600" rtl="0" algn="l">
              <a:lnSpc>
                <a:spcPct val="70000"/>
              </a:lnSpc>
              <a:spcBef>
                <a:spcPts val="1000"/>
              </a:spcBef>
              <a:spcAft>
                <a:spcPts val="0"/>
              </a:spcAft>
              <a:buClr>
                <a:schemeClr val="dk1"/>
              </a:buClr>
              <a:buSzPts val="1630"/>
              <a:buChar char="•"/>
            </a:pPr>
            <a:r>
              <a:rPr lang="en-GB" sz="1629">
                <a:latin typeface="Comic Sans MS"/>
                <a:ea typeface="Comic Sans MS"/>
                <a:cs typeface="Comic Sans MS"/>
                <a:sym typeface="Comic Sans MS"/>
              </a:rPr>
              <a:t>Metacognition strategies are used to encourage independent learning such as frames and sentence stems to ensure pupils do not suffer with cognitive overload.</a:t>
            </a:r>
            <a:endParaRPr sz="1410"/>
          </a:p>
          <a:p>
            <a:pPr indent="-228917" lvl="0" marL="228600" rtl="0" algn="l">
              <a:lnSpc>
                <a:spcPct val="70000"/>
              </a:lnSpc>
              <a:spcBef>
                <a:spcPts val="1000"/>
              </a:spcBef>
              <a:spcAft>
                <a:spcPts val="0"/>
              </a:spcAft>
              <a:buClr>
                <a:schemeClr val="dk1"/>
              </a:buClr>
              <a:buSzPts val="1630"/>
              <a:buChar char="•"/>
            </a:pPr>
            <a:r>
              <a:rPr lang="en-GB" sz="1629">
                <a:latin typeface="Comic Sans MS"/>
                <a:ea typeface="Comic Sans MS"/>
                <a:cs typeface="Comic Sans MS"/>
                <a:sym typeface="Comic Sans MS"/>
              </a:rPr>
              <a:t>Teaching assistants are used effectively to help scaffold learning and support children to become more independent learners.</a:t>
            </a:r>
            <a:endParaRPr sz="1410"/>
          </a:p>
          <a:p>
            <a:pPr indent="-228917" lvl="0" marL="228600" rtl="0" algn="l">
              <a:lnSpc>
                <a:spcPct val="70000"/>
              </a:lnSpc>
              <a:spcBef>
                <a:spcPts val="1000"/>
              </a:spcBef>
              <a:spcAft>
                <a:spcPts val="0"/>
              </a:spcAft>
              <a:buClr>
                <a:schemeClr val="dk1"/>
              </a:buClr>
              <a:buSzPts val="1630"/>
              <a:buChar char="•"/>
            </a:pPr>
            <a:r>
              <a:rPr lang="en-GB" sz="1629">
                <a:latin typeface="Comic Sans MS"/>
                <a:ea typeface="Comic Sans MS"/>
                <a:cs typeface="Comic Sans MS"/>
                <a:sym typeface="Comic Sans MS"/>
              </a:rPr>
              <a:t>The growing diversity of our school community means that teachers are adapting lessons to support children who have English as a second language. In reading, EAL pupils will use word mats, picture cues, Google translate, and reading texts are chunked into smaller parts to not overwhelm pupils. Advice is sought from EDS. </a:t>
            </a:r>
            <a:endParaRPr sz="1410"/>
          </a:p>
          <a:p>
            <a:pPr indent="0" lvl="0" marL="0" rtl="0" algn="l">
              <a:lnSpc>
                <a:spcPct val="70000"/>
              </a:lnSpc>
              <a:spcBef>
                <a:spcPts val="1000"/>
              </a:spcBef>
              <a:spcAft>
                <a:spcPts val="0"/>
              </a:spcAft>
              <a:buClr>
                <a:schemeClr val="dk1"/>
              </a:buClr>
              <a:buSzPts val="1210"/>
              <a:buNone/>
            </a:pPr>
            <a:r>
              <a:t/>
            </a:r>
            <a:endParaRPr sz="1410">
              <a:latin typeface="Comic Sans MS"/>
              <a:ea typeface="Comic Sans MS"/>
              <a:cs typeface="Comic Sans MS"/>
              <a:sym typeface="Comic Sans MS"/>
            </a:endParaRPr>
          </a:p>
          <a:p>
            <a:pPr indent="0" lvl="0" marL="0" rtl="0" algn="l">
              <a:lnSpc>
                <a:spcPct val="70000"/>
              </a:lnSpc>
              <a:spcBef>
                <a:spcPts val="1000"/>
              </a:spcBef>
              <a:spcAft>
                <a:spcPts val="0"/>
              </a:spcAft>
              <a:buClr>
                <a:schemeClr val="dk1"/>
              </a:buClr>
              <a:buSzPts val="1210"/>
              <a:buNone/>
            </a:pPr>
            <a:r>
              <a:t/>
            </a:r>
            <a:endParaRPr sz="1410">
              <a:solidFill>
                <a:srgbClr val="FF0000"/>
              </a:solidFill>
              <a:latin typeface="Comic Sans MS"/>
              <a:ea typeface="Comic Sans MS"/>
              <a:cs typeface="Comic Sans MS"/>
              <a:sym typeface="Comic Sans MS"/>
            </a:endParaRPr>
          </a:p>
        </p:txBody>
      </p:sp>
      <p:sp>
        <p:nvSpPr>
          <p:cNvPr id="284" name="Google Shape;284;p20"/>
          <p:cNvSpPr txBox="1"/>
          <p:nvPr/>
        </p:nvSpPr>
        <p:spPr>
          <a:xfrm>
            <a:off x="8544731" y="362240"/>
            <a:ext cx="551481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GB" sz="3600" u="sng" cap="none" strike="noStrike">
                <a:solidFill>
                  <a:schemeClr val="accent5"/>
                </a:solidFill>
                <a:latin typeface="Comic Sans MS"/>
                <a:ea typeface="Comic Sans MS"/>
                <a:cs typeface="Comic Sans MS"/>
                <a:sym typeface="Comic Sans MS"/>
              </a:rPr>
              <a:t>Inclusion</a:t>
            </a:r>
            <a:endParaRPr b="0" i="0" sz="3600" u="sng" cap="none" strike="noStrike">
              <a:solidFill>
                <a:schemeClr val="accent5"/>
              </a:solidFill>
              <a:latin typeface="Comic Sans MS"/>
              <a:ea typeface="Comic Sans MS"/>
              <a:cs typeface="Comic Sans MS"/>
              <a:sym typeface="Comic Sans MS"/>
            </a:endParaRPr>
          </a:p>
        </p:txBody>
      </p:sp>
      <p:pic>
        <p:nvPicPr>
          <p:cNvPr id="285" name="Google Shape;285;p20"/>
          <p:cNvPicPr preferRelativeResize="0"/>
          <p:nvPr/>
        </p:nvPicPr>
        <p:blipFill rotWithShape="1">
          <a:blip r:embed="rId3">
            <a:alphaModFix/>
          </a:blip>
          <a:srcRect b="12559" l="30246" r="15079" t="15647"/>
          <a:stretch/>
        </p:blipFill>
        <p:spPr>
          <a:xfrm>
            <a:off x="7035678" y="2677941"/>
            <a:ext cx="4486275" cy="31902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1"/>
          <p:cNvSpPr txBox="1"/>
          <p:nvPr/>
        </p:nvSpPr>
        <p:spPr>
          <a:xfrm>
            <a:off x="1662887" y="5841669"/>
            <a:ext cx="968326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sng" cap="none" strike="noStrike">
                <a:solidFill>
                  <a:schemeClr val="dk1"/>
                </a:solidFill>
                <a:latin typeface="Century Gothic"/>
                <a:ea typeface="Century Gothic"/>
                <a:cs typeface="Century Gothic"/>
                <a:sym typeface="Century Gothic"/>
                <a:hlinkClick r:id="rId3">
                  <a:extLst>
                    <a:ext uri="{A12FA001-AC4F-418D-AE19-62706E023703}">
                      <ahyp:hlinkClr val="tx"/>
                    </a:ext>
                  </a:extLst>
                </a:hlinkClick>
              </a:rPr>
              <a:t>http://www.nevillroad-jun.stockport.sch.uk/page/our-school-values/42774</a:t>
            </a:r>
            <a:endParaRPr b="0" i="0" sz="1800" u="none" cap="none" strike="noStrike">
              <a:solidFill>
                <a:schemeClr val="dk1"/>
              </a:solidFill>
              <a:latin typeface="Century Gothic"/>
              <a:ea typeface="Century Gothic"/>
              <a:cs typeface="Century Gothic"/>
              <a:sym typeface="Century Gothic"/>
            </a:endParaRPr>
          </a:p>
        </p:txBody>
      </p:sp>
      <p:sp>
        <p:nvSpPr>
          <p:cNvPr id="291" name="Google Shape;291;p21"/>
          <p:cNvSpPr/>
          <p:nvPr/>
        </p:nvSpPr>
        <p:spPr>
          <a:xfrm>
            <a:off x="786853" y="1161057"/>
            <a:ext cx="10652502" cy="42473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800"/>
              <a:buFont typeface="Arial"/>
              <a:buChar char="•"/>
            </a:pPr>
            <a:r>
              <a:rPr b="1" i="0" lang="en-GB" sz="1800" u="none" cap="none" strike="noStrike">
                <a:solidFill>
                  <a:schemeClr val="dk1"/>
                </a:solidFill>
                <a:latin typeface="Comic Sans MS"/>
                <a:ea typeface="Comic Sans MS"/>
                <a:cs typeface="Comic Sans MS"/>
                <a:sym typeface="Comic Sans MS"/>
              </a:rPr>
              <a:t>Mutual respect</a:t>
            </a:r>
            <a:r>
              <a:rPr b="0" i="0" lang="en-GB" sz="1800" u="none" cap="none" strike="noStrike">
                <a:solidFill>
                  <a:schemeClr val="dk1"/>
                </a:solidFill>
                <a:latin typeface="Comic Sans MS"/>
                <a:ea typeface="Comic Sans MS"/>
                <a:cs typeface="Comic Sans MS"/>
                <a:sym typeface="Comic Sans MS"/>
              </a:rPr>
              <a:t> – Online Safety / social media responsibilities and behaviours / respect to each other online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800"/>
              <a:buFont typeface="Arial"/>
              <a:buChar char="•"/>
            </a:pPr>
            <a:r>
              <a:rPr b="1" i="0" lang="en-GB" sz="1800" u="none" cap="none" strike="noStrike">
                <a:solidFill>
                  <a:schemeClr val="dk1"/>
                </a:solidFill>
                <a:latin typeface="Comic Sans MS"/>
                <a:ea typeface="Comic Sans MS"/>
                <a:cs typeface="Comic Sans MS"/>
                <a:sym typeface="Comic Sans MS"/>
              </a:rPr>
              <a:t>Tolerance</a:t>
            </a:r>
            <a:r>
              <a:rPr b="0" i="0" lang="en-GB" sz="1800" u="none" cap="none" strike="noStrike">
                <a:solidFill>
                  <a:schemeClr val="dk1"/>
                </a:solidFill>
                <a:latin typeface="Comic Sans MS"/>
                <a:ea typeface="Comic Sans MS"/>
                <a:cs typeface="Comic Sans MS"/>
                <a:sym typeface="Comic Sans MS"/>
              </a:rPr>
              <a:t> – Using computing to access cultural diversity, through research projects, E-safety 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800"/>
              <a:buFont typeface="Arial"/>
              <a:buChar char="•"/>
            </a:pPr>
            <a:r>
              <a:rPr b="1" i="0" lang="en-GB" sz="1800" u="none" cap="none" strike="noStrike">
                <a:solidFill>
                  <a:schemeClr val="dk1"/>
                </a:solidFill>
                <a:latin typeface="Comic Sans MS"/>
                <a:ea typeface="Comic Sans MS"/>
                <a:cs typeface="Comic Sans MS"/>
                <a:sym typeface="Comic Sans MS"/>
              </a:rPr>
              <a:t>Individual liberty</a:t>
            </a:r>
            <a:r>
              <a:rPr b="0" i="0" lang="en-GB" sz="1800" u="none" cap="none" strike="noStrike">
                <a:solidFill>
                  <a:schemeClr val="dk1"/>
                </a:solidFill>
                <a:latin typeface="Comic Sans MS"/>
                <a:ea typeface="Comic Sans MS"/>
                <a:cs typeface="Comic Sans MS"/>
                <a:sym typeface="Comic Sans MS"/>
              </a:rPr>
              <a:t> – Navigate and use computers independently, researching projects across the whole curriculum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800"/>
              <a:buFont typeface="Arial"/>
              <a:buChar char="•"/>
            </a:pPr>
            <a:r>
              <a:rPr b="1" i="0" lang="en-GB" sz="1800" u="none" cap="none" strike="noStrike">
                <a:solidFill>
                  <a:schemeClr val="dk1"/>
                </a:solidFill>
                <a:latin typeface="Comic Sans MS"/>
                <a:ea typeface="Comic Sans MS"/>
                <a:cs typeface="Comic Sans MS"/>
                <a:sym typeface="Comic Sans MS"/>
              </a:rPr>
              <a:t>Democrac</a:t>
            </a:r>
            <a:r>
              <a:rPr b="0" i="0" lang="en-GB" sz="1800" u="none" cap="none" strike="noStrike">
                <a:solidFill>
                  <a:schemeClr val="dk1"/>
                </a:solidFill>
                <a:latin typeface="Comic Sans MS"/>
                <a:ea typeface="Comic Sans MS"/>
                <a:cs typeface="Comic Sans MS"/>
                <a:sym typeface="Comic Sans MS"/>
              </a:rPr>
              <a:t>y – School council using computing resources to produce posters and documents to teach how to successfully navigate voting system within the school.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800"/>
              <a:buFont typeface="Arial"/>
              <a:buChar char="•"/>
            </a:pPr>
            <a:r>
              <a:rPr b="1" i="0" lang="en-GB" sz="1800" u="none" cap="none" strike="noStrike">
                <a:solidFill>
                  <a:schemeClr val="dk1"/>
                </a:solidFill>
                <a:latin typeface="Comic Sans MS"/>
                <a:ea typeface="Comic Sans MS"/>
                <a:cs typeface="Comic Sans MS"/>
                <a:sym typeface="Comic Sans MS"/>
              </a:rPr>
              <a:t>Rule of Law</a:t>
            </a:r>
            <a:r>
              <a:rPr b="0" i="0" lang="en-GB" sz="1800" u="none" cap="none" strike="noStrike">
                <a:solidFill>
                  <a:schemeClr val="dk1"/>
                </a:solidFill>
                <a:latin typeface="Comic Sans MS"/>
                <a:ea typeface="Comic Sans MS"/>
                <a:cs typeface="Comic Sans MS"/>
                <a:sym typeface="Comic Sans MS"/>
              </a:rPr>
              <a:t> – Children demonstrate how to be safe online, using search engines safely and demonstrating how to follow school rules regarding E-safety.</a:t>
            </a:r>
            <a:endParaRPr b="0" i="0" sz="1800" u="none" cap="none" strike="noStrike">
              <a:solidFill>
                <a:schemeClr val="dk1"/>
              </a:solidFill>
              <a:latin typeface="Comic Sans MS"/>
              <a:ea typeface="Comic Sans MS"/>
              <a:cs typeface="Comic Sans MS"/>
              <a:sym typeface="Comic Sans MS"/>
            </a:endParaRPr>
          </a:p>
        </p:txBody>
      </p:sp>
      <p:sp>
        <p:nvSpPr>
          <p:cNvPr id="292" name="Google Shape;292;p21"/>
          <p:cNvSpPr txBox="1"/>
          <p:nvPr/>
        </p:nvSpPr>
        <p:spPr>
          <a:xfrm>
            <a:off x="7551077" y="190426"/>
            <a:ext cx="551481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GB" sz="3600" u="sng" cap="none" strike="noStrike">
                <a:solidFill>
                  <a:schemeClr val="accent5"/>
                </a:solidFill>
                <a:latin typeface="Comic Sans MS"/>
                <a:ea typeface="Comic Sans MS"/>
                <a:cs typeface="Comic Sans MS"/>
                <a:sym typeface="Comic Sans MS"/>
              </a:rPr>
              <a:t>British Values</a:t>
            </a:r>
            <a:endParaRPr b="0" i="0" sz="3600" u="sng" cap="none" strike="noStrike">
              <a:solidFill>
                <a:schemeClr val="accent5"/>
              </a:solidFill>
              <a:latin typeface="Comic Sans MS"/>
              <a:ea typeface="Comic Sans MS"/>
              <a:cs typeface="Comic Sans MS"/>
              <a:sym typeface="Comic Sans M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5"/>
          <p:cNvSpPr txBox="1"/>
          <p:nvPr>
            <p:ph idx="1" type="body"/>
          </p:nvPr>
        </p:nvSpPr>
        <p:spPr>
          <a:xfrm>
            <a:off x="417201" y="2057401"/>
            <a:ext cx="7572175" cy="40241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latin typeface="Comic Sans MS"/>
                <a:ea typeface="Comic Sans MS"/>
                <a:cs typeface="Comic Sans MS"/>
                <a:sym typeface="Comic Sans MS"/>
              </a:rPr>
              <a:t>Subject leaders are allocated time to have a ‘Deep dive review’. This can involve reviewing planning, lesson looks, book scrutiny and pupil voice.</a:t>
            </a:r>
            <a:endParaRPr/>
          </a:p>
          <a:p>
            <a:pPr indent="-101600" lvl="0" marL="228600" rtl="0" algn="l">
              <a:lnSpc>
                <a:spcPct val="90000"/>
              </a:lnSpc>
              <a:spcBef>
                <a:spcPts val="1000"/>
              </a:spcBef>
              <a:spcAft>
                <a:spcPts val="0"/>
              </a:spcAft>
              <a:buClr>
                <a:schemeClr val="dk1"/>
              </a:buClr>
              <a:buSzPts val="2000"/>
              <a:buNone/>
            </a:pPr>
            <a:r>
              <a:t/>
            </a:r>
            <a:endParaRPr sz="2000">
              <a:latin typeface="Comic Sans MS"/>
              <a:ea typeface="Comic Sans MS"/>
              <a:cs typeface="Comic Sans MS"/>
              <a:sym typeface="Comic Sans MS"/>
            </a:endParaRPr>
          </a:p>
        </p:txBody>
      </p:sp>
      <p:sp>
        <p:nvSpPr>
          <p:cNvPr id="298" name="Google Shape;298;p25"/>
          <p:cNvSpPr txBox="1"/>
          <p:nvPr/>
        </p:nvSpPr>
        <p:spPr>
          <a:xfrm>
            <a:off x="5478651" y="369989"/>
            <a:ext cx="633364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GB" sz="3600" u="sng" cap="none" strike="noStrike">
                <a:solidFill>
                  <a:schemeClr val="accent5"/>
                </a:solidFill>
                <a:latin typeface="Comic Sans MS"/>
                <a:ea typeface="Comic Sans MS"/>
                <a:cs typeface="Comic Sans MS"/>
                <a:sym typeface="Comic Sans MS"/>
              </a:rPr>
              <a:t>Monitoring and Evaluation</a:t>
            </a:r>
            <a:endParaRPr b="0" i="0" sz="3600" u="sng" cap="none" strike="noStrike">
              <a:solidFill>
                <a:schemeClr val="accent5"/>
              </a:solidFill>
              <a:latin typeface="Comic Sans MS"/>
              <a:ea typeface="Comic Sans MS"/>
              <a:cs typeface="Comic Sans MS"/>
              <a:sym typeface="Comic Sans MS"/>
            </a:endParaRPr>
          </a:p>
        </p:txBody>
      </p:sp>
      <p:pic>
        <p:nvPicPr>
          <p:cNvPr id="299" name="Google Shape;299;p25"/>
          <p:cNvPicPr preferRelativeResize="0"/>
          <p:nvPr/>
        </p:nvPicPr>
        <p:blipFill rotWithShape="1">
          <a:blip r:embed="rId3">
            <a:alphaModFix/>
          </a:blip>
          <a:srcRect b="17609" l="2242" r="-1237" t="10187"/>
          <a:stretch/>
        </p:blipFill>
        <p:spPr>
          <a:xfrm rot="5400000">
            <a:off x="7557390" y="2536463"/>
            <a:ext cx="4203733" cy="3066000"/>
          </a:xfrm>
          <a:prstGeom prst="rect">
            <a:avLst/>
          </a:prstGeom>
          <a:noFill/>
          <a:ln>
            <a:noFill/>
          </a:ln>
        </p:spPr>
      </p:pic>
      <p:pic>
        <p:nvPicPr>
          <p:cNvPr id="300" name="Google Shape;300;p25"/>
          <p:cNvPicPr preferRelativeResize="0"/>
          <p:nvPr/>
        </p:nvPicPr>
        <p:blipFill rotWithShape="1">
          <a:blip r:embed="rId4">
            <a:alphaModFix/>
          </a:blip>
          <a:srcRect b="35066" l="1917" r="59732" t="17867"/>
          <a:stretch/>
        </p:blipFill>
        <p:spPr>
          <a:xfrm>
            <a:off x="4203288" y="3127248"/>
            <a:ext cx="2630049" cy="322783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8"/>
          <p:cNvSpPr txBox="1"/>
          <p:nvPr/>
        </p:nvSpPr>
        <p:spPr>
          <a:xfrm>
            <a:off x="3152154" y="785104"/>
            <a:ext cx="8023294"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GB" sz="3200" u="sng" cap="none" strike="noStrike">
                <a:solidFill>
                  <a:schemeClr val="accent5"/>
                </a:solidFill>
                <a:latin typeface="Comic Sans MS"/>
                <a:ea typeface="Comic Sans MS"/>
                <a:cs typeface="Comic Sans MS"/>
                <a:sym typeface="Comic Sans MS"/>
              </a:rPr>
              <a:t>Monitoring Geography At Nevill Road</a:t>
            </a:r>
            <a:r>
              <a:rPr b="0" i="0" lang="en-GB" sz="4000" u="sng" cap="none" strike="noStrike">
                <a:solidFill>
                  <a:schemeClr val="accent5"/>
                </a:solidFill>
                <a:latin typeface="Comic Sans MS"/>
                <a:ea typeface="Comic Sans MS"/>
                <a:cs typeface="Comic Sans MS"/>
                <a:sym typeface="Comic Sans MS"/>
              </a:rPr>
              <a:t>.</a:t>
            </a:r>
            <a:endParaRPr b="0" i="0" sz="4000" u="none" cap="none" strike="noStrike">
              <a:solidFill>
                <a:srgbClr val="FF0000"/>
              </a:solidFill>
              <a:latin typeface="Comic Sans MS"/>
              <a:ea typeface="Comic Sans MS"/>
              <a:cs typeface="Comic Sans MS"/>
              <a:sym typeface="Comic Sans MS"/>
            </a:endParaRPr>
          </a:p>
        </p:txBody>
      </p:sp>
      <p:pic>
        <p:nvPicPr>
          <p:cNvPr id="306" name="Google Shape;306;p28"/>
          <p:cNvPicPr preferRelativeResize="0"/>
          <p:nvPr/>
        </p:nvPicPr>
        <p:blipFill rotWithShape="1">
          <a:blip r:embed="rId3">
            <a:alphaModFix/>
          </a:blip>
          <a:srcRect b="6840" l="29414" r="30368" t="15830"/>
          <a:stretch/>
        </p:blipFill>
        <p:spPr>
          <a:xfrm>
            <a:off x="762637" y="1631013"/>
            <a:ext cx="4779034" cy="5003320"/>
          </a:xfrm>
          <a:prstGeom prst="rect">
            <a:avLst/>
          </a:prstGeom>
          <a:noFill/>
          <a:ln>
            <a:noFill/>
          </a:ln>
        </p:spPr>
      </p:pic>
      <p:pic>
        <p:nvPicPr>
          <p:cNvPr id="307" name="Google Shape;307;p28"/>
          <p:cNvPicPr preferRelativeResize="0"/>
          <p:nvPr/>
        </p:nvPicPr>
        <p:blipFill rotWithShape="1">
          <a:blip r:embed="rId4">
            <a:alphaModFix/>
          </a:blip>
          <a:srcRect b="37285" l="30080" r="31033" t="32575"/>
          <a:stretch/>
        </p:blipFill>
        <p:spPr>
          <a:xfrm>
            <a:off x="6232998" y="2223817"/>
            <a:ext cx="4705296" cy="210664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9"/>
          <p:cNvSpPr txBox="1"/>
          <p:nvPr/>
        </p:nvSpPr>
        <p:spPr>
          <a:xfrm>
            <a:off x="848139" y="2292626"/>
            <a:ext cx="10455965" cy="2862282"/>
          </a:xfrm>
          <a:prstGeom prst="rect">
            <a:avLst/>
          </a:prstGeom>
          <a:noFill/>
          <a:ln>
            <a:noFill/>
          </a:ln>
        </p:spPr>
        <p:txBody>
          <a:bodyPr anchorCtr="0" anchor="t" bIns="45700" lIns="91425" spcFirstLastPara="1" rIns="91425" wrap="square" tIns="45700">
            <a:spAutoFit/>
          </a:bodyPr>
          <a:lstStyle/>
          <a:p>
            <a:pPr indent="-285750" lvl="0" marL="285750" marR="0" rtl="0" algn="l">
              <a:lnSpc>
                <a:spcPct val="200000"/>
              </a:lnSpc>
              <a:spcBef>
                <a:spcPts val="0"/>
              </a:spcBef>
              <a:spcAft>
                <a:spcPts val="0"/>
              </a:spcAft>
              <a:buClr>
                <a:schemeClr val="dk1"/>
              </a:buClr>
              <a:buSzPts val="1800"/>
              <a:buFont typeface="Arial"/>
              <a:buChar char="•"/>
            </a:pPr>
            <a:r>
              <a:rPr b="0" i="0" lang="en-GB" sz="1800" u="none" cap="none" strike="noStrike">
                <a:solidFill>
                  <a:schemeClr val="dk1"/>
                </a:solidFill>
                <a:latin typeface="Comic Sans MS"/>
                <a:ea typeface="Comic Sans MS"/>
                <a:cs typeface="Comic Sans MS"/>
                <a:sym typeface="Comic Sans MS"/>
              </a:rPr>
              <a:t>To continue to monitor Geography across school </a:t>
            </a:r>
            <a:endParaRPr b="0" i="0" sz="1400" u="none" cap="none" strike="noStrike">
              <a:solidFill>
                <a:srgbClr val="000000"/>
              </a:solidFill>
              <a:latin typeface="Arial"/>
              <a:ea typeface="Arial"/>
              <a:cs typeface="Arial"/>
              <a:sym typeface="Arial"/>
            </a:endParaRPr>
          </a:p>
          <a:p>
            <a:pPr indent="-285750" lvl="0" marL="285750" marR="0" rtl="0" algn="l">
              <a:lnSpc>
                <a:spcPct val="200000"/>
              </a:lnSpc>
              <a:spcBef>
                <a:spcPts val="0"/>
              </a:spcBef>
              <a:spcAft>
                <a:spcPts val="0"/>
              </a:spcAft>
              <a:buClr>
                <a:schemeClr val="dk1"/>
              </a:buClr>
              <a:buSzPts val="1800"/>
              <a:buFont typeface="Arial"/>
              <a:buChar char="•"/>
            </a:pPr>
            <a:r>
              <a:rPr b="0" i="0" lang="en-GB" sz="1800" u="none" cap="none" strike="noStrike">
                <a:solidFill>
                  <a:schemeClr val="dk1"/>
                </a:solidFill>
                <a:latin typeface="Comic Sans MS"/>
                <a:ea typeface="Comic Sans MS"/>
                <a:cs typeface="Comic Sans MS"/>
                <a:sym typeface="Comic Sans MS"/>
              </a:rPr>
              <a:t>Ensure an open-door approach continues where staff feel supported</a:t>
            </a:r>
            <a:endParaRPr/>
          </a:p>
          <a:p>
            <a:pPr indent="-285750" lvl="0" marL="285750" marR="0" rtl="0" algn="l">
              <a:lnSpc>
                <a:spcPct val="200000"/>
              </a:lnSpc>
              <a:spcBef>
                <a:spcPts val="0"/>
              </a:spcBef>
              <a:spcAft>
                <a:spcPts val="0"/>
              </a:spcAft>
              <a:buClr>
                <a:schemeClr val="dk1"/>
              </a:buClr>
              <a:buSzPts val="1800"/>
              <a:buFont typeface="Arial"/>
              <a:buChar char="•"/>
            </a:pPr>
            <a:r>
              <a:rPr b="0" i="0" lang="en-GB" sz="1800" u="none" cap="none" strike="noStrike">
                <a:solidFill>
                  <a:schemeClr val="dk1"/>
                </a:solidFill>
                <a:latin typeface="Comic Sans MS"/>
                <a:ea typeface="Comic Sans MS"/>
                <a:cs typeface="Comic Sans MS"/>
                <a:sym typeface="Comic Sans MS"/>
              </a:rPr>
              <a:t>To attend network meetings and CPD opportunities and making sure those opportunities are available to staff when required.</a:t>
            </a:r>
            <a:endParaRPr b="0" i="0" sz="1400" u="none" cap="none" strike="noStrike">
              <a:solidFill>
                <a:srgbClr val="000000"/>
              </a:solidFill>
              <a:latin typeface="Arial"/>
              <a:ea typeface="Arial"/>
              <a:cs typeface="Arial"/>
              <a:sym typeface="Arial"/>
            </a:endParaRPr>
          </a:p>
          <a:p>
            <a:pPr indent="-171450" lvl="0" marL="285750" marR="0" rtl="0" algn="l">
              <a:lnSpc>
                <a:spcPct val="200000"/>
              </a:lnSpc>
              <a:spcBef>
                <a:spcPts val="0"/>
              </a:spcBef>
              <a:spcAft>
                <a:spcPts val="0"/>
              </a:spcAft>
              <a:buClr>
                <a:schemeClr val="dk1"/>
              </a:buClr>
              <a:buSzPts val="1800"/>
              <a:buFont typeface="Arial"/>
              <a:buNone/>
            </a:pPr>
            <a:r>
              <a:t/>
            </a:r>
            <a:endParaRPr b="0" i="0" sz="1800" u="none" cap="none" strike="noStrike">
              <a:solidFill>
                <a:schemeClr val="dk1"/>
              </a:solidFill>
              <a:latin typeface="Comic Sans MS"/>
              <a:ea typeface="Comic Sans MS"/>
              <a:cs typeface="Comic Sans MS"/>
              <a:sym typeface="Comic Sans MS"/>
            </a:endParaRPr>
          </a:p>
        </p:txBody>
      </p:sp>
      <p:sp>
        <p:nvSpPr>
          <p:cNvPr id="313" name="Google Shape;313;p29"/>
          <p:cNvSpPr txBox="1"/>
          <p:nvPr/>
        </p:nvSpPr>
        <p:spPr>
          <a:xfrm>
            <a:off x="7599334" y="470728"/>
            <a:ext cx="551481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GB" sz="3600" u="sng" cap="none" strike="noStrike">
                <a:solidFill>
                  <a:schemeClr val="accent5"/>
                </a:solidFill>
                <a:latin typeface="Comic Sans MS"/>
                <a:ea typeface="Comic Sans MS"/>
                <a:cs typeface="Comic Sans MS"/>
                <a:sym typeface="Comic Sans MS"/>
              </a:rPr>
              <a:t>Next Steps</a:t>
            </a:r>
            <a:endParaRPr b="0" i="0" sz="3600" u="sng" cap="none" strike="noStrike">
              <a:solidFill>
                <a:schemeClr val="accent5"/>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
          <p:cNvSpPr txBox="1"/>
          <p:nvPr>
            <p:ph idx="1" type="body"/>
          </p:nvPr>
        </p:nvSpPr>
        <p:spPr>
          <a:xfrm>
            <a:off x="331304" y="2068054"/>
            <a:ext cx="11388066" cy="3840042"/>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800"/>
              <a:buChar char="•"/>
            </a:pPr>
            <a:r>
              <a:rPr lang="en-GB" sz="1800">
                <a:latin typeface="Comic Sans MS"/>
                <a:ea typeface="Comic Sans MS"/>
                <a:cs typeface="Comic Sans MS"/>
                <a:sym typeface="Comic Sans MS"/>
              </a:rPr>
              <a:t>At Nevill Road Junior School learning is fun and all of our children are supported and challenged to enjoy learning and reach their potential. Learning in the outside environments, practical and real-life situations and special activities all help to make learning accessible and help to motivate our pupils to achieve well and become lifelong learners. We have a very positive approach to learning at our school and children are encouraged and rewarded when they do their best, work hard and make good progress.</a:t>
            </a:r>
            <a:endParaRPr/>
          </a:p>
          <a:p>
            <a:pPr indent="-228600" lvl="0" marL="228600" rtl="0" algn="l">
              <a:lnSpc>
                <a:spcPct val="90000"/>
              </a:lnSpc>
              <a:spcBef>
                <a:spcPts val="1000"/>
              </a:spcBef>
              <a:spcAft>
                <a:spcPts val="0"/>
              </a:spcAft>
              <a:buClr>
                <a:schemeClr val="dk1"/>
              </a:buClr>
              <a:buSzPts val="1800"/>
              <a:buChar char="•"/>
            </a:pPr>
            <a:r>
              <a:rPr lang="en-GB" sz="1800">
                <a:latin typeface="Comic Sans MS"/>
                <a:ea typeface="Comic Sans MS"/>
                <a:cs typeface="Comic Sans MS"/>
                <a:sym typeface="Comic Sans MS"/>
              </a:rPr>
              <a:t>The wellbeing of our children and their Mental Health are a priority as we believe that children learn best when they feel happy, safe and cared about. Our Restorative Approach to learning underpins our curriculum, which also celebrates equality and diversity. </a:t>
            </a:r>
            <a:br>
              <a:rPr lang="en-GB" sz="1800">
                <a:latin typeface="Comic Sans MS"/>
                <a:ea typeface="Comic Sans MS"/>
                <a:cs typeface="Comic Sans MS"/>
                <a:sym typeface="Comic Sans MS"/>
              </a:rPr>
            </a:br>
            <a:r>
              <a:rPr lang="en-GB" sz="1800">
                <a:latin typeface="Comic Sans MS"/>
                <a:ea typeface="Comic Sans MS"/>
                <a:cs typeface="Comic Sans MS"/>
                <a:sym typeface="Comic Sans MS"/>
              </a:rPr>
              <a:t>Our curriculum is based on the statutory National Curriculum; it is skills based in design and intended to provide learning and teaching motivation for both children and teachers.</a:t>
            </a:r>
            <a:br>
              <a:rPr lang="en-GB" sz="1800">
                <a:latin typeface="Comic Sans MS"/>
                <a:ea typeface="Comic Sans MS"/>
                <a:cs typeface="Comic Sans MS"/>
                <a:sym typeface="Comic Sans MS"/>
              </a:rPr>
            </a:br>
            <a:r>
              <a:rPr lang="en-GB" sz="1800">
                <a:latin typeface="Comic Sans MS"/>
                <a:ea typeface="Comic Sans MS"/>
                <a:cs typeface="Comic Sans MS"/>
                <a:sym typeface="Comic Sans MS"/>
              </a:rPr>
              <a:t>We aim to be as creative as possible with our approach to the curriculum, teaching and learning. All curriculum areas have been planned to deliver a well sequenced and progressive series of lessons to ensure children gain 'sticky knowledge', which they can articulate with confidence.</a:t>
            </a:r>
            <a:br>
              <a:rPr lang="en-GB" sz="1800">
                <a:latin typeface="Comic Sans MS"/>
                <a:ea typeface="Comic Sans MS"/>
                <a:cs typeface="Comic Sans MS"/>
                <a:sym typeface="Comic Sans MS"/>
              </a:rPr>
            </a:br>
            <a:r>
              <a:rPr lang="en-GB" sz="1800">
                <a:latin typeface="Comic Sans MS"/>
                <a:ea typeface="Comic Sans MS"/>
                <a:cs typeface="Comic Sans MS"/>
                <a:sym typeface="Comic Sans MS"/>
              </a:rPr>
              <a:t>Every year group includes high quality book and text studies within their termly topic plans, making sure children are given a text-immersive experience.</a:t>
            </a:r>
            <a:br>
              <a:rPr lang="en-GB" sz="1800">
                <a:latin typeface="Comic Sans MS"/>
                <a:ea typeface="Comic Sans MS"/>
                <a:cs typeface="Comic Sans MS"/>
                <a:sym typeface="Comic Sans MS"/>
              </a:rPr>
            </a:br>
            <a:r>
              <a:rPr lang="en-GB" sz="1800">
                <a:latin typeface="Comic Sans MS"/>
                <a:ea typeface="Comic Sans MS"/>
                <a:cs typeface="Comic Sans MS"/>
                <a:sym typeface="Comic Sans MS"/>
              </a:rPr>
              <a:t>All of our topics are supported through high quality resources, trips, visitors and experiences that provide ample opportunity for real depth of study.</a:t>
            </a:r>
            <a:endParaRPr sz="1800">
              <a:latin typeface="Comic Sans MS"/>
              <a:ea typeface="Comic Sans MS"/>
              <a:cs typeface="Comic Sans MS"/>
              <a:sym typeface="Comic Sans MS"/>
            </a:endParaRPr>
          </a:p>
        </p:txBody>
      </p:sp>
      <p:pic>
        <p:nvPicPr>
          <p:cNvPr id="163" name="Google Shape;163;p3"/>
          <p:cNvPicPr preferRelativeResize="0"/>
          <p:nvPr/>
        </p:nvPicPr>
        <p:blipFill rotWithShape="1">
          <a:blip r:embed="rId3">
            <a:alphaModFix/>
          </a:blip>
          <a:srcRect b="0" l="0" r="0" t="0"/>
          <a:stretch/>
        </p:blipFill>
        <p:spPr>
          <a:xfrm>
            <a:off x="472630" y="117205"/>
            <a:ext cx="2138048" cy="1995511"/>
          </a:xfrm>
          <a:prstGeom prst="rect">
            <a:avLst/>
          </a:prstGeom>
          <a:noFill/>
          <a:ln>
            <a:noFill/>
          </a:ln>
        </p:spPr>
      </p:pic>
      <p:sp>
        <p:nvSpPr>
          <p:cNvPr id="164" name="Google Shape;164;p3"/>
          <p:cNvSpPr txBox="1"/>
          <p:nvPr/>
        </p:nvSpPr>
        <p:spPr>
          <a:xfrm>
            <a:off x="5352080" y="791794"/>
            <a:ext cx="551481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sng" cap="none" strike="noStrike">
                <a:solidFill>
                  <a:schemeClr val="accent5"/>
                </a:solidFill>
                <a:latin typeface="Comic Sans MS"/>
                <a:ea typeface="Comic Sans MS"/>
                <a:cs typeface="Comic Sans MS"/>
                <a:sym typeface="Comic Sans MS"/>
              </a:rPr>
              <a:t>Our Curriculum Intent</a:t>
            </a:r>
            <a:endParaRPr b="0" i="0" sz="3600" u="sng" cap="none" strike="noStrike">
              <a:solidFill>
                <a:schemeClr val="accent5"/>
              </a:solidFill>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22838166ed5_0_0"/>
          <p:cNvSpPr txBox="1"/>
          <p:nvPr/>
        </p:nvSpPr>
        <p:spPr>
          <a:xfrm>
            <a:off x="5359829" y="405672"/>
            <a:ext cx="5514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sng" cap="none" strike="noStrike">
                <a:solidFill>
                  <a:schemeClr val="accent5"/>
                </a:solidFill>
                <a:latin typeface="Comic Sans MS"/>
                <a:ea typeface="Comic Sans MS"/>
                <a:cs typeface="Comic Sans MS"/>
                <a:sym typeface="Comic Sans MS"/>
              </a:rPr>
              <a:t>Pedagogy of Learning</a:t>
            </a:r>
            <a:endParaRPr b="0" i="0" sz="3600" u="sng" cap="none" strike="noStrike">
              <a:solidFill>
                <a:schemeClr val="accent5"/>
              </a:solidFill>
              <a:latin typeface="Comic Sans MS"/>
              <a:ea typeface="Comic Sans MS"/>
              <a:cs typeface="Comic Sans MS"/>
              <a:sym typeface="Comic Sans MS"/>
            </a:endParaRPr>
          </a:p>
        </p:txBody>
      </p:sp>
      <p:sp>
        <p:nvSpPr>
          <p:cNvPr id="170" name="Google Shape;170;g22838166ed5_0_0"/>
          <p:cNvSpPr/>
          <p:nvPr/>
        </p:nvSpPr>
        <p:spPr>
          <a:xfrm>
            <a:off x="502276" y="1664415"/>
            <a:ext cx="10818300" cy="3683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000" u="sng" cap="none" strike="noStrike">
                <a:solidFill>
                  <a:srgbClr val="000000"/>
                </a:solidFill>
                <a:latin typeface="Comic Sans MS"/>
                <a:ea typeface="Comic Sans MS"/>
                <a:cs typeface="Comic Sans MS"/>
                <a:sym typeface="Comic Sans MS"/>
              </a:rPr>
              <a:t>Explanation, Modelling and Scaffolding</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None/>
            </a:pPr>
            <a:r>
              <a:rPr b="1" i="0" lang="en-GB" sz="2000" u="none" cap="none" strike="noStrike">
                <a:solidFill>
                  <a:srgbClr val="000000"/>
                </a:solidFill>
                <a:latin typeface="Comic Sans MS"/>
                <a:ea typeface="Comic Sans MS"/>
                <a:cs typeface="Comic Sans MS"/>
                <a:sym typeface="Comic Sans MS"/>
              </a:rPr>
              <a:t>In lessons you will see:</a:t>
            </a:r>
            <a:endParaRPr b="0" i="0" sz="2000" u="none" cap="none" strike="noStrike">
              <a:solidFill>
                <a:srgbClr val="000000"/>
              </a:solidFill>
              <a:latin typeface="Arial"/>
              <a:ea typeface="Arial"/>
              <a:cs typeface="Arial"/>
              <a:sym typeface="Arial"/>
            </a:endParaRPr>
          </a:p>
          <a:p>
            <a:pPr indent="-127000" lvl="0" marL="0" marR="0" rtl="0" algn="l">
              <a:lnSpc>
                <a:spcPct val="100000"/>
              </a:lnSpc>
              <a:spcBef>
                <a:spcPts val="800"/>
              </a:spcBef>
              <a:spcAft>
                <a:spcPts val="0"/>
              </a:spcAft>
              <a:buClr>
                <a:srgbClr val="000000"/>
              </a:buClr>
              <a:buSzPts val="2000"/>
              <a:buFont typeface="Arial"/>
              <a:buChar char="•"/>
            </a:pPr>
            <a:r>
              <a:rPr b="0" i="0" lang="en-GB" sz="2000" u="none" cap="none" strike="noStrike">
                <a:solidFill>
                  <a:srgbClr val="000000"/>
                </a:solidFill>
                <a:latin typeface="Comic Sans MS"/>
                <a:ea typeface="Comic Sans MS"/>
                <a:cs typeface="Comic Sans MS"/>
                <a:sym typeface="Comic Sans MS"/>
              </a:rPr>
              <a:t> Clear and precise explanations given by teachers, with complex ideas broken down.</a:t>
            </a:r>
            <a:endParaRPr/>
          </a:p>
          <a:p>
            <a:pPr indent="-127000" lvl="0" marL="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Comic Sans MS"/>
                <a:ea typeface="Comic Sans MS"/>
                <a:cs typeface="Comic Sans MS"/>
                <a:sym typeface="Comic Sans MS"/>
              </a:rPr>
              <a:t>Time given to practise and consolidate children’s knowledge and understanding in new ways that stretches their thinking and allows them to consolidate key skills.</a:t>
            </a:r>
            <a:endParaRPr/>
          </a:p>
          <a:p>
            <a:pPr indent="-127000" lvl="0" marL="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Comic Sans MS"/>
                <a:ea typeface="Comic Sans MS"/>
                <a:cs typeface="Comic Sans MS"/>
                <a:sym typeface="Comic Sans MS"/>
              </a:rPr>
              <a:t> Metacognition strategies used to help scaffold learning and develop independence.</a:t>
            </a:r>
            <a:endParaRPr/>
          </a:p>
          <a:p>
            <a:pPr indent="-127000" lvl="0" marL="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Comic Sans MS"/>
                <a:ea typeface="Comic Sans MS"/>
                <a:cs typeface="Comic Sans MS"/>
                <a:sym typeface="Comic Sans MS"/>
              </a:rPr>
              <a:t> Use of sentence stems to help structure children’s talk and thinking.</a:t>
            </a:r>
            <a:endParaRPr/>
          </a:p>
          <a:p>
            <a:pPr indent="-127000" lvl="0" marL="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Comic Sans MS"/>
                <a:ea typeface="Comic Sans MS"/>
                <a:cs typeface="Comic Sans MS"/>
                <a:sym typeface="Comic Sans MS"/>
              </a:rPr>
              <a:t> Children know what is expected of them and how this can be achieved.  This is done  in a variety of ways including the  use of a clear success criteria and examples eg a WAGOLL (What a good one looks like)</a:t>
            </a:r>
            <a:endParaRPr/>
          </a:p>
          <a:p>
            <a:pPr indent="-127000" lvl="0" marL="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Comic Sans MS"/>
                <a:ea typeface="Comic Sans MS"/>
                <a:cs typeface="Comic Sans MS"/>
                <a:sym typeface="Comic Sans MS"/>
              </a:rPr>
              <a:t> Children evaluating their own work and improving their learning.</a:t>
            </a:r>
            <a:endParaRPr/>
          </a:p>
        </p:txBody>
      </p:sp>
      <p:pic>
        <p:nvPicPr>
          <p:cNvPr descr="See the source image" id="171" name="Google Shape;171;g22838166ed5_0_0"/>
          <p:cNvPicPr preferRelativeResize="0"/>
          <p:nvPr/>
        </p:nvPicPr>
        <p:blipFill rotWithShape="1">
          <a:blip r:embed="rId3">
            <a:alphaModFix/>
          </a:blip>
          <a:srcRect b="0" l="0" r="0" t="0"/>
          <a:stretch/>
        </p:blipFill>
        <p:spPr>
          <a:xfrm>
            <a:off x="10120380" y="1314919"/>
            <a:ext cx="1200150" cy="9048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2838166ed5_0_6"/>
          <p:cNvSpPr txBox="1"/>
          <p:nvPr/>
        </p:nvSpPr>
        <p:spPr>
          <a:xfrm>
            <a:off x="5359829" y="405672"/>
            <a:ext cx="5514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sng" cap="none" strike="noStrike">
                <a:solidFill>
                  <a:schemeClr val="accent5"/>
                </a:solidFill>
                <a:latin typeface="Comic Sans MS"/>
                <a:ea typeface="Comic Sans MS"/>
                <a:cs typeface="Comic Sans MS"/>
                <a:sym typeface="Comic Sans MS"/>
              </a:rPr>
              <a:t>Pedagogy of Learning</a:t>
            </a:r>
            <a:endParaRPr b="0" i="0" sz="3600" u="sng" cap="none" strike="noStrike">
              <a:solidFill>
                <a:schemeClr val="accent5"/>
              </a:solidFill>
              <a:latin typeface="Comic Sans MS"/>
              <a:ea typeface="Comic Sans MS"/>
              <a:cs typeface="Comic Sans MS"/>
              <a:sym typeface="Comic Sans MS"/>
            </a:endParaRPr>
          </a:p>
        </p:txBody>
      </p:sp>
      <p:sp>
        <p:nvSpPr>
          <p:cNvPr id="177" name="Google Shape;177;g22838166ed5_0_6"/>
          <p:cNvSpPr/>
          <p:nvPr/>
        </p:nvSpPr>
        <p:spPr>
          <a:xfrm>
            <a:off x="1300338" y="2149019"/>
            <a:ext cx="9574200" cy="4709100"/>
          </a:xfrm>
          <a:prstGeom prst="rect">
            <a:avLst/>
          </a:prstGeom>
          <a:noFill/>
          <a:ln>
            <a:noFill/>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sng" cap="none" strike="noStrike">
                <a:solidFill>
                  <a:srgbClr val="000000"/>
                </a:solidFill>
                <a:latin typeface="Comic Sans MS"/>
                <a:ea typeface="Comic Sans MS"/>
                <a:cs typeface="Comic Sans MS"/>
                <a:sym typeface="Comic Sans MS"/>
              </a:rPr>
              <a:t>Questioning, Recall and Retrieval of Knowledge to make learning ‘sticky’ </a:t>
            </a:r>
            <a:r>
              <a:rPr b="0" i="0" lang="en-GB"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Comic Sans MS"/>
                <a:ea typeface="Comic Sans MS"/>
                <a:cs typeface="Comic Sans MS"/>
                <a:sym typeface="Comic Sans MS"/>
              </a:rPr>
              <a:t>In lessons you will see:</a:t>
            </a:r>
            <a:endParaRPr b="0" i="0" sz="1800" u="none" cap="none" strike="noStrike">
              <a:solidFill>
                <a:schemeClr val="dk1"/>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Comic Sans MS"/>
                <a:ea typeface="Comic Sans MS"/>
                <a:cs typeface="Comic Sans MS"/>
                <a:sym typeface="Comic Sans MS"/>
              </a:rPr>
              <a:t> A  mastery approach to learning.  </a:t>
            </a:r>
            <a:endParaRPr/>
          </a:p>
          <a:p>
            <a:pPr indent="-114300" lvl="0" marL="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Comic Sans MS"/>
                <a:ea typeface="Comic Sans MS"/>
                <a:cs typeface="Comic Sans MS"/>
                <a:sym typeface="Comic Sans MS"/>
              </a:rPr>
              <a:t> Every lesson starts with a ‘Can you still..?’ to recall previous knowledge</a:t>
            </a:r>
            <a:endParaRPr/>
          </a:p>
          <a:p>
            <a:pPr indent="-114300" lvl="0" marL="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Comic Sans MS"/>
                <a:ea typeface="Comic Sans MS"/>
                <a:cs typeface="Comic Sans MS"/>
                <a:sym typeface="Comic Sans MS"/>
              </a:rPr>
              <a:t> Questions asked to children that encourage them to know more and think more.</a:t>
            </a:r>
            <a:endParaRPr/>
          </a:p>
          <a:p>
            <a:pPr indent="-114300" lvl="0" marL="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Comic Sans MS"/>
                <a:ea typeface="Comic Sans MS"/>
                <a:cs typeface="Comic Sans MS"/>
                <a:sym typeface="Comic Sans MS"/>
              </a:rPr>
              <a:t> Teachers use carefully planned questions to probe children’s responses, to reshape tasks and deepen understanding.</a:t>
            </a:r>
            <a:endParaRPr/>
          </a:p>
          <a:p>
            <a:pPr indent="-114300" lvl="0" marL="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Comic Sans MS"/>
                <a:ea typeface="Comic Sans MS"/>
                <a:cs typeface="Comic Sans MS"/>
                <a:sym typeface="Comic Sans MS"/>
              </a:rPr>
              <a:t> Children are given ‘thinking time’ to allow for sufficient time for pupils to review what they are learning and to develop further. </a:t>
            </a:r>
            <a:endParaRPr/>
          </a:p>
          <a:p>
            <a:pPr indent="-114300" lvl="0" marL="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Comic Sans MS"/>
                <a:ea typeface="Comic Sans MS"/>
                <a:cs typeface="Comic Sans MS"/>
                <a:sym typeface="Comic Sans MS"/>
              </a:rPr>
              <a:t> Children are given regular opportunities within lessons to recall previous knowledge.  Questions are asked to reveal their understanding and recall how well they have remembered the content.</a:t>
            </a:r>
            <a:endParaRPr/>
          </a:p>
          <a:p>
            <a:pPr indent="-114300" lvl="0" marL="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Comic Sans MS"/>
                <a:ea typeface="Comic Sans MS"/>
                <a:cs typeface="Comic Sans MS"/>
                <a:sym typeface="Comic Sans MS"/>
              </a:rPr>
              <a:t> Lollipop sticks  used to select children to answer questions to encourage participation from all.</a:t>
            </a:r>
            <a:endParaRPr/>
          </a:p>
          <a:p>
            <a:pPr indent="-114300" lvl="0" marL="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Comic Sans MS"/>
                <a:ea typeface="Comic Sans MS"/>
                <a:cs typeface="Comic Sans MS"/>
                <a:sym typeface="Comic Sans MS"/>
              </a:rPr>
              <a:t>Tasks from the ‘Nevill Road Bare Necessities to Sticky learning’ used to retrieve knowledge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See the source image" id="178" name="Google Shape;178;g22838166ed5_0_6"/>
          <p:cNvPicPr preferRelativeResize="0"/>
          <p:nvPr/>
        </p:nvPicPr>
        <p:blipFill rotWithShape="1">
          <a:blip r:embed="rId3">
            <a:alphaModFix/>
          </a:blip>
          <a:srcRect b="0" l="0" r="0" t="0"/>
          <a:stretch/>
        </p:blipFill>
        <p:spPr>
          <a:xfrm>
            <a:off x="10034027" y="1828644"/>
            <a:ext cx="1200150" cy="923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g22838166ed5_0_12"/>
          <p:cNvPicPr preferRelativeResize="0"/>
          <p:nvPr>
            <p:ph idx="1" type="body"/>
          </p:nvPr>
        </p:nvPicPr>
        <p:blipFill rotWithShape="1">
          <a:blip r:embed="rId3">
            <a:alphaModFix/>
          </a:blip>
          <a:srcRect b="10169" l="20864" r="22423" t="29690"/>
          <a:stretch/>
        </p:blipFill>
        <p:spPr>
          <a:xfrm>
            <a:off x="233125" y="2223018"/>
            <a:ext cx="5586300" cy="3735000"/>
          </a:xfrm>
          <a:prstGeom prst="rect">
            <a:avLst/>
          </a:prstGeom>
          <a:noFill/>
          <a:ln>
            <a:noFill/>
          </a:ln>
        </p:spPr>
      </p:pic>
      <p:pic>
        <p:nvPicPr>
          <p:cNvPr id="184" name="Google Shape;184;g22838166ed5_0_12"/>
          <p:cNvPicPr preferRelativeResize="0"/>
          <p:nvPr/>
        </p:nvPicPr>
        <p:blipFill rotWithShape="1">
          <a:blip r:embed="rId4">
            <a:alphaModFix/>
          </a:blip>
          <a:srcRect b="16402" l="22273" r="23200" t="21865"/>
          <a:stretch/>
        </p:blipFill>
        <p:spPr>
          <a:xfrm>
            <a:off x="5919685" y="2223018"/>
            <a:ext cx="5995416" cy="3818264"/>
          </a:xfrm>
          <a:prstGeom prst="rect">
            <a:avLst/>
          </a:prstGeom>
          <a:noFill/>
          <a:ln>
            <a:noFill/>
          </a:ln>
        </p:spPr>
      </p:pic>
      <p:sp>
        <p:nvSpPr>
          <p:cNvPr id="185" name="Google Shape;185;g22838166ed5_0_12"/>
          <p:cNvSpPr txBox="1"/>
          <p:nvPr/>
        </p:nvSpPr>
        <p:spPr>
          <a:xfrm>
            <a:off x="429768" y="1750959"/>
            <a:ext cx="11375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omic Sans MS"/>
                <a:ea typeface="Comic Sans MS"/>
                <a:cs typeface="Comic Sans MS"/>
                <a:sym typeface="Comic Sans MS"/>
              </a:rPr>
              <a:t>In order for our children to learn more and remember more, we promote ‘sticky’ learning through….</a:t>
            </a:r>
            <a:endParaRPr b="0" i="0" sz="1400" u="none" cap="none" strike="noStrike">
              <a:solidFill>
                <a:srgbClr val="000000"/>
              </a:solidFill>
              <a:latin typeface="Arial"/>
              <a:ea typeface="Arial"/>
              <a:cs typeface="Arial"/>
              <a:sym typeface="Arial"/>
            </a:endParaRPr>
          </a:p>
        </p:txBody>
      </p:sp>
      <p:sp>
        <p:nvSpPr>
          <p:cNvPr id="186" name="Google Shape;186;g22838166ed5_0_12"/>
          <p:cNvSpPr txBox="1"/>
          <p:nvPr/>
        </p:nvSpPr>
        <p:spPr>
          <a:xfrm>
            <a:off x="5359829" y="405672"/>
            <a:ext cx="5514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sng" cap="none" strike="noStrike">
                <a:solidFill>
                  <a:schemeClr val="accent5"/>
                </a:solidFill>
                <a:latin typeface="Comic Sans MS"/>
                <a:ea typeface="Comic Sans MS"/>
                <a:cs typeface="Comic Sans MS"/>
                <a:sym typeface="Comic Sans MS"/>
              </a:rPr>
              <a:t>Pedagogy of Learning</a:t>
            </a:r>
            <a:endParaRPr b="0" i="0" sz="3600" u="sng" cap="none" strike="noStrike">
              <a:solidFill>
                <a:schemeClr val="accent5"/>
              </a:solidFill>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2838166ed5_0_19"/>
          <p:cNvSpPr txBox="1"/>
          <p:nvPr/>
        </p:nvSpPr>
        <p:spPr>
          <a:xfrm>
            <a:off x="5359829" y="405672"/>
            <a:ext cx="5514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sng" cap="none" strike="noStrike">
                <a:solidFill>
                  <a:schemeClr val="accent5"/>
                </a:solidFill>
                <a:latin typeface="Comic Sans MS"/>
                <a:ea typeface="Comic Sans MS"/>
                <a:cs typeface="Comic Sans MS"/>
                <a:sym typeface="Comic Sans MS"/>
              </a:rPr>
              <a:t>Pedagogy of Learning</a:t>
            </a:r>
            <a:endParaRPr b="0" i="0" sz="3600" u="sng" cap="none" strike="noStrike">
              <a:solidFill>
                <a:schemeClr val="accent5"/>
              </a:solidFill>
              <a:latin typeface="Comic Sans MS"/>
              <a:ea typeface="Comic Sans MS"/>
              <a:cs typeface="Comic Sans MS"/>
              <a:sym typeface="Comic Sans MS"/>
            </a:endParaRPr>
          </a:p>
        </p:txBody>
      </p:sp>
      <p:sp>
        <p:nvSpPr>
          <p:cNvPr id="192" name="Google Shape;192;g22838166ed5_0_19"/>
          <p:cNvSpPr txBox="1"/>
          <p:nvPr>
            <p:ph idx="1" type="body"/>
          </p:nvPr>
        </p:nvSpPr>
        <p:spPr>
          <a:xfrm>
            <a:off x="685800" y="2194560"/>
            <a:ext cx="10820400" cy="4024200"/>
          </a:xfrm>
          <a:prstGeom prst="rect">
            <a:avLst/>
          </a:prstGeom>
          <a:noFill/>
          <a:ln>
            <a:noFill/>
          </a:ln>
        </p:spPr>
        <p:txBody>
          <a:bodyPr anchorCtr="0" anchor="t" bIns="45700" lIns="91425" spcFirstLastPara="1" rIns="91425" wrap="square" tIns="45700">
            <a:normAutofit fontScale="92500" lnSpcReduction="20000"/>
          </a:bodyPr>
          <a:lstStyle/>
          <a:p>
            <a:pPr indent="0" lvl="0" marL="114300" rtl="0" algn="l">
              <a:lnSpc>
                <a:spcPct val="90000"/>
              </a:lnSpc>
              <a:spcBef>
                <a:spcPts val="1000"/>
              </a:spcBef>
              <a:spcAft>
                <a:spcPts val="0"/>
              </a:spcAft>
              <a:buSzPct val="88452"/>
              <a:buNone/>
            </a:pPr>
            <a:r>
              <a:rPr b="1" lang="en-GB" u="sng"/>
              <a:t>Check understanding throughout the lesson and provide feedback.</a:t>
            </a:r>
            <a:endParaRPr/>
          </a:p>
          <a:p>
            <a:pPr indent="0" lvl="0" marL="114300" rtl="0" algn="l">
              <a:lnSpc>
                <a:spcPct val="90000"/>
              </a:lnSpc>
              <a:spcBef>
                <a:spcPts val="1000"/>
              </a:spcBef>
              <a:spcAft>
                <a:spcPts val="0"/>
              </a:spcAft>
              <a:buSzPct val="102418"/>
              <a:buNone/>
            </a:pPr>
            <a:r>
              <a:rPr b="1" lang="en-GB" sz="1900">
                <a:latin typeface="Comic Sans MS"/>
                <a:ea typeface="Comic Sans MS"/>
                <a:cs typeface="Comic Sans MS"/>
                <a:sym typeface="Comic Sans MS"/>
              </a:rPr>
              <a:t>In lessons you will see:</a:t>
            </a:r>
            <a:endParaRPr/>
          </a:p>
          <a:p>
            <a:pPr indent="-342900" lvl="0" marL="457200" rtl="0" algn="l">
              <a:lnSpc>
                <a:spcPct val="90000"/>
              </a:lnSpc>
              <a:spcBef>
                <a:spcPts val="1000"/>
              </a:spcBef>
              <a:spcAft>
                <a:spcPts val="0"/>
              </a:spcAft>
              <a:buClr>
                <a:schemeClr val="dk1"/>
              </a:buClr>
              <a:buSzPct val="102418"/>
              <a:buChar char="•"/>
            </a:pPr>
            <a:r>
              <a:rPr lang="en-GB" sz="1900">
                <a:latin typeface="Comic Sans MS"/>
                <a:ea typeface="Comic Sans MS"/>
                <a:cs typeface="Comic Sans MS"/>
                <a:sym typeface="Comic Sans MS"/>
              </a:rPr>
              <a:t>We use a variety of mechanisms to assess children’s understanding throughout lessons and ensure that misconceptions are picked up quickly. </a:t>
            </a:r>
            <a:endParaRPr/>
          </a:p>
          <a:p>
            <a:pPr indent="-342900" lvl="0" marL="457200" rtl="0" algn="l">
              <a:lnSpc>
                <a:spcPct val="90000"/>
              </a:lnSpc>
              <a:spcBef>
                <a:spcPts val="1000"/>
              </a:spcBef>
              <a:spcAft>
                <a:spcPts val="0"/>
              </a:spcAft>
              <a:buClr>
                <a:schemeClr val="dk1"/>
              </a:buClr>
              <a:buSzPct val="102418"/>
              <a:buChar char="•"/>
            </a:pPr>
            <a:r>
              <a:rPr lang="en-GB" sz="1900">
                <a:latin typeface="Comic Sans MS"/>
                <a:ea typeface="Comic Sans MS"/>
                <a:cs typeface="Comic Sans MS"/>
                <a:sym typeface="Comic Sans MS"/>
              </a:rPr>
              <a:t>Verbal feedback given to children throughout the lesson in order to build on pupils’ strengths. </a:t>
            </a:r>
            <a:endParaRPr/>
          </a:p>
          <a:p>
            <a:pPr indent="-342900" lvl="0" marL="457200" rtl="0" algn="l">
              <a:lnSpc>
                <a:spcPct val="90000"/>
              </a:lnSpc>
              <a:spcBef>
                <a:spcPts val="1000"/>
              </a:spcBef>
              <a:spcAft>
                <a:spcPts val="0"/>
              </a:spcAft>
              <a:buClr>
                <a:schemeClr val="dk1"/>
              </a:buClr>
              <a:buSzPct val="102418"/>
              <a:buChar char="•"/>
            </a:pPr>
            <a:r>
              <a:rPr lang="en-GB" sz="1900">
                <a:latin typeface="Comic Sans MS"/>
                <a:ea typeface="Comic Sans MS"/>
                <a:cs typeface="Comic Sans MS"/>
                <a:sym typeface="Comic Sans MS"/>
              </a:rPr>
              <a:t>Our marking system ensures that feedback is purposeful and children’s responses enable them to practise, consolidate or stretch their learning.</a:t>
            </a:r>
            <a:endParaRPr/>
          </a:p>
          <a:p>
            <a:pPr indent="-342900" lvl="0" marL="457200" rtl="0" algn="l">
              <a:lnSpc>
                <a:spcPct val="90000"/>
              </a:lnSpc>
              <a:spcBef>
                <a:spcPts val="1000"/>
              </a:spcBef>
              <a:spcAft>
                <a:spcPts val="0"/>
              </a:spcAft>
              <a:buClr>
                <a:schemeClr val="dk1"/>
              </a:buClr>
              <a:buSzPct val="102418"/>
              <a:buChar char="•"/>
            </a:pPr>
            <a:r>
              <a:rPr lang="en-GB" sz="1900">
                <a:latin typeface="Comic Sans MS"/>
                <a:ea typeface="Comic Sans MS"/>
                <a:cs typeface="Comic Sans MS"/>
                <a:sym typeface="Comic Sans MS"/>
              </a:rPr>
              <a:t>Metacognition strategies are used to motivate children to improve their learning.</a:t>
            </a:r>
            <a:endParaRPr/>
          </a:p>
          <a:p>
            <a:pPr indent="-342900" lvl="0" marL="457200" rtl="0" algn="l">
              <a:lnSpc>
                <a:spcPct val="90000"/>
              </a:lnSpc>
              <a:spcBef>
                <a:spcPts val="1000"/>
              </a:spcBef>
              <a:spcAft>
                <a:spcPts val="0"/>
              </a:spcAft>
              <a:buClr>
                <a:schemeClr val="dk1"/>
              </a:buClr>
              <a:buSzPct val="102418"/>
              <a:buChar char="•"/>
            </a:pPr>
            <a:r>
              <a:rPr lang="en-GB" sz="1900">
                <a:latin typeface="Comic Sans MS"/>
                <a:ea typeface="Comic Sans MS"/>
                <a:cs typeface="Comic Sans MS"/>
                <a:sym typeface="Comic Sans MS"/>
              </a:rPr>
              <a:t>Children respond to feedback and this is captured through the use of purple pen in their books.</a:t>
            </a:r>
            <a:endParaRPr/>
          </a:p>
          <a:p>
            <a:pPr indent="-342900" lvl="0" marL="457200" rtl="0" algn="l">
              <a:lnSpc>
                <a:spcPct val="90000"/>
              </a:lnSpc>
              <a:spcBef>
                <a:spcPts val="1000"/>
              </a:spcBef>
              <a:spcAft>
                <a:spcPts val="0"/>
              </a:spcAft>
              <a:buClr>
                <a:schemeClr val="dk1"/>
              </a:buClr>
              <a:buSzPct val="102418"/>
              <a:buChar char="•"/>
            </a:pPr>
            <a:r>
              <a:rPr lang="en-GB" sz="1900">
                <a:latin typeface="Comic Sans MS"/>
                <a:ea typeface="Comic Sans MS"/>
                <a:cs typeface="Comic Sans MS"/>
                <a:sym typeface="Comic Sans MS"/>
              </a:rPr>
              <a:t>In the moment marking gives immediate feedback.</a:t>
            </a:r>
            <a:endParaRPr/>
          </a:p>
          <a:p>
            <a:pPr indent="-342900" lvl="0" marL="457200" rtl="0" algn="l">
              <a:lnSpc>
                <a:spcPct val="90000"/>
              </a:lnSpc>
              <a:spcBef>
                <a:spcPts val="1000"/>
              </a:spcBef>
              <a:spcAft>
                <a:spcPts val="0"/>
              </a:spcAft>
              <a:buClr>
                <a:schemeClr val="dk1"/>
              </a:buClr>
              <a:buSzPct val="102418"/>
              <a:buChar char="•"/>
            </a:pPr>
            <a:r>
              <a:rPr lang="en-GB" sz="1900">
                <a:latin typeface="Comic Sans MS"/>
                <a:ea typeface="Comic Sans MS"/>
                <a:cs typeface="Comic Sans MS"/>
                <a:sym typeface="Comic Sans MS"/>
              </a:rPr>
              <a:t>Use of mini plenaries to address any misconceptions.</a:t>
            </a:r>
            <a:endParaRPr/>
          </a:p>
          <a:p>
            <a:pPr indent="-228600" lvl="0" marL="457200" rtl="0" algn="l">
              <a:lnSpc>
                <a:spcPct val="90000"/>
              </a:lnSpc>
              <a:spcBef>
                <a:spcPts val="1000"/>
              </a:spcBef>
              <a:spcAft>
                <a:spcPts val="0"/>
              </a:spcAft>
              <a:buClr>
                <a:schemeClr val="dk1"/>
              </a:buClr>
              <a:buSzPct val="88452"/>
              <a:buNone/>
            </a:pPr>
            <a:r>
              <a:t/>
            </a:r>
            <a:endParaRPr/>
          </a:p>
        </p:txBody>
      </p:sp>
      <p:pic>
        <p:nvPicPr>
          <p:cNvPr descr="Image result for checking understanding" id="193" name="Google Shape;193;g22838166ed5_0_19"/>
          <p:cNvPicPr preferRelativeResize="0"/>
          <p:nvPr/>
        </p:nvPicPr>
        <p:blipFill rotWithShape="1">
          <a:blip r:embed="rId3">
            <a:alphaModFix/>
          </a:blip>
          <a:srcRect b="0" l="0" r="0" t="0"/>
          <a:stretch/>
        </p:blipFill>
        <p:spPr>
          <a:xfrm>
            <a:off x="9427335" y="1692275"/>
            <a:ext cx="1879869" cy="11623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8"/>
          <p:cNvSpPr txBox="1"/>
          <p:nvPr>
            <p:ph idx="1" type="body"/>
          </p:nvPr>
        </p:nvSpPr>
        <p:spPr>
          <a:xfrm>
            <a:off x="615442" y="2751825"/>
            <a:ext cx="10583100" cy="3648900"/>
          </a:xfrm>
          <a:prstGeom prst="rect">
            <a:avLst/>
          </a:prstGeom>
          <a:noFill/>
          <a:ln>
            <a:noFill/>
          </a:ln>
        </p:spPr>
        <p:txBody>
          <a:bodyPr anchorCtr="0" anchor="t" bIns="45700" lIns="91425" spcFirstLastPara="1" rIns="91425" wrap="square" tIns="45700">
            <a:normAutofit/>
          </a:bodyPr>
          <a:lstStyle/>
          <a:p>
            <a:pPr indent="0" lvl="0" marL="0" rtl="0" algn="l">
              <a:lnSpc>
                <a:spcPct val="107000"/>
              </a:lnSpc>
              <a:spcBef>
                <a:spcPts val="0"/>
              </a:spcBef>
              <a:spcAft>
                <a:spcPts val="0"/>
              </a:spcAft>
              <a:buClr>
                <a:schemeClr val="accent5"/>
              </a:buClr>
              <a:buSzPts val="1600"/>
              <a:buNone/>
            </a:pPr>
            <a:r>
              <a:rPr b="1" lang="en-GB" sz="1600">
                <a:solidFill>
                  <a:schemeClr val="accent5"/>
                </a:solidFill>
              </a:rPr>
              <a:t>Our Geography Intent:</a:t>
            </a:r>
            <a:r>
              <a:rPr lang="en-GB" sz="1600"/>
              <a:t> </a:t>
            </a:r>
            <a:endParaRPr sz="1600"/>
          </a:p>
          <a:p>
            <a:pPr indent="0" lvl="0" marL="457200" rtl="0" algn="l">
              <a:lnSpc>
                <a:spcPct val="90000"/>
              </a:lnSpc>
              <a:spcBef>
                <a:spcPts val="1000"/>
              </a:spcBef>
              <a:spcAft>
                <a:spcPts val="0"/>
              </a:spcAft>
              <a:buNone/>
            </a:pPr>
            <a:r>
              <a:rPr lang="en-GB" sz="1750">
                <a:latin typeface="Comic Sans MS"/>
                <a:ea typeface="Comic Sans MS"/>
                <a:cs typeface="Comic Sans MS"/>
                <a:sym typeface="Comic Sans MS"/>
              </a:rPr>
              <a:t>We seek to inspire in children a curiosity and fascination about the world and its people which will remain with them for the rest of their lives; to promote the children’s interest and understanding of diverse places, people, resources and natural and human environments. </a:t>
            </a:r>
            <a:endParaRPr sz="1750">
              <a:latin typeface="Comic Sans MS"/>
              <a:ea typeface="Comic Sans MS"/>
              <a:cs typeface="Comic Sans MS"/>
              <a:sym typeface="Comic Sans MS"/>
            </a:endParaRPr>
          </a:p>
          <a:p>
            <a:pPr indent="0" lvl="0" marL="457200" rtl="0" algn="l">
              <a:lnSpc>
                <a:spcPct val="90000"/>
              </a:lnSpc>
              <a:spcBef>
                <a:spcPts val="1000"/>
              </a:spcBef>
              <a:spcAft>
                <a:spcPts val="0"/>
              </a:spcAft>
              <a:buNone/>
            </a:pPr>
            <a:r>
              <a:rPr lang="en-GB" sz="1750">
                <a:latin typeface="Comic Sans MS"/>
                <a:ea typeface="Comic Sans MS"/>
                <a:cs typeface="Comic Sans MS"/>
                <a:sym typeface="Comic Sans MS"/>
              </a:rPr>
              <a:t>We aim to provide children with the opportunities to investigate and build geographical expertise from their local area to the wider world. This includes locational knowledge, understanding of human and physical features and geographical and fieldwork techniques. </a:t>
            </a:r>
            <a:endParaRPr sz="1750">
              <a:latin typeface="Comic Sans MS"/>
              <a:ea typeface="Comic Sans MS"/>
              <a:cs typeface="Comic Sans MS"/>
              <a:sym typeface="Comic Sans MS"/>
            </a:endParaRPr>
          </a:p>
          <a:p>
            <a:pPr indent="0" lvl="0" marL="0" rtl="0" algn="l">
              <a:lnSpc>
                <a:spcPct val="90000"/>
              </a:lnSpc>
              <a:spcBef>
                <a:spcPts val="1000"/>
              </a:spcBef>
              <a:spcAft>
                <a:spcPts val="0"/>
              </a:spcAft>
              <a:buClr>
                <a:schemeClr val="dk1"/>
              </a:buClr>
              <a:buSzPts val="2200"/>
              <a:buNone/>
            </a:pPr>
            <a:r>
              <a:t/>
            </a:r>
            <a:endParaRPr/>
          </a:p>
        </p:txBody>
      </p:sp>
      <p:sp>
        <p:nvSpPr>
          <p:cNvPr id="199" name="Google Shape;199;p8"/>
          <p:cNvSpPr txBox="1"/>
          <p:nvPr/>
        </p:nvSpPr>
        <p:spPr>
          <a:xfrm>
            <a:off x="3336683" y="775951"/>
            <a:ext cx="88554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sng" cap="none" strike="noStrike">
                <a:solidFill>
                  <a:schemeClr val="accent5"/>
                </a:solidFill>
                <a:latin typeface="Comic Sans MS"/>
                <a:ea typeface="Comic Sans MS"/>
                <a:cs typeface="Comic Sans MS"/>
                <a:sym typeface="Comic Sans MS"/>
              </a:rPr>
              <a:t>Curriculum Leader – </a:t>
            </a:r>
            <a:r>
              <a:rPr lang="en-GB" sz="3600" u="sng">
                <a:solidFill>
                  <a:schemeClr val="accent5"/>
                </a:solidFill>
                <a:latin typeface="Comic Sans MS"/>
                <a:ea typeface="Comic Sans MS"/>
                <a:cs typeface="Comic Sans MS"/>
                <a:sym typeface="Comic Sans MS"/>
              </a:rPr>
              <a:t>Alexandra Taylor</a:t>
            </a:r>
            <a:r>
              <a:rPr b="0" i="0" lang="en-GB" sz="3600" u="sng" cap="none" strike="noStrike">
                <a:solidFill>
                  <a:schemeClr val="accent5"/>
                </a:solidFill>
                <a:latin typeface="Comic Sans MS"/>
                <a:ea typeface="Comic Sans MS"/>
                <a:cs typeface="Comic Sans MS"/>
                <a:sym typeface="Comic Sans MS"/>
              </a:rPr>
              <a:t> </a:t>
            </a:r>
            <a:r>
              <a:rPr b="0" i="0" lang="en-GB" sz="2800" u="sng" cap="none" strike="noStrike">
                <a:solidFill>
                  <a:schemeClr val="accent5"/>
                </a:solidFill>
                <a:latin typeface="Comic Sans MS"/>
                <a:ea typeface="Comic Sans MS"/>
                <a:cs typeface="Comic Sans MS"/>
                <a:sym typeface="Comic Sans MS"/>
              </a:rPr>
              <a:t>(202</a:t>
            </a:r>
            <a:r>
              <a:rPr lang="en-GB" sz="2800" u="sng">
                <a:solidFill>
                  <a:schemeClr val="accent5"/>
                </a:solidFill>
                <a:latin typeface="Comic Sans MS"/>
                <a:ea typeface="Comic Sans MS"/>
                <a:cs typeface="Comic Sans MS"/>
                <a:sym typeface="Comic Sans MS"/>
              </a:rPr>
              <a:t>3</a:t>
            </a:r>
            <a:r>
              <a:rPr b="0" i="0" lang="en-GB" sz="2800" u="sng" cap="none" strike="noStrike">
                <a:solidFill>
                  <a:schemeClr val="accent5"/>
                </a:solidFill>
                <a:latin typeface="Comic Sans MS"/>
                <a:ea typeface="Comic Sans MS"/>
                <a:cs typeface="Comic Sans MS"/>
                <a:sym typeface="Comic Sans MS"/>
              </a:rPr>
              <a:t> – Present)</a:t>
            </a:r>
            <a:endParaRPr b="0" i="0" sz="2800" u="sng" cap="none" strike="noStrike">
              <a:solidFill>
                <a:schemeClr val="accent5"/>
              </a:solidFill>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0"/>
          <p:cNvSpPr txBox="1"/>
          <p:nvPr>
            <p:ph idx="1" type="body"/>
          </p:nvPr>
        </p:nvSpPr>
        <p:spPr>
          <a:xfrm>
            <a:off x="776377" y="1656272"/>
            <a:ext cx="10728214" cy="484138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200"/>
              <a:buNone/>
            </a:pPr>
            <a:r>
              <a:rPr lang="en-GB" sz="1750">
                <a:latin typeface="Comic Sans MS"/>
                <a:ea typeface="Comic Sans MS"/>
                <a:cs typeface="Comic Sans MS"/>
                <a:sym typeface="Comic Sans MS"/>
              </a:rPr>
              <a:t>● Geography at Nevill Road is taught in blocks throughout the year, so that children can achieve depth in their learning. </a:t>
            </a:r>
            <a:endParaRPr sz="1750">
              <a:latin typeface="Comic Sans MS"/>
              <a:ea typeface="Comic Sans MS"/>
              <a:cs typeface="Comic Sans MS"/>
              <a:sym typeface="Comic Sans MS"/>
            </a:endParaRPr>
          </a:p>
          <a:p>
            <a:pPr indent="-88900" lvl="0" marL="228600" rtl="0" algn="l">
              <a:lnSpc>
                <a:spcPct val="90000"/>
              </a:lnSpc>
              <a:spcBef>
                <a:spcPts val="0"/>
              </a:spcBef>
              <a:spcAft>
                <a:spcPts val="0"/>
              </a:spcAft>
              <a:buSzPts val="2200"/>
              <a:buNone/>
            </a:pPr>
            <a:r>
              <a:t/>
            </a:r>
            <a:endParaRPr sz="1750">
              <a:latin typeface="Comic Sans MS"/>
              <a:ea typeface="Comic Sans MS"/>
              <a:cs typeface="Comic Sans MS"/>
              <a:sym typeface="Comic Sans MS"/>
            </a:endParaRPr>
          </a:p>
          <a:p>
            <a:pPr indent="0" lvl="0" marL="0" rtl="0" algn="l">
              <a:lnSpc>
                <a:spcPct val="90000"/>
              </a:lnSpc>
              <a:spcBef>
                <a:spcPts val="0"/>
              </a:spcBef>
              <a:spcAft>
                <a:spcPts val="0"/>
              </a:spcAft>
              <a:buSzPts val="2200"/>
              <a:buNone/>
            </a:pPr>
            <a:r>
              <a:rPr lang="en-GB" sz="1750">
                <a:latin typeface="Comic Sans MS"/>
                <a:ea typeface="Comic Sans MS"/>
                <a:cs typeface="Comic Sans MS"/>
                <a:sym typeface="Comic Sans MS"/>
              </a:rPr>
              <a:t>● Geography units are planned coherently across year groups to build children’s understanding progressively from their local area into the wider world. </a:t>
            </a:r>
            <a:endParaRPr sz="1750">
              <a:latin typeface="Comic Sans MS"/>
              <a:ea typeface="Comic Sans MS"/>
              <a:cs typeface="Comic Sans MS"/>
              <a:sym typeface="Comic Sans MS"/>
            </a:endParaRPr>
          </a:p>
          <a:p>
            <a:pPr indent="0" lvl="0" marL="0" rtl="0" algn="l">
              <a:lnSpc>
                <a:spcPct val="90000"/>
              </a:lnSpc>
              <a:spcBef>
                <a:spcPts val="0"/>
              </a:spcBef>
              <a:spcAft>
                <a:spcPts val="0"/>
              </a:spcAft>
              <a:buSzPts val="2200"/>
              <a:buNone/>
            </a:pPr>
            <a:r>
              <a:t/>
            </a:r>
            <a:endParaRPr sz="1750">
              <a:latin typeface="Comic Sans MS"/>
              <a:ea typeface="Comic Sans MS"/>
              <a:cs typeface="Comic Sans MS"/>
              <a:sym typeface="Comic Sans MS"/>
            </a:endParaRPr>
          </a:p>
          <a:p>
            <a:pPr indent="0" lvl="0" marL="0" rtl="0" algn="l">
              <a:lnSpc>
                <a:spcPct val="90000"/>
              </a:lnSpc>
              <a:spcBef>
                <a:spcPts val="0"/>
              </a:spcBef>
              <a:spcAft>
                <a:spcPts val="0"/>
              </a:spcAft>
              <a:buSzPts val="2200"/>
              <a:buNone/>
            </a:pPr>
            <a:r>
              <a:rPr lang="en-GB" sz="1750">
                <a:latin typeface="Comic Sans MS"/>
                <a:ea typeface="Comic Sans MS"/>
                <a:cs typeface="Comic Sans MS"/>
                <a:sym typeface="Comic Sans MS"/>
              </a:rPr>
              <a:t>● Chris Trevor (Geography Specialist) planned our curriculum in conjunction with staff to ensure all Geography lessons follow the 2014 KS2 National Curriculum and KS2 Skills and Knowledge list.</a:t>
            </a:r>
            <a:endParaRPr sz="1750">
              <a:latin typeface="Comic Sans MS"/>
              <a:ea typeface="Comic Sans MS"/>
              <a:cs typeface="Comic Sans MS"/>
              <a:sym typeface="Comic Sans MS"/>
            </a:endParaRPr>
          </a:p>
          <a:p>
            <a:pPr indent="0" lvl="0" marL="0" rtl="0" algn="l">
              <a:lnSpc>
                <a:spcPct val="90000"/>
              </a:lnSpc>
              <a:spcBef>
                <a:spcPts val="0"/>
              </a:spcBef>
              <a:spcAft>
                <a:spcPts val="0"/>
              </a:spcAft>
              <a:buSzPts val="2200"/>
              <a:buNone/>
            </a:pPr>
            <a:r>
              <a:t/>
            </a:r>
            <a:endParaRPr sz="1750">
              <a:latin typeface="Comic Sans MS"/>
              <a:ea typeface="Comic Sans MS"/>
              <a:cs typeface="Comic Sans MS"/>
              <a:sym typeface="Comic Sans MS"/>
            </a:endParaRPr>
          </a:p>
          <a:p>
            <a:pPr indent="0" lvl="0" marL="0" rtl="0" algn="l">
              <a:lnSpc>
                <a:spcPct val="90000"/>
              </a:lnSpc>
              <a:spcBef>
                <a:spcPts val="0"/>
              </a:spcBef>
              <a:spcAft>
                <a:spcPts val="0"/>
              </a:spcAft>
              <a:buSzPts val="2200"/>
              <a:buNone/>
            </a:pPr>
            <a:r>
              <a:rPr lang="en-GB" sz="1750">
                <a:latin typeface="Comic Sans MS"/>
                <a:ea typeface="Comic Sans MS"/>
                <a:cs typeface="Comic Sans MS"/>
                <a:sym typeface="Comic Sans MS"/>
              </a:rPr>
              <a:t>● An overarching enquiry question drives each unit of work with each lesson having an enquiry question to answer during the lesson. </a:t>
            </a:r>
            <a:endParaRPr sz="1750">
              <a:latin typeface="Comic Sans MS"/>
              <a:ea typeface="Comic Sans MS"/>
              <a:cs typeface="Comic Sans MS"/>
              <a:sym typeface="Comic Sans MS"/>
            </a:endParaRPr>
          </a:p>
          <a:p>
            <a:pPr indent="0" lvl="0" marL="0" rtl="0" algn="l">
              <a:lnSpc>
                <a:spcPct val="90000"/>
              </a:lnSpc>
              <a:spcBef>
                <a:spcPts val="0"/>
              </a:spcBef>
              <a:spcAft>
                <a:spcPts val="0"/>
              </a:spcAft>
              <a:buSzPts val="2200"/>
              <a:buNone/>
            </a:pPr>
            <a:r>
              <a:t/>
            </a:r>
            <a:endParaRPr sz="1750">
              <a:latin typeface="Comic Sans MS"/>
              <a:ea typeface="Comic Sans MS"/>
              <a:cs typeface="Comic Sans MS"/>
              <a:sym typeface="Comic Sans MS"/>
            </a:endParaRPr>
          </a:p>
          <a:p>
            <a:pPr indent="0" lvl="0" marL="0" rtl="0" algn="l">
              <a:lnSpc>
                <a:spcPct val="90000"/>
              </a:lnSpc>
              <a:spcBef>
                <a:spcPts val="0"/>
              </a:spcBef>
              <a:spcAft>
                <a:spcPts val="0"/>
              </a:spcAft>
              <a:buSzPts val="2200"/>
              <a:buNone/>
            </a:pPr>
            <a:r>
              <a:rPr lang="en-GB" sz="1750">
                <a:latin typeface="Comic Sans MS"/>
                <a:ea typeface="Comic Sans MS"/>
                <a:cs typeface="Comic Sans MS"/>
                <a:sym typeface="Comic Sans MS"/>
              </a:rPr>
              <a:t>● Lessons develop the children’s use of geographical knowledge, understanding and skills to enhance their locational and place knowledge. </a:t>
            </a:r>
            <a:endParaRPr sz="1750">
              <a:latin typeface="Comic Sans MS"/>
              <a:ea typeface="Comic Sans MS"/>
              <a:cs typeface="Comic Sans MS"/>
              <a:sym typeface="Comic Sans MS"/>
            </a:endParaRPr>
          </a:p>
          <a:p>
            <a:pPr indent="0" lvl="0" marL="0" rtl="0" algn="l">
              <a:lnSpc>
                <a:spcPct val="90000"/>
              </a:lnSpc>
              <a:spcBef>
                <a:spcPts val="0"/>
              </a:spcBef>
              <a:spcAft>
                <a:spcPts val="0"/>
              </a:spcAft>
              <a:buSzPts val="2200"/>
              <a:buNone/>
            </a:pPr>
            <a:r>
              <a:t/>
            </a:r>
            <a:endParaRPr sz="1750">
              <a:latin typeface="Comic Sans MS"/>
              <a:ea typeface="Comic Sans MS"/>
              <a:cs typeface="Comic Sans MS"/>
              <a:sym typeface="Comic Sans MS"/>
            </a:endParaRPr>
          </a:p>
          <a:p>
            <a:pPr indent="0" lvl="0" marL="0" rtl="0" algn="l">
              <a:lnSpc>
                <a:spcPct val="90000"/>
              </a:lnSpc>
              <a:spcBef>
                <a:spcPts val="0"/>
              </a:spcBef>
              <a:spcAft>
                <a:spcPts val="0"/>
              </a:spcAft>
              <a:buSzPts val="2200"/>
              <a:buNone/>
            </a:pPr>
            <a:r>
              <a:rPr lang="en-GB" sz="1750">
                <a:latin typeface="Comic Sans MS"/>
                <a:ea typeface="Comic Sans MS"/>
                <a:cs typeface="Comic Sans MS"/>
                <a:sym typeface="Comic Sans MS"/>
              </a:rPr>
              <a:t>● Key vocabulary is outlined for each year group, building on what has been taught before. </a:t>
            </a:r>
            <a:endParaRPr sz="1750">
              <a:latin typeface="Comic Sans MS"/>
              <a:ea typeface="Comic Sans MS"/>
              <a:cs typeface="Comic Sans MS"/>
              <a:sym typeface="Comic Sans MS"/>
            </a:endParaRPr>
          </a:p>
        </p:txBody>
      </p:sp>
      <p:sp>
        <p:nvSpPr>
          <p:cNvPr id="205" name="Google Shape;205;p10"/>
          <p:cNvSpPr txBox="1"/>
          <p:nvPr/>
        </p:nvSpPr>
        <p:spPr>
          <a:xfrm>
            <a:off x="7684576" y="315745"/>
            <a:ext cx="551481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GB" sz="3600" u="sng" cap="none" strike="noStrike">
                <a:solidFill>
                  <a:schemeClr val="accent5"/>
                </a:solidFill>
                <a:latin typeface="Comic Sans MS"/>
                <a:ea typeface="Comic Sans MS"/>
                <a:cs typeface="Comic Sans MS"/>
                <a:sym typeface="Comic Sans MS"/>
              </a:rPr>
              <a:t>Implementation</a:t>
            </a:r>
            <a:endParaRPr b="0" i="0" sz="3600" u="sng" cap="none" strike="noStrike">
              <a:solidFill>
                <a:schemeClr val="accent5"/>
              </a:solidFill>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name="Vapor Trail">
  <a:themeElements>
    <a:clrScheme name="Vapor Trail">
      <a:dk1>
        <a:srgbClr val="000000"/>
      </a:dk1>
      <a:lt1>
        <a:srgbClr val="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2017-09-02T11:47:51Z</dcterms:created>
  <dc:creator>Matthew Cliff</dc:creator>
</cp:coreProperties>
</file>