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handoutMasterIdLst>
    <p:handoutMasterId r:id="rId27"/>
  </p:handoutMasterIdLst>
  <p:sldIdLst>
    <p:sldId id="256" r:id="rId2"/>
    <p:sldId id="312" r:id="rId3"/>
    <p:sldId id="313" r:id="rId4"/>
    <p:sldId id="319" r:id="rId5"/>
    <p:sldId id="320" r:id="rId6"/>
    <p:sldId id="314" r:id="rId7"/>
    <p:sldId id="322" r:id="rId8"/>
    <p:sldId id="311" r:id="rId9"/>
    <p:sldId id="300" r:id="rId10"/>
    <p:sldId id="328" r:id="rId11"/>
    <p:sldId id="310" r:id="rId12"/>
    <p:sldId id="317" r:id="rId13"/>
    <p:sldId id="315" r:id="rId14"/>
    <p:sldId id="308" r:id="rId15"/>
    <p:sldId id="306" r:id="rId16"/>
    <p:sldId id="324" r:id="rId17"/>
    <p:sldId id="325" r:id="rId18"/>
    <p:sldId id="326" r:id="rId19"/>
    <p:sldId id="302" r:id="rId20"/>
    <p:sldId id="345" r:id="rId21"/>
    <p:sldId id="330" r:id="rId22"/>
    <p:sldId id="347" r:id="rId23"/>
    <p:sldId id="346" r:id="rId24"/>
    <p:sldId id="334"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A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95DAA4-91EF-4B88-8E32-37B57297DF3C}" type="datetimeFigureOut">
              <a:rPr lang="en-GB" smtClean="0"/>
              <a:t>10/05/2024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22C3DAA-7F43-4F8C-B642-D9890F5656C4}" type="slidenum">
              <a:rPr lang="en-GB" smtClean="0"/>
              <a:t>‹#›</a:t>
            </a:fld>
            <a:endParaRPr lang="en-GB"/>
          </a:p>
        </p:txBody>
      </p:sp>
    </p:spTree>
    <p:extLst>
      <p:ext uri="{BB962C8B-B14F-4D97-AF65-F5344CB8AC3E}">
        <p14:creationId xmlns:p14="http://schemas.microsoft.com/office/powerpoint/2010/main" val="916997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995B678-AB12-493A-9AA0-EA6E454F50D9}" type="datetimeFigureOut">
              <a:rPr lang="en-GB" smtClean="0"/>
              <a:t>10/05/2024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96E2CF09-A2CD-4E9E-A7B6-00640EF93225}" type="slidenum">
              <a:rPr lang="en-GB" smtClean="0"/>
              <a:t>‹#›</a:t>
            </a:fld>
            <a:endParaRPr lang="en-GB"/>
          </a:p>
        </p:txBody>
      </p:sp>
    </p:spTree>
    <p:extLst>
      <p:ext uri="{BB962C8B-B14F-4D97-AF65-F5344CB8AC3E}">
        <p14:creationId xmlns:p14="http://schemas.microsoft.com/office/powerpoint/2010/main" val="72278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5/10/2024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5/10/2024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5/10/2024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5/10/2024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5/10/2024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5/10/2024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5/10/2024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_Standard-Music-Progression-of-KSAV-A4_KP22-20.10.23.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_Music-vocabulary-Last-updated-20-10-2023.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file:///\\nrj-sr-01.nevill-road.internal\RMShared%20Documents\Staff%20Shared%20Area\SEND%2022%20-%2023\Curriculum%20Pyramids\Provision%20map%20Music.pub"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nevillroad-jun.stockport.sch.uk/serve_file/821190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nevillroad-jun.stockport.sch.uk/serve_file/6477805"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nevillroad-jun.stockport.sch.uk/page/smsc/63936"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Subject%20Leader%20Monitoring%20-%20Music%2026.9.22.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usic%20Listening%20Diary.docx"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Policy%20and%20progression/Music%20Policy%202022-23.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GB" sz="4400" b="1" dirty="0">
                <a:solidFill>
                  <a:schemeClr val="accent1"/>
                </a:solidFill>
                <a:latin typeface="Comic Sans MS" panose="030F0702030302020204" pitchFamily="66" charset="0"/>
              </a:rPr>
              <a:t>NEVILL ROAD JUNIOR SCHOOL Curriculum overview - </a:t>
            </a:r>
            <a:r>
              <a:rPr lang="en-GB" sz="4400" b="1" dirty="0" smtClean="0">
                <a:solidFill>
                  <a:schemeClr val="accent1"/>
                </a:solidFill>
                <a:latin typeface="Comic Sans MS" panose="030F0702030302020204" pitchFamily="66" charset="0"/>
              </a:rPr>
              <a:t>Music</a:t>
            </a:r>
            <a:endParaRPr lang="en-GB" sz="4400" b="1" dirty="0">
              <a:solidFill>
                <a:schemeClr val="accent1"/>
              </a:solidFill>
              <a:latin typeface="Comic Sans MS" panose="030F0702030302020204" pitchFamily="66"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0676" y="223840"/>
            <a:ext cx="1905000" cy="1905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8606" y="3628501"/>
            <a:ext cx="2422970" cy="2261438"/>
          </a:xfrm>
          <a:prstGeom prst="rect">
            <a:avLst/>
          </a:prstGeom>
        </p:spPr>
      </p:pic>
    </p:spTree>
    <p:extLst>
      <p:ext uri="{BB962C8B-B14F-4D97-AF65-F5344CB8AC3E}">
        <p14:creationId xmlns:p14="http://schemas.microsoft.com/office/powerpoint/2010/main" val="1480251337"/>
      </p:ext>
    </p:extLst>
  </p:cSld>
  <p:clrMapOvr>
    <a:masterClrMapping/>
  </p:clrMapOvr>
  <mc:AlternateContent xmlns:mc="http://schemas.openxmlformats.org/markup-compatibility/2006" xmlns:p14="http://schemas.microsoft.com/office/powerpoint/2010/main">
    <mc:Choice Requires="p14">
      <p:transition spd="slow" p14:dur="2000" advTm="9489"/>
    </mc:Choice>
    <mc:Fallback xmlns="">
      <p:transition spd="slow" advTm="948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9683" y="1406263"/>
            <a:ext cx="8025464" cy="646331"/>
          </a:xfrm>
          <a:prstGeom prst="rect">
            <a:avLst/>
          </a:prstGeom>
          <a:noFill/>
        </p:spPr>
        <p:txBody>
          <a:bodyPr wrap="square" rtlCol="0">
            <a:spAutoFit/>
          </a:bodyPr>
          <a:lstStyle/>
          <a:p>
            <a:r>
              <a:rPr lang="en-GB" sz="3600" b="1" dirty="0" smtClean="0">
                <a:solidFill>
                  <a:srgbClr val="FF0000"/>
                </a:solidFill>
                <a:latin typeface="Comic Sans MS" panose="030F0702030302020204" pitchFamily="66" charset="0"/>
              </a:rPr>
              <a:t>Whole School Planning Overview</a:t>
            </a:r>
            <a:endParaRPr lang="en-GB" sz="3600" b="1" dirty="0">
              <a:solidFill>
                <a:srgbClr val="FF0000"/>
              </a:solidFill>
              <a:latin typeface="Comic Sans MS" panose="030F0702030302020204" pitchFamily="66" charset="0"/>
            </a:endParaRPr>
          </a:p>
        </p:txBody>
      </p:sp>
      <p:sp>
        <p:nvSpPr>
          <p:cNvPr id="3" name="Rectangle 2"/>
          <p:cNvSpPr/>
          <p:nvPr/>
        </p:nvSpPr>
        <p:spPr>
          <a:xfrm>
            <a:off x="6361577" y="2229772"/>
            <a:ext cx="5367139" cy="3693319"/>
          </a:xfrm>
          <a:prstGeom prst="rect">
            <a:avLst/>
          </a:prstGeom>
        </p:spPr>
        <p:txBody>
          <a:bodyPr wrap="square">
            <a:spAutoFit/>
          </a:bodyPr>
          <a:lstStyle/>
          <a:p>
            <a:pPr marL="285750" indent="-285750">
              <a:buFont typeface="Arial" panose="020B0604020202020204" pitchFamily="34" charset="0"/>
              <a:buChar char="•"/>
            </a:pPr>
            <a:r>
              <a:rPr lang="en-GB" dirty="0" smtClean="0">
                <a:latin typeface="Comic Sans MS" panose="030F0702030302020204" pitchFamily="66" charset="0"/>
              </a:rPr>
              <a:t>During the school year 2023-2024, we have adopted the </a:t>
            </a:r>
            <a:r>
              <a:rPr lang="en-GB" dirty="0" err="1" smtClean="0">
                <a:latin typeface="Comic Sans MS" panose="030F0702030302020204" pitchFamily="66" charset="0"/>
              </a:rPr>
              <a:t>Kapow</a:t>
            </a:r>
            <a:r>
              <a:rPr lang="en-GB" dirty="0" smtClean="0">
                <a:latin typeface="Comic Sans MS" panose="030F0702030302020204" pitchFamily="66" charset="0"/>
              </a:rPr>
              <a:t> scheme of work. We felt this all the aspects of music teaching required in a fun and varied way. It also ensures that all the objectives of the national curriculum for Music.</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smtClean="0">
                <a:latin typeface="Comic Sans MS" panose="030F0702030302020204" pitchFamily="66" charset="0"/>
              </a:rPr>
              <a:t>As this is an online resources, we benefit from the content that is updated regularly and provides a range videos for teachers to help with subject knowledge and skills.</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endParaRPr lang="en-GB" dirty="0">
              <a:latin typeface="Comic Sans MS" panose="030F0702030302020204" pitchFamily="66" charset="0"/>
            </a:endParaRPr>
          </a:p>
        </p:txBody>
      </p:sp>
      <p:sp>
        <p:nvSpPr>
          <p:cNvPr id="11" name="Title 1">
            <a:extLst>
              <a:ext uri="{FF2B5EF4-FFF2-40B4-BE49-F238E27FC236}">
                <a16:creationId xmlns:a16="http://schemas.microsoft.com/office/drawing/2014/main" xmlns="" id="{9AA2B189-CC46-4566-B617-306A6F4BE401}"/>
              </a:ext>
            </a:extLst>
          </p:cNvPr>
          <p:cNvSpPr txBox="1">
            <a:spLocks/>
          </p:cNvSpPr>
          <p:nvPr/>
        </p:nvSpPr>
        <p:spPr>
          <a:xfrm>
            <a:off x="2326535" y="368573"/>
            <a:ext cx="9621078" cy="1293028"/>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GB" b="1" smtClean="0">
                <a:solidFill>
                  <a:srgbClr val="FF0000"/>
                </a:solidFill>
                <a:latin typeface="Comic Sans MS" panose="030F0702030302020204" pitchFamily="66" charset="0"/>
              </a:rPr>
              <a:t>SEQUENCE OF LEARNING-</a:t>
            </a:r>
            <a:br>
              <a:rPr lang="en-GB" b="1" smtClean="0">
                <a:solidFill>
                  <a:srgbClr val="FF0000"/>
                </a:solidFill>
                <a:latin typeface="Comic Sans MS" panose="030F0702030302020204" pitchFamily="66" charset="0"/>
              </a:rPr>
            </a:br>
            <a:r>
              <a:rPr lang="en-GB" b="1" smtClean="0">
                <a:solidFill>
                  <a:srgbClr val="FF0000"/>
                </a:solidFill>
                <a:latin typeface="Comic Sans MS" panose="030F0702030302020204" pitchFamily="66" charset="0"/>
              </a:rPr>
              <a:t>  unit and lesson plans</a:t>
            </a:r>
            <a:endParaRPr lang="en-GB" b="1" dirty="0">
              <a:solidFill>
                <a:srgbClr val="FF0000"/>
              </a:solidFill>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385019" y="2158669"/>
            <a:ext cx="5757661" cy="2285963"/>
          </a:xfrm>
          <a:prstGeom prst="rect">
            <a:avLst/>
          </a:prstGeom>
        </p:spPr>
      </p:pic>
      <p:pic>
        <p:nvPicPr>
          <p:cNvPr id="6" name="Picture 5"/>
          <p:cNvPicPr>
            <a:picLocks noChangeAspect="1"/>
          </p:cNvPicPr>
          <p:nvPr/>
        </p:nvPicPr>
        <p:blipFill>
          <a:blip r:embed="rId3"/>
          <a:stretch>
            <a:fillRect/>
          </a:stretch>
        </p:blipFill>
        <p:spPr>
          <a:xfrm>
            <a:off x="456801" y="4679405"/>
            <a:ext cx="3030017" cy="1623741"/>
          </a:xfrm>
          <a:prstGeom prst="rect">
            <a:avLst/>
          </a:prstGeom>
        </p:spPr>
      </p:pic>
      <p:sp>
        <p:nvSpPr>
          <p:cNvPr id="7" name="Rectangle 6"/>
          <p:cNvSpPr/>
          <p:nvPr/>
        </p:nvSpPr>
        <p:spPr>
          <a:xfrm>
            <a:off x="385019" y="6221322"/>
            <a:ext cx="5024710" cy="415498"/>
          </a:xfrm>
          <a:prstGeom prst="rect">
            <a:avLst/>
          </a:prstGeom>
        </p:spPr>
        <p:txBody>
          <a:bodyPr wrap="square">
            <a:spAutoFit/>
          </a:bodyPr>
          <a:lstStyle/>
          <a:p>
            <a:r>
              <a:rPr lang="en-GB" sz="1050" dirty="0">
                <a:latin typeface="Calibri" panose="020F0502020204030204" pitchFamily="34" charset="0"/>
                <a:cs typeface="Calibri" panose="020F0502020204030204" pitchFamily="34" charset="0"/>
              </a:rPr>
              <a:t>Sometimes known as the elements of music, these are the building blocks of music and therefore run throughout </a:t>
            </a:r>
            <a:r>
              <a:rPr lang="en-GB" sz="1050" dirty="0" smtClean="0">
                <a:latin typeface="Calibri" panose="020F0502020204030204" pitchFamily="34" charset="0"/>
                <a:cs typeface="Calibri" panose="020F0502020204030204" pitchFamily="34" charset="0"/>
              </a:rPr>
              <a:t>the </a:t>
            </a:r>
            <a:r>
              <a:rPr lang="en-GB" sz="1050" dirty="0">
                <a:latin typeface="Calibri" panose="020F0502020204030204" pitchFamily="34" charset="0"/>
                <a:cs typeface="Calibri" panose="020F0502020204030204" pitchFamily="34" charset="0"/>
              </a:rPr>
              <a:t>scheme of work as an overarching strand. </a:t>
            </a:r>
          </a:p>
        </p:txBody>
      </p:sp>
    </p:spTree>
    <p:extLst>
      <p:ext uri="{BB962C8B-B14F-4D97-AF65-F5344CB8AC3E}">
        <p14:creationId xmlns:p14="http://schemas.microsoft.com/office/powerpoint/2010/main" val="3170766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14671"/>
            <a:ext cx="8610600" cy="1293028"/>
          </a:xfrm>
        </p:spPr>
        <p:txBody>
          <a:bodyPr>
            <a:normAutofit fontScale="90000"/>
          </a:bodyPr>
          <a:lstStyle/>
          <a:p>
            <a:r>
              <a:rPr lang="en-GB" b="1" dirty="0">
                <a:solidFill>
                  <a:srgbClr val="FF0000"/>
                </a:solidFill>
                <a:latin typeface="Comic Sans MS" panose="030F0702030302020204" pitchFamily="66" charset="0"/>
              </a:rPr>
              <a:t>SEQUENCE OF LEARNING –Curriculum PROGRESSION plans</a:t>
            </a:r>
          </a:p>
        </p:txBody>
      </p:sp>
      <p:sp>
        <p:nvSpPr>
          <p:cNvPr id="3" name="Content Placeholder 2"/>
          <p:cNvSpPr>
            <a:spLocks noGrp="1"/>
          </p:cNvSpPr>
          <p:nvPr>
            <p:ph idx="1"/>
          </p:nvPr>
        </p:nvSpPr>
        <p:spPr>
          <a:xfrm>
            <a:off x="2785368" y="5158258"/>
            <a:ext cx="9199485" cy="1973727"/>
          </a:xfrm>
        </p:spPr>
        <p:txBody>
          <a:bodyPr>
            <a:normAutofit/>
          </a:bodyPr>
          <a:lstStyle/>
          <a:p>
            <a:r>
              <a:rPr lang="en-GB" sz="2000" dirty="0">
                <a:latin typeface="Comic Sans MS" panose="030F0702030302020204" pitchFamily="66" charset="0"/>
              </a:rPr>
              <a:t>To see more about how we sequence the units of </a:t>
            </a:r>
            <a:r>
              <a:rPr lang="en-GB" sz="2000" dirty="0" smtClean="0">
                <a:latin typeface="Comic Sans MS" panose="030F0702030302020204" pitchFamily="66" charset="0"/>
              </a:rPr>
              <a:t>Music and </a:t>
            </a:r>
            <a:r>
              <a:rPr lang="en-GB" sz="2000" dirty="0">
                <a:latin typeface="Comic Sans MS" panose="030F0702030302020204" pitchFamily="66" charset="0"/>
              </a:rPr>
              <a:t>how the</a:t>
            </a:r>
          </a:p>
          <a:p>
            <a:pPr marL="0" indent="0">
              <a:buNone/>
            </a:pPr>
            <a:r>
              <a:rPr lang="en-GB" sz="2000" dirty="0">
                <a:latin typeface="Comic Sans MS" panose="030F0702030302020204" pitchFamily="66" charset="0"/>
              </a:rPr>
              <a:t>    knowledge, </a:t>
            </a:r>
            <a:r>
              <a:rPr lang="en-GB" sz="2000" dirty="0" smtClean="0">
                <a:latin typeface="Comic Sans MS" panose="030F0702030302020204" pitchFamily="66" charset="0"/>
              </a:rPr>
              <a:t>skills and </a:t>
            </a:r>
            <a:r>
              <a:rPr lang="en-GB" sz="2000" dirty="0">
                <a:latin typeface="Comic Sans MS" panose="030F0702030302020204" pitchFamily="66" charset="0"/>
              </a:rPr>
              <a:t>vocabulary  are progressed throughout the</a:t>
            </a:r>
          </a:p>
          <a:p>
            <a:pPr marL="0" indent="0">
              <a:buNone/>
            </a:pPr>
            <a:r>
              <a:rPr lang="en-GB" sz="2000" dirty="0">
                <a:latin typeface="Comic Sans MS" panose="030F0702030302020204" pitchFamily="66" charset="0"/>
              </a:rPr>
              <a:t>    school, follow the </a:t>
            </a:r>
            <a:r>
              <a:rPr lang="en-GB" sz="2000" dirty="0" smtClean="0">
                <a:latin typeface="Comic Sans MS" panose="030F0702030302020204" pitchFamily="66" charset="0"/>
              </a:rPr>
              <a:t>link: </a:t>
            </a:r>
            <a:r>
              <a:rPr lang="en-GB" sz="2000" dirty="0" smtClean="0">
                <a:latin typeface="Comic Sans MS" panose="030F0702030302020204" pitchFamily="66" charset="0"/>
                <a:hlinkClick r:id="rId2" action="ppaction://hlinkfile"/>
              </a:rPr>
              <a:t>M_Standard-Music-Progression-of-KSAV-A4_KP22-20.10.23.pdf</a:t>
            </a:r>
            <a:endParaRPr lang="en-GB" sz="2000" dirty="0"/>
          </a:p>
        </p:txBody>
      </p:sp>
      <p:pic>
        <p:nvPicPr>
          <p:cNvPr id="4" name="Picture 3"/>
          <p:cNvPicPr>
            <a:picLocks noChangeAspect="1"/>
          </p:cNvPicPr>
          <p:nvPr/>
        </p:nvPicPr>
        <p:blipFill>
          <a:blip r:embed="rId3"/>
          <a:stretch>
            <a:fillRect/>
          </a:stretch>
        </p:blipFill>
        <p:spPr>
          <a:xfrm>
            <a:off x="685800" y="4830157"/>
            <a:ext cx="1761905" cy="1723810"/>
          </a:xfrm>
          <a:prstGeom prst="rect">
            <a:avLst/>
          </a:prstGeom>
        </p:spPr>
      </p:pic>
      <p:sp>
        <p:nvSpPr>
          <p:cNvPr id="5" name="Rectangle 4"/>
          <p:cNvSpPr/>
          <p:nvPr/>
        </p:nvSpPr>
        <p:spPr>
          <a:xfrm>
            <a:off x="597023" y="1746063"/>
            <a:ext cx="9372600" cy="2308324"/>
          </a:xfrm>
          <a:prstGeom prst="rect">
            <a:avLst/>
          </a:prstGeom>
        </p:spPr>
        <p:txBody>
          <a:bodyPr wrap="square">
            <a:spAutoFit/>
          </a:bodyPr>
          <a:lstStyle/>
          <a:p>
            <a:pPr marL="285750" indent="-285750">
              <a:buFont typeface="Arial" panose="020B0604020202020204" pitchFamily="34" charset="0"/>
              <a:buChar char="•"/>
            </a:pPr>
            <a:r>
              <a:rPr lang="en-GB" dirty="0">
                <a:latin typeface="Comic Sans MS" panose="030F0702030302020204" pitchFamily="66" charset="0"/>
              </a:rPr>
              <a:t>As </a:t>
            </a:r>
            <a:r>
              <a:rPr lang="en-GB" dirty="0" err="1" smtClean="0">
                <a:latin typeface="Comic Sans MS" panose="030F0702030302020204" pitchFamily="66" charset="0"/>
              </a:rPr>
              <a:t>Kapow</a:t>
            </a:r>
            <a:r>
              <a:rPr lang="en-GB" dirty="0" smtClean="0">
                <a:latin typeface="Comic Sans MS" panose="030F0702030302020204" pitchFamily="66" charset="0"/>
              </a:rPr>
              <a:t> </a:t>
            </a:r>
            <a:r>
              <a:rPr lang="en-GB" dirty="0">
                <a:latin typeface="Comic Sans MS" panose="030F0702030302020204" pitchFamily="66" charset="0"/>
              </a:rPr>
              <a:t>is a new </a:t>
            </a:r>
            <a:r>
              <a:rPr lang="en-GB" dirty="0" smtClean="0">
                <a:latin typeface="Comic Sans MS" panose="030F0702030302020204" pitchFamily="66" charset="0"/>
              </a:rPr>
              <a:t>scheme to us, </a:t>
            </a:r>
            <a:r>
              <a:rPr lang="en-GB" dirty="0">
                <a:latin typeface="Comic Sans MS" panose="030F0702030302020204" pitchFamily="66" charset="0"/>
              </a:rPr>
              <a:t>to ensure complete coverage and the progression of skills and knowledge required, in the first </a:t>
            </a:r>
            <a:r>
              <a:rPr lang="en-GB" dirty="0" smtClean="0">
                <a:latin typeface="Comic Sans MS" panose="030F0702030302020204" pitchFamily="66" charset="0"/>
              </a:rPr>
              <a:t>year (2023-2024) </a:t>
            </a:r>
            <a:r>
              <a:rPr lang="en-GB" dirty="0">
                <a:latin typeface="Comic Sans MS" panose="030F0702030302020204" pitchFamily="66" charset="0"/>
              </a:rPr>
              <a:t>Y3 and Y4 are completing the Y3 teaching and Y5 and Y6, the Y4 teaching. </a:t>
            </a:r>
            <a:endParaRPr lang="en-GB" dirty="0" smtClean="0">
              <a:latin typeface="Comic Sans MS" panose="030F0702030302020204" pitchFamily="66" charset="0"/>
            </a:endParaRPr>
          </a:p>
          <a:p>
            <a:pPr marL="285750" indent="-285750">
              <a:buFont typeface="Arial" panose="020B0604020202020204" pitchFamily="34" charset="0"/>
              <a:buChar char="•"/>
            </a:pPr>
            <a:r>
              <a:rPr lang="en-GB" dirty="0" smtClean="0">
                <a:latin typeface="Comic Sans MS" panose="030F0702030302020204" pitchFamily="66" charset="0"/>
              </a:rPr>
              <a:t>The children will then progress through the units.</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smtClean="0">
                <a:latin typeface="Comic Sans MS" panose="030F0702030302020204" pitchFamily="66" charset="0"/>
              </a:rPr>
              <a:t>The progression of skills and knowledge are grouped into the 4 strands: listening, composing, performing, the history of music and the inter-related dimensions of music. </a:t>
            </a:r>
            <a:endParaRPr lang="en-GB" dirty="0">
              <a:latin typeface="Comic Sans MS" panose="030F0702030302020204" pitchFamily="66" charset="0"/>
            </a:endParaRPr>
          </a:p>
        </p:txBody>
      </p:sp>
    </p:spTree>
    <p:extLst>
      <p:ext uri="{BB962C8B-B14F-4D97-AF65-F5344CB8AC3E}">
        <p14:creationId xmlns:p14="http://schemas.microsoft.com/office/powerpoint/2010/main" val="2936559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C5F092B0-9F3C-480D-A0B8-167AF19BEE41}"/>
              </a:ext>
            </a:extLst>
          </p:cNvPr>
          <p:cNvSpPr txBox="1"/>
          <p:nvPr/>
        </p:nvSpPr>
        <p:spPr>
          <a:xfrm>
            <a:off x="4950187" y="458948"/>
            <a:ext cx="6870751" cy="1323439"/>
          </a:xfrm>
          <a:prstGeom prst="rect">
            <a:avLst/>
          </a:prstGeom>
          <a:noFill/>
        </p:spPr>
        <p:txBody>
          <a:bodyPr wrap="square" rtlCol="0">
            <a:spAutoFit/>
          </a:bodyPr>
          <a:lstStyle/>
          <a:p>
            <a:pPr algn="ctr"/>
            <a:r>
              <a:rPr lang="en-GB" sz="4000" b="1" dirty="0" smtClean="0">
                <a:solidFill>
                  <a:srgbClr val="FF0000"/>
                </a:solidFill>
                <a:latin typeface="Comic Sans MS" panose="030F0702030302020204" pitchFamily="66" charset="0"/>
              </a:rPr>
              <a:t>MUSIC LESSONS </a:t>
            </a:r>
            <a:r>
              <a:rPr lang="en-GB" sz="4000" b="1" dirty="0">
                <a:solidFill>
                  <a:srgbClr val="FF0000"/>
                </a:solidFill>
                <a:latin typeface="Comic Sans MS" panose="030F0702030302020204" pitchFamily="66" charset="0"/>
              </a:rPr>
              <a:t>AT NEVILL ROAD</a:t>
            </a:r>
          </a:p>
        </p:txBody>
      </p:sp>
      <p:sp>
        <p:nvSpPr>
          <p:cNvPr id="5" name="TextBox 4">
            <a:extLst>
              <a:ext uri="{FF2B5EF4-FFF2-40B4-BE49-F238E27FC236}">
                <a16:creationId xmlns:a16="http://schemas.microsoft.com/office/drawing/2014/main" xmlns="" id="{3D2FD3A0-AE8D-48B2-B77B-8E9659F993FA}"/>
              </a:ext>
            </a:extLst>
          </p:cNvPr>
          <p:cNvSpPr txBox="1"/>
          <p:nvPr/>
        </p:nvSpPr>
        <p:spPr>
          <a:xfrm>
            <a:off x="3974002" y="3719834"/>
            <a:ext cx="6117996" cy="2893100"/>
          </a:xfrm>
          <a:prstGeom prst="rect">
            <a:avLst/>
          </a:prstGeom>
          <a:noFill/>
        </p:spPr>
        <p:txBody>
          <a:bodyPr wrap="square" rtlCol="0">
            <a:spAutoFit/>
          </a:bodyPr>
          <a:lstStyle/>
          <a:p>
            <a:r>
              <a:rPr lang="en-GB" dirty="0">
                <a:latin typeface="Comic Sans MS" panose="030F0702030302020204" pitchFamily="66" charset="0"/>
              </a:rPr>
              <a:t>Music lessons are divided into six units per year group with five lessons per unit.</a:t>
            </a:r>
            <a:endParaRPr lang="en-GB" dirty="0" smtClean="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rPr>
              <a:t>Lessons have a structure which consists of</a:t>
            </a:r>
            <a:endParaRPr lang="en-GB" dirty="0">
              <a:latin typeface="Comic Sans MS" panose="030F0702030302020204" pitchFamily="66" charset="0"/>
            </a:endParaRPr>
          </a:p>
          <a:p>
            <a:pPr>
              <a:buFont typeface="Wingdings" panose="05000000000000000000" pitchFamily="2" charset="2"/>
              <a:buChar char="ü"/>
            </a:pPr>
            <a:r>
              <a:rPr lang="en-GB" dirty="0">
                <a:latin typeface="Comic Sans MS" panose="030F0702030302020204" pitchFamily="66" charset="0"/>
              </a:rPr>
              <a:t>Can you still?</a:t>
            </a:r>
          </a:p>
          <a:p>
            <a:pPr>
              <a:buFont typeface="Wingdings" panose="05000000000000000000" pitchFamily="2" charset="2"/>
              <a:buChar char="ü"/>
            </a:pPr>
            <a:r>
              <a:rPr lang="en-GB" dirty="0">
                <a:latin typeface="Comic Sans MS" panose="030F0702030302020204" pitchFamily="66" charset="0"/>
              </a:rPr>
              <a:t>Vocabulary</a:t>
            </a:r>
          </a:p>
          <a:p>
            <a:pPr>
              <a:buFont typeface="Wingdings" panose="05000000000000000000" pitchFamily="2" charset="2"/>
              <a:buChar char="ü"/>
            </a:pPr>
            <a:r>
              <a:rPr lang="en-GB" dirty="0">
                <a:latin typeface="Comic Sans MS" panose="030F0702030302020204" pitchFamily="66" charset="0"/>
              </a:rPr>
              <a:t>Attention grabber</a:t>
            </a:r>
          </a:p>
          <a:p>
            <a:pPr>
              <a:buFont typeface="Wingdings" panose="05000000000000000000" pitchFamily="2" charset="2"/>
              <a:buChar char="ü"/>
            </a:pPr>
            <a:r>
              <a:rPr lang="en-GB" dirty="0">
                <a:latin typeface="Comic Sans MS" panose="030F0702030302020204" pitchFamily="66" charset="0"/>
              </a:rPr>
              <a:t>Main event</a:t>
            </a:r>
          </a:p>
          <a:p>
            <a:pPr>
              <a:buFont typeface="Wingdings" panose="05000000000000000000" pitchFamily="2" charset="2"/>
              <a:buChar char="ü"/>
            </a:pPr>
            <a:r>
              <a:rPr lang="en-GB" dirty="0">
                <a:latin typeface="Comic Sans MS" panose="030F0702030302020204" pitchFamily="66" charset="0"/>
              </a:rPr>
              <a:t>Wrapping up</a:t>
            </a:r>
          </a:p>
          <a:p>
            <a:endParaRPr lang="en-GB" sz="2000"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343035" y="5504566"/>
            <a:ext cx="3058492" cy="1184558"/>
          </a:xfrm>
          <a:prstGeom prst="rect">
            <a:avLst/>
          </a:prstGeom>
        </p:spPr>
      </p:pic>
      <p:pic>
        <p:nvPicPr>
          <p:cNvPr id="4" name="Picture 3"/>
          <p:cNvPicPr>
            <a:picLocks noChangeAspect="1"/>
          </p:cNvPicPr>
          <p:nvPr/>
        </p:nvPicPr>
        <p:blipFill>
          <a:blip r:embed="rId3"/>
          <a:stretch>
            <a:fillRect/>
          </a:stretch>
        </p:blipFill>
        <p:spPr>
          <a:xfrm>
            <a:off x="350988" y="3787957"/>
            <a:ext cx="3057257" cy="1603362"/>
          </a:xfrm>
          <a:prstGeom prst="rect">
            <a:avLst/>
          </a:prstGeom>
        </p:spPr>
      </p:pic>
      <p:sp>
        <p:nvSpPr>
          <p:cNvPr id="8" name="Rectangle 7"/>
          <p:cNvSpPr/>
          <p:nvPr/>
        </p:nvSpPr>
        <p:spPr>
          <a:xfrm>
            <a:off x="429087" y="1781710"/>
            <a:ext cx="10401670" cy="1754326"/>
          </a:xfrm>
          <a:prstGeom prst="rect">
            <a:avLst/>
          </a:prstGeom>
        </p:spPr>
        <p:txBody>
          <a:bodyPr wrap="square">
            <a:spAutoFit/>
          </a:bodyPr>
          <a:lstStyle/>
          <a:p>
            <a:r>
              <a:rPr lang="en-GB" dirty="0" smtClean="0">
                <a:latin typeface="Comic Sans MS" panose="030F0702030302020204" pitchFamily="66" charset="0"/>
              </a:rPr>
              <a:t>The children have a music lesson once a week and there is a timetable so that resources, such as musical instruments, are available for that year group that afternoon.</a:t>
            </a:r>
          </a:p>
          <a:p>
            <a:r>
              <a:rPr lang="en-GB" dirty="0" smtClean="0">
                <a:latin typeface="Comic Sans MS" panose="030F0702030302020204" pitchFamily="66" charset="0"/>
              </a:rPr>
              <a:t>Tuesday </a:t>
            </a:r>
            <a:r>
              <a:rPr lang="en-GB" dirty="0">
                <a:latin typeface="Comic Sans MS" panose="030F0702030302020204" pitchFamily="66" charset="0"/>
              </a:rPr>
              <a:t>- Year 6</a:t>
            </a:r>
          </a:p>
          <a:p>
            <a:r>
              <a:rPr lang="en-GB" dirty="0">
                <a:latin typeface="Comic Sans MS" panose="030F0702030302020204" pitchFamily="66" charset="0"/>
              </a:rPr>
              <a:t>Wednesday - Year 3</a:t>
            </a:r>
          </a:p>
          <a:p>
            <a:r>
              <a:rPr lang="en-GB" dirty="0">
                <a:latin typeface="Comic Sans MS" panose="030F0702030302020204" pitchFamily="66" charset="0"/>
              </a:rPr>
              <a:t>Thursday - Year 4</a:t>
            </a:r>
          </a:p>
          <a:p>
            <a:r>
              <a:rPr lang="en-GB" dirty="0">
                <a:latin typeface="Comic Sans MS" panose="030F0702030302020204" pitchFamily="66" charset="0"/>
              </a:rPr>
              <a:t>Friday - Year 5</a:t>
            </a:r>
          </a:p>
        </p:txBody>
      </p:sp>
    </p:spTree>
    <p:extLst>
      <p:ext uri="{BB962C8B-B14F-4D97-AF65-F5344CB8AC3E}">
        <p14:creationId xmlns:p14="http://schemas.microsoft.com/office/powerpoint/2010/main" val="1028168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0307" y="1475766"/>
            <a:ext cx="6447693" cy="4247317"/>
          </a:xfrm>
          <a:prstGeom prst="rect">
            <a:avLst/>
          </a:prstGeom>
        </p:spPr>
        <p:txBody>
          <a:bodyPr wrap="square">
            <a:spAutoFit/>
          </a:bodyPr>
          <a:lstStyle/>
          <a:p>
            <a:r>
              <a:rPr lang="en-GB" dirty="0">
                <a:latin typeface="Comic Sans MS" panose="030F0702030302020204" pitchFamily="66" charset="0"/>
              </a:rPr>
              <a:t>At Nevill Road Junior School we develop key </a:t>
            </a:r>
            <a:r>
              <a:rPr lang="en-GB" dirty="0" smtClean="0">
                <a:latin typeface="Comic Sans MS" panose="030F0702030302020204" pitchFamily="66" charset="0"/>
              </a:rPr>
              <a:t>vocabulary with the </a:t>
            </a:r>
            <a:r>
              <a:rPr lang="en-GB" dirty="0">
                <a:latin typeface="Comic Sans MS" panose="030F0702030302020204" pitchFamily="66" charset="0"/>
              </a:rPr>
              <a:t>children by</a:t>
            </a:r>
            <a:r>
              <a:rPr lang="en-GB" dirty="0" smtClean="0">
                <a:latin typeface="Comic Sans MS" panose="030F0702030302020204" pitchFamily="66" charset="0"/>
              </a:rPr>
              <a:t>:</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smtClean="0">
                <a:latin typeface="Comic Sans MS" panose="030F0702030302020204" pitchFamily="66" charset="0"/>
              </a:rPr>
              <a:t>Highlighting key vocabulary within lessons verbally.</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smtClean="0">
                <a:latin typeface="Comic Sans MS" panose="030F0702030302020204" pitchFamily="66" charset="0"/>
              </a:rPr>
              <a:t>Vocabulary is developed and built upon throughout a sequence of work. Much key vocabulary is revisited throughout the Junior school, especially the vocabulary of the inter-related dimensions of Music.</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smtClean="0">
                <a:latin typeface="Comic Sans MS" panose="030F0702030302020204" pitchFamily="66" charset="0"/>
              </a:rPr>
              <a:t>Reflecting on key vocabulary used within the lesson. </a:t>
            </a:r>
          </a:p>
          <a:p>
            <a:pPr marL="285750" indent="-285750">
              <a:buFont typeface="Arial" panose="020B0604020202020204" pitchFamily="34" charset="0"/>
              <a:buChar char="•"/>
            </a:pPr>
            <a:endParaRPr lang="en-GB" dirty="0">
              <a:latin typeface="Comic Sans MS" panose="030F0702030302020204" pitchFamily="66" charset="0"/>
            </a:endParaRPr>
          </a:p>
          <a:p>
            <a:r>
              <a:rPr lang="en-GB" dirty="0" smtClean="0">
                <a:latin typeface="Comic Sans MS" panose="030F0702030302020204" pitchFamily="66" charset="0"/>
                <a:hlinkClick r:id="rId2" action="ppaction://hlinkfile"/>
              </a:rPr>
              <a:t>M_Music-vocabulary-Last-updated-20-10-2023.pdf</a:t>
            </a:r>
            <a:endParaRPr lang="en-GB" dirty="0">
              <a:latin typeface="Comic Sans MS" panose="030F0702030302020204" pitchFamily="66" charset="0"/>
            </a:endParaRPr>
          </a:p>
          <a:p>
            <a:pPr marL="285750" indent="-285750">
              <a:buFont typeface="Arial" panose="020B0604020202020204" pitchFamily="34" charset="0"/>
              <a:buChar char="•"/>
            </a:pPr>
            <a:endParaRPr lang="en-GB" dirty="0">
              <a:latin typeface="Comic Sans MS" panose="030F0702030302020204" pitchFamily="66" charset="0"/>
            </a:endParaRPr>
          </a:p>
          <a:p>
            <a:endParaRPr lang="en-GB" dirty="0"/>
          </a:p>
        </p:txBody>
      </p:sp>
      <p:sp>
        <p:nvSpPr>
          <p:cNvPr id="2" name="TextBox 1"/>
          <p:cNvSpPr txBox="1"/>
          <p:nvPr/>
        </p:nvSpPr>
        <p:spPr>
          <a:xfrm>
            <a:off x="6119446" y="644769"/>
            <a:ext cx="4360985" cy="830997"/>
          </a:xfrm>
          <a:prstGeom prst="rect">
            <a:avLst/>
          </a:prstGeom>
          <a:noFill/>
        </p:spPr>
        <p:txBody>
          <a:bodyPr wrap="square" rtlCol="0">
            <a:spAutoFit/>
          </a:bodyPr>
          <a:lstStyle/>
          <a:p>
            <a:r>
              <a:rPr lang="en-GB" sz="4800" b="1" dirty="0">
                <a:solidFill>
                  <a:srgbClr val="FF0000"/>
                </a:solidFill>
                <a:latin typeface="Comic Sans MS" panose="030F0702030302020204" pitchFamily="66" charset="0"/>
              </a:rPr>
              <a:t>VOCABULARY</a:t>
            </a:r>
          </a:p>
        </p:txBody>
      </p:sp>
      <p:pic>
        <p:nvPicPr>
          <p:cNvPr id="5" name="Picture 4"/>
          <p:cNvPicPr>
            <a:picLocks noChangeAspect="1"/>
          </p:cNvPicPr>
          <p:nvPr/>
        </p:nvPicPr>
        <p:blipFill>
          <a:blip r:embed="rId3"/>
          <a:stretch>
            <a:fillRect/>
          </a:stretch>
        </p:blipFill>
        <p:spPr>
          <a:xfrm>
            <a:off x="6990756" y="1571174"/>
            <a:ext cx="4097454" cy="4533685"/>
          </a:xfrm>
          <a:prstGeom prst="rect">
            <a:avLst/>
          </a:prstGeom>
        </p:spPr>
      </p:pic>
    </p:spTree>
    <p:extLst>
      <p:ext uri="{BB962C8B-B14F-4D97-AF65-F5344CB8AC3E}">
        <p14:creationId xmlns:p14="http://schemas.microsoft.com/office/powerpoint/2010/main" val="886657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8262" y="1643575"/>
            <a:ext cx="5750169" cy="5097194"/>
          </a:xfrm>
        </p:spPr>
        <p:txBody>
          <a:bodyPr>
            <a:normAutofit/>
          </a:bodyPr>
          <a:lstStyle/>
          <a:p>
            <a:r>
              <a:rPr lang="en-GB" dirty="0" smtClean="0">
                <a:latin typeface="Comic Sans MS" panose="030F0702030302020204" pitchFamily="66" charset="0"/>
              </a:rPr>
              <a:t>Teachers </a:t>
            </a:r>
            <a:r>
              <a:rPr lang="en-GB" dirty="0">
                <a:latin typeface="Comic Sans MS" panose="030F0702030302020204" pitchFamily="66" charset="0"/>
              </a:rPr>
              <a:t>then complete an assessment grid at the end of the unit indicating children that are working towards the expectations and those that have met the expectations. </a:t>
            </a:r>
            <a:endParaRPr lang="en-GB" dirty="0" smtClean="0">
              <a:latin typeface="Comic Sans MS" panose="030F0702030302020204" pitchFamily="66" charset="0"/>
            </a:endParaRPr>
          </a:p>
          <a:p>
            <a:r>
              <a:rPr lang="en-GB" dirty="0" smtClean="0">
                <a:latin typeface="Comic Sans MS" panose="030F0702030302020204" pitchFamily="66" charset="0"/>
              </a:rPr>
              <a:t>Within the </a:t>
            </a:r>
            <a:r>
              <a:rPr lang="en-GB" dirty="0" err="1" smtClean="0">
                <a:latin typeface="Comic Sans MS" panose="030F0702030302020204" pitchFamily="66" charset="0"/>
              </a:rPr>
              <a:t>Kapow</a:t>
            </a:r>
            <a:r>
              <a:rPr lang="en-GB" dirty="0" smtClean="0">
                <a:latin typeface="Comic Sans MS" panose="030F0702030302020204" pitchFamily="66" charset="0"/>
              </a:rPr>
              <a:t> each unit there is a multiple choice assessment quiz which will help the teachers assess the children’s understanding.</a:t>
            </a:r>
            <a:endParaRPr lang="en-GB" dirty="0">
              <a:latin typeface="Comic Sans MS" panose="030F0702030302020204" pitchFamily="66" charset="0"/>
            </a:endParaRPr>
          </a:p>
        </p:txBody>
      </p:sp>
      <p:sp>
        <p:nvSpPr>
          <p:cNvPr id="7" name="Title 6"/>
          <p:cNvSpPr>
            <a:spLocks noGrp="1"/>
          </p:cNvSpPr>
          <p:nvPr>
            <p:ph type="title"/>
          </p:nvPr>
        </p:nvSpPr>
        <p:spPr>
          <a:xfrm>
            <a:off x="6588368" y="257805"/>
            <a:ext cx="4296509" cy="1293028"/>
          </a:xfrm>
        </p:spPr>
        <p:txBody>
          <a:bodyPr/>
          <a:lstStyle/>
          <a:p>
            <a:r>
              <a:rPr lang="en-GB" b="1" dirty="0">
                <a:solidFill>
                  <a:srgbClr val="FF0000"/>
                </a:solidFill>
                <a:latin typeface="Comic Sans MS" panose="030F0702030302020204" pitchFamily="66" charset="0"/>
              </a:rPr>
              <a:t>assessment</a:t>
            </a:r>
          </a:p>
        </p:txBody>
      </p:sp>
      <p:pic>
        <p:nvPicPr>
          <p:cNvPr id="4" name="Picture 3"/>
          <p:cNvPicPr>
            <a:picLocks noChangeAspect="1"/>
          </p:cNvPicPr>
          <p:nvPr/>
        </p:nvPicPr>
        <p:blipFill>
          <a:blip r:embed="rId2"/>
          <a:stretch>
            <a:fillRect/>
          </a:stretch>
        </p:blipFill>
        <p:spPr>
          <a:xfrm>
            <a:off x="6198808" y="2883830"/>
            <a:ext cx="5720499" cy="3721156"/>
          </a:xfrm>
          <a:prstGeom prst="rect">
            <a:avLst/>
          </a:prstGeom>
        </p:spPr>
      </p:pic>
    </p:spTree>
    <p:extLst>
      <p:ext uri="{BB962C8B-B14F-4D97-AF65-F5344CB8AC3E}">
        <p14:creationId xmlns:p14="http://schemas.microsoft.com/office/powerpoint/2010/main" val="36375413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8023" y="73107"/>
            <a:ext cx="3346938" cy="1293028"/>
          </a:xfrm>
        </p:spPr>
        <p:txBody>
          <a:bodyPr/>
          <a:lstStyle/>
          <a:p>
            <a:r>
              <a:rPr lang="en-GB" b="1" dirty="0">
                <a:solidFill>
                  <a:srgbClr val="FF0000"/>
                </a:solidFill>
                <a:latin typeface="Comic Sans MS" panose="030F0702030302020204" pitchFamily="66" charset="0"/>
              </a:rPr>
              <a:t>inclusion</a:t>
            </a:r>
          </a:p>
        </p:txBody>
      </p:sp>
      <p:sp>
        <p:nvSpPr>
          <p:cNvPr id="3" name="Content Placeholder 2"/>
          <p:cNvSpPr>
            <a:spLocks noGrp="1"/>
          </p:cNvSpPr>
          <p:nvPr>
            <p:ph idx="1"/>
          </p:nvPr>
        </p:nvSpPr>
        <p:spPr>
          <a:xfrm>
            <a:off x="191827" y="1945998"/>
            <a:ext cx="6585154" cy="4810539"/>
          </a:xfrm>
        </p:spPr>
        <p:txBody>
          <a:bodyPr>
            <a:normAutofit fontScale="62500" lnSpcReduction="20000"/>
          </a:bodyPr>
          <a:lstStyle/>
          <a:p>
            <a:r>
              <a:rPr lang="en-GB" sz="2600" dirty="0">
                <a:latin typeface="Comic Sans MS" panose="030F0702030302020204" pitchFamily="66" charset="0"/>
              </a:rPr>
              <a:t>In all our subject areas we have created a provision map of need that shows how all children are supported in order to enable them to access the full curriculum.</a:t>
            </a:r>
          </a:p>
          <a:p>
            <a:r>
              <a:rPr lang="en-GB" sz="2600" dirty="0">
                <a:latin typeface="Comic Sans MS" panose="030F0702030302020204" pitchFamily="66" charset="0"/>
              </a:rPr>
              <a:t>The needs of all children are considered with a lens on provision for our SEND children and teaching is adopted necessary. We believe that if we are getting it right for our children with additional needs, then we are getting it right for everyone.</a:t>
            </a:r>
          </a:p>
          <a:p>
            <a:r>
              <a:rPr lang="en-GB" sz="2600" dirty="0">
                <a:latin typeface="Comic Sans MS" panose="030F0702030302020204" pitchFamily="66" charset="0"/>
              </a:rPr>
              <a:t>Learning is not capped by differentiation but stretched by enabling all pupils to deepen their learning through investigations and enquiry questions.</a:t>
            </a:r>
          </a:p>
          <a:p>
            <a:r>
              <a:rPr lang="en-GB" sz="2600" dirty="0">
                <a:latin typeface="Comic Sans MS" panose="030F0702030302020204" pitchFamily="66" charset="0"/>
              </a:rPr>
              <a:t>Some tasks are open ended and allow children to present their findings in  a variety of creative and individuals ways.</a:t>
            </a:r>
          </a:p>
          <a:p>
            <a:r>
              <a:rPr lang="en-GB" sz="2600" dirty="0">
                <a:latin typeface="Comic Sans MS" panose="030F0702030302020204" pitchFamily="66" charset="0"/>
              </a:rPr>
              <a:t>Staff check in regularly to check understanding.</a:t>
            </a:r>
          </a:p>
          <a:p>
            <a:r>
              <a:rPr lang="en-GB" sz="2600" dirty="0">
                <a:latin typeface="Comic Sans MS" panose="030F0702030302020204" pitchFamily="66" charset="0"/>
              </a:rPr>
              <a:t>Metacognition strategies are used to encourage independent learning.</a:t>
            </a:r>
          </a:p>
          <a:p>
            <a:r>
              <a:rPr lang="en-GB" sz="2600" dirty="0">
                <a:latin typeface="Comic Sans MS" panose="030F0702030302020204" pitchFamily="66" charset="0"/>
              </a:rPr>
              <a:t>Teaching assistants are used effectively to help scaffold learning an support children to become more independent learners.</a:t>
            </a:r>
          </a:p>
          <a:p>
            <a:r>
              <a:rPr lang="en-GB" sz="2600" dirty="0">
                <a:latin typeface="Comic Sans MS" panose="030F0702030302020204" pitchFamily="66" charset="0"/>
              </a:rPr>
              <a:t>The growing diversity of our school community means that teachers are adapting lessons to support children who have English as a second language.</a:t>
            </a:r>
          </a:p>
          <a:p>
            <a:pPr marL="0" indent="0">
              <a:buNone/>
            </a:pPr>
            <a:endParaRPr lang="en-GB" dirty="0">
              <a:latin typeface="Comic Sans MS" panose="030F0702030302020204" pitchFamily="66" charset="0"/>
            </a:endParaRPr>
          </a:p>
          <a:p>
            <a:pPr marL="0" indent="0">
              <a:buNone/>
            </a:pPr>
            <a:endParaRPr lang="en-GB" dirty="0">
              <a:solidFill>
                <a:srgbClr val="FF0000"/>
              </a:solidFill>
              <a:latin typeface="Comic Sans MS" panose="030F0702030302020204" pitchFamily="66" charset="0"/>
            </a:endParaRPr>
          </a:p>
        </p:txBody>
      </p:sp>
      <p:sp>
        <p:nvSpPr>
          <p:cNvPr id="6" name="TextBox 5"/>
          <p:cNvSpPr txBox="1"/>
          <p:nvPr/>
        </p:nvSpPr>
        <p:spPr>
          <a:xfrm>
            <a:off x="6776981" y="5775957"/>
            <a:ext cx="4993787" cy="923330"/>
          </a:xfrm>
          <a:prstGeom prst="rect">
            <a:avLst/>
          </a:prstGeom>
          <a:noFill/>
        </p:spPr>
        <p:txBody>
          <a:bodyPr wrap="square" rtlCol="0">
            <a:spAutoFit/>
          </a:bodyPr>
          <a:lstStyle/>
          <a:p>
            <a:r>
              <a:rPr lang="en-GB" dirty="0" smtClean="0">
                <a:hlinkClick r:id="rId2" action="ppaction://hlinkfile"/>
              </a:rPr>
              <a:t>W:\Staff Shared Area\SEND 22 - 23\Curriculum Pyramids\Provision map Music.pub</a:t>
            </a:r>
            <a:endParaRPr lang="en-GB" dirty="0"/>
          </a:p>
        </p:txBody>
      </p:sp>
      <p:pic>
        <p:nvPicPr>
          <p:cNvPr id="7" name="Picture 6"/>
          <p:cNvPicPr>
            <a:picLocks noChangeAspect="1"/>
          </p:cNvPicPr>
          <p:nvPr/>
        </p:nvPicPr>
        <p:blipFill>
          <a:blip r:embed="rId3"/>
          <a:stretch>
            <a:fillRect/>
          </a:stretch>
        </p:blipFill>
        <p:spPr>
          <a:xfrm>
            <a:off x="6776981" y="1723932"/>
            <a:ext cx="4983351" cy="3540046"/>
          </a:xfrm>
          <a:prstGeom prst="rect">
            <a:avLst/>
          </a:prstGeom>
        </p:spPr>
      </p:pic>
    </p:spTree>
    <p:extLst>
      <p:ext uri="{BB962C8B-B14F-4D97-AF65-F5344CB8AC3E}">
        <p14:creationId xmlns:p14="http://schemas.microsoft.com/office/powerpoint/2010/main" val="1570047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99284" y="2150227"/>
            <a:ext cx="9208008" cy="2862322"/>
          </a:xfrm>
          <a:prstGeom prst="rect">
            <a:avLst/>
          </a:prstGeom>
          <a:noFill/>
        </p:spPr>
        <p:txBody>
          <a:bodyPr wrap="square" rtlCol="0">
            <a:spAutoFit/>
          </a:bodyPr>
          <a:lstStyle/>
          <a:p>
            <a:r>
              <a:rPr lang="en-GB" dirty="0">
                <a:latin typeface="Comic Sans MS" panose="030F0702030302020204" pitchFamily="66" charset="0"/>
              </a:rPr>
              <a:t>To find out more about our Equality Objectives, follow the link below:</a:t>
            </a:r>
          </a:p>
          <a:p>
            <a:r>
              <a:rPr lang="en-GB" dirty="0">
                <a:latin typeface="Comic Sans MS" panose="030F0702030302020204" pitchFamily="66" charset="0"/>
                <a:hlinkClick r:id="rId2"/>
              </a:rPr>
              <a:t>http://www.nevillroad-jun.stockport.sch.uk/serve_file/8211907</a:t>
            </a:r>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Here are examples of how the protected characteristics are promoted through the </a:t>
            </a:r>
            <a:r>
              <a:rPr lang="en-GB" dirty="0" smtClean="0">
                <a:latin typeface="Comic Sans MS" panose="030F0702030302020204" pitchFamily="66" charset="0"/>
              </a:rPr>
              <a:t>Music Curriculum:</a:t>
            </a:r>
          </a:p>
          <a:p>
            <a:endParaRPr lang="en-GB" dirty="0">
              <a:latin typeface="Comic Sans MS" panose="030F0702030302020204" pitchFamily="66" charset="0"/>
            </a:endParaRPr>
          </a:p>
          <a:p>
            <a:pPr marL="285750" indent="-285750">
              <a:buFontTx/>
              <a:buChar char="-"/>
            </a:pPr>
            <a:r>
              <a:rPr lang="en-GB" dirty="0" smtClean="0">
                <a:latin typeface="Comic Sans MS" panose="030F0702030302020204" pitchFamily="66" charset="0"/>
              </a:rPr>
              <a:t>We ensure that we provide opportunities for all with in Music lessons.</a:t>
            </a:r>
          </a:p>
          <a:p>
            <a:endParaRPr lang="en-GB" dirty="0">
              <a:latin typeface="Comic Sans MS" panose="030F0702030302020204" pitchFamily="66" charset="0"/>
            </a:endParaRPr>
          </a:p>
          <a:p>
            <a:pPr marL="285750" indent="-285750">
              <a:buFontTx/>
              <a:buChar char="-"/>
            </a:pPr>
            <a:r>
              <a:rPr lang="en-GB" dirty="0" smtClean="0">
                <a:latin typeface="Comic Sans MS" panose="030F0702030302020204" pitchFamily="66" charset="0"/>
              </a:rPr>
              <a:t>Lessons are adapted to help suit the needs of all users.</a:t>
            </a:r>
            <a:endParaRPr lang="en-GB" dirty="0">
              <a:latin typeface="Comic Sans MS" panose="030F0702030302020204" pitchFamily="66" charset="0"/>
            </a:endParaRPr>
          </a:p>
          <a:p>
            <a:endParaRPr lang="en-GB" dirty="0"/>
          </a:p>
        </p:txBody>
      </p:sp>
      <p:sp>
        <p:nvSpPr>
          <p:cNvPr id="2" name="TextBox 1"/>
          <p:cNvSpPr txBox="1"/>
          <p:nvPr/>
        </p:nvSpPr>
        <p:spPr>
          <a:xfrm>
            <a:off x="3833446" y="715108"/>
            <a:ext cx="7995139" cy="830997"/>
          </a:xfrm>
          <a:prstGeom prst="rect">
            <a:avLst/>
          </a:prstGeom>
          <a:noFill/>
        </p:spPr>
        <p:txBody>
          <a:bodyPr wrap="square" rtlCol="0">
            <a:spAutoFit/>
          </a:bodyPr>
          <a:lstStyle/>
          <a:p>
            <a:r>
              <a:rPr lang="en-GB" sz="4800" dirty="0">
                <a:solidFill>
                  <a:srgbClr val="FF0000"/>
                </a:solidFill>
                <a:latin typeface="Comic Sans MS" panose="030F0702030302020204" pitchFamily="66" charset="0"/>
              </a:rPr>
              <a:t>EQUAL OPPORTUNITIES</a:t>
            </a:r>
          </a:p>
        </p:txBody>
      </p:sp>
      <p:pic>
        <p:nvPicPr>
          <p:cNvPr id="3" name="Picture 2"/>
          <p:cNvPicPr>
            <a:picLocks noChangeAspect="1"/>
          </p:cNvPicPr>
          <p:nvPr/>
        </p:nvPicPr>
        <p:blipFill>
          <a:blip r:embed="rId3"/>
          <a:stretch>
            <a:fillRect/>
          </a:stretch>
        </p:blipFill>
        <p:spPr>
          <a:xfrm>
            <a:off x="10284136" y="3894711"/>
            <a:ext cx="1544449" cy="2700007"/>
          </a:xfrm>
          <a:prstGeom prst="rect">
            <a:avLst/>
          </a:prstGeom>
        </p:spPr>
      </p:pic>
    </p:spTree>
    <p:extLst>
      <p:ext uri="{BB962C8B-B14F-4D97-AF65-F5344CB8AC3E}">
        <p14:creationId xmlns:p14="http://schemas.microsoft.com/office/powerpoint/2010/main" val="2218230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86853" y="1974381"/>
            <a:ext cx="9208008" cy="2308324"/>
          </a:xfrm>
          <a:prstGeom prst="rect">
            <a:avLst/>
          </a:prstGeom>
          <a:noFill/>
        </p:spPr>
        <p:txBody>
          <a:bodyPr wrap="square" rtlCol="0">
            <a:spAutoFit/>
          </a:bodyPr>
          <a:lstStyle/>
          <a:p>
            <a:r>
              <a:rPr lang="en-GB" dirty="0">
                <a:latin typeface="Comic Sans MS" panose="030F0702030302020204" pitchFamily="66" charset="0"/>
              </a:rPr>
              <a:t>To find out more about how we promote British Values through our curriculum, follow the link below:</a:t>
            </a:r>
          </a:p>
          <a:p>
            <a:r>
              <a:rPr lang="en-GB" dirty="0">
                <a:latin typeface="Comic Sans MS" panose="030F0702030302020204" pitchFamily="66" charset="0"/>
                <a:hlinkClick r:id="rId2"/>
              </a:rPr>
              <a:t>http://www.nevillroad-jun.stockport.sch.uk/serve_file/6477805</a:t>
            </a:r>
            <a:endParaRPr lang="en-GB" dirty="0">
              <a:latin typeface="Comic Sans MS" panose="030F0702030302020204" pitchFamily="66" charset="0"/>
            </a:endParaRPr>
          </a:p>
          <a:p>
            <a:endParaRPr lang="en-GB" dirty="0">
              <a:latin typeface="Comic Sans MS" panose="030F0702030302020204" pitchFamily="66" charset="0"/>
            </a:endParaRPr>
          </a:p>
          <a:p>
            <a:r>
              <a:rPr lang="en-GB" dirty="0" smtClean="0">
                <a:latin typeface="Comic Sans MS" panose="030F0702030302020204" pitchFamily="66" charset="0"/>
              </a:rPr>
              <a:t>Key British Values are at the heart of key values that we  teach and promote through Music lessons, such as respect and tolerance through collaboration and teamwork.</a:t>
            </a:r>
          </a:p>
          <a:p>
            <a:endParaRPr lang="en-GB" dirty="0"/>
          </a:p>
        </p:txBody>
      </p:sp>
      <p:sp>
        <p:nvSpPr>
          <p:cNvPr id="2" name="TextBox 1"/>
          <p:cNvSpPr txBox="1"/>
          <p:nvPr/>
        </p:nvSpPr>
        <p:spPr>
          <a:xfrm>
            <a:off x="5146431" y="586154"/>
            <a:ext cx="6342184" cy="830997"/>
          </a:xfrm>
          <a:prstGeom prst="rect">
            <a:avLst/>
          </a:prstGeom>
          <a:noFill/>
        </p:spPr>
        <p:txBody>
          <a:bodyPr wrap="square" rtlCol="0">
            <a:spAutoFit/>
          </a:bodyPr>
          <a:lstStyle/>
          <a:p>
            <a:r>
              <a:rPr lang="en-GB" sz="4800" b="1" dirty="0">
                <a:solidFill>
                  <a:srgbClr val="FF0000"/>
                </a:solidFill>
                <a:latin typeface="Comic Sans MS" panose="030F0702030302020204" pitchFamily="66" charset="0"/>
              </a:rPr>
              <a:t>BRITISH VALUES</a:t>
            </a:r>
          </a:p>
        </p:txBody>
      </p:sp>
    </p:spTree>
    <p:extLst>
      <p:ext uri="{BB962C8B-B14F-4D97-AF65-F5344CB8AC3E}">
        <p14:creationId xmlns:p14="http://schemas.microsoft.com/office/powerpoint/2010/main" val="802886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6082" y="1439574"/>
            <a:ext cx="9026771" cy="5909310"/>
          </a:xfrm>
          <a:prstGeom prst="rect">
            <a:avLst/>
          </a:prstGeom>
          <a:noFill/>
        </p:spPr>
        <p:txBody>
          <a:bodyPr wrap="square" rtlCol="0">
            <a:spAutoFit/>
          </a:bodyPr>
          <a:lstStyle/>
          <a:p>
            <a:r>
              <a:rPr lang="en-GB" dirty="0">
                <a:latin typeface="Comic Sans MS" panose="030F0702030302020204" pitchFamily="66" charset="0"/>
              </a:rPr>
              <a:t>To find out more about how we promote </a:t>
            </a:r>
            <a:r>
              <a:rPr lang="en-GB" i="1" dirty="0">
                <a:latin typeface="Comic Sans MS" panose="030F0702030302020204" pitchFamily="66" charset="0"/>
              </a:rPr>
              <a:t>Spiritual, Moral, Social and Cultural</a:t>
            </a:r>
            <a:r>
              <a:rPr lang="en-GB" dirty="0">
                <a:latin typeface="Comic Sans MS" panose="030F0702030302020204" pitchFamily="66" charset="0"/>
              </a:rPr>
              <a:t> (</a:t>
            </a:r>
            <a:r>
              <a:rPr lang="en-GB" i="1" dirty="0">
                <a:latin typeface="Comic Sans MS" panose="030F0702030302020204" pitchFamily="66" charset="0"/>
              </a:rPr>
              <a:t>SMSC</a:t>
            </a:r>
            <a:r>
              <a:rPr lang="en-GB" dirty="0">
                <a:latin typeface="Comic Sans MS" panose="030F0702030302020204" pitchFamily="66" charset="0"/>
              </a:rPr>
              <a:t>) through our curriculum, follow the link below:</a:t>
            </a:r>
          </a:p>
          <a:p>
            <a:r>
              <a:rPr lang="en-GB" dirty="0">
                <a:latin typeface="Comic Sans MS" panose="030F0702030302020204" pitchFamily="66" charset="0"/>
                <a:hlinkClick r:id="rId2"/>
              </a:rPr>
              <a:t>http://www.nevillroad-jun.stockport.sch.uk/page/smsc/63936</a:t>
            </a:r>
            <a:endParaRPr lang="en-GB" dirty="0">
              <a:latin typeface="Comic Sans MS" panose="030F0702030302020204" pitchFamily="66" charset="0"/>
            </a:endParaRPr>
          </a:p>
          <a:p>
            <a:endParaRPr lang="en-GB" dirty="0">
              <a:latin typeface="Comic Sans MS" panose="030F0702030302020204" pitchFamily="66" charset="0"/>
            </a:endParaRPr>
          </a:p>
          <a:p>
            <a:pPr marL="285750" indent="-285750">
              <a:buFontTx/>
              <a:buChar char="-"/>
            </a:pPr>
            <a:r>
              <a:rPr lang="en-GB" dirty="0" smtClean="0">
                <a:latin typeface="Comic Sans MS" panose="030F0702030302020204" pitchFamily="66" charset="0"/>
              </a:rPr>
              <a:t>Spiritual- we </a:t>
            </a:r>
            <a:r>
              <a:rPr lang="en-GB" dirty="0">
                <a:latin typeface="Comic Sans MS" panose="030F0702030302020204" pitchFamily="66" charset="0"/>
              </a:rPr>
              <a:t>encourage this aspect of the curriculum through the experience and the emotion of listening and responding to music, composition and performance. We encourage our pupils to express their feelings verbally when responding to a piece of music. Where pupils are sensitive about expressing their feelings, we support them appropriately so that they have the confidence to do so. </a:t>
            </a:r>
            <a:endParaRPr lang="en-GB" dirty="0" smtClean="0">
              <a:latin typeface="Comic Sans MS" panose="030F0702030302020204" pitchFamily="66" charset="0"/>
            </a:endParaRPr>
          </a:p>
          <a:p>
            <a:pPr marL="285750" indent="-285750">
              <a:buFontTx/>
              <a:buChar char="-"/>
            </a:pPr>
            <a:r>
              <a:rPr lang="en-GB" dirty="0" smtClean="0">
                <a:latin typeface="Comic Sans MS" panose="030F0702030302020204" pitchFamily="66" charset="0"/>
              </a:rPr>
              <a:t>Moral - </a:t>
            </a:r>
            <a:r>
              <a:rPr lang="en-GB" dirty="0">
                <a:latin typeface="Comic Sans MS" panose="030F0702030302020204" pitchFamily="66" charset="0"/>
              </a:rPr>
              <a:t>w</a:t>
            </a:r>
            <a:r>
              <a:rPr lang="en-GB" dirty="0" smtClean="0">
                <a:latin typeface="Comic Sans MS" panose="030F0702030302020204" pitchFamily="66" charset="0"/>
              </a:rPr>
              <a:t>here children have presented their own work, we ensure fair and objective assessment and evaluation of their composition. Improving on their performances requires self-discipline, resilience and commitment which we foster here in school. </a:t>
            </a:r>
          </a:p>
          <a:p>
            <a:pPr marL="285750" indent="-285750">
              <a:buFontTx/>
              <a:buChar char="-"/>
            </a:pPr>
            <a:r>
              <a:rPr lang="en-GB" dirty="0" smtClean="0">
                <a:latin typeface="Comic Sans MS" panose="030F0702030302020204" pitchFamily="66" charset="0"/>
              </a:rPr>
              <a:t>Social- children </a:t>
            </a:r>
            <a:r>
              <a:rPr lang="en-GB" dirty="0">
                <a:latin typeface="Comic Sans MS" panose="030F0702030302020204" pitchFamily="66" charset="0"/>
              </a:rPr>
              <a:t>engage in group tasks to encourage a sense of unity and collaboration, enabling them to be aware of their own individual abilities and strengths. We also encourage the skills of independence and resilience</a:t>
            </a:r>
            <a:r>
              <a:rPr lang="en-GB" dirty="0" smtClean="0">
                <a:latin typeface="Comic Sans MS" panose="030F0702030302020204" pitchFamily="66" charset="0"/>
              </a:rPr>
              <a:t>.</a:t>
            </a:r>
          </a:p>
          <a:p>
            <a:pPr marL="285750" indent="-285750">
              <a:buFontTx/>
              <a:buChar char="-"/>
            </a:pPr>
            <a:r>
              <a:rPr lang="en-GB" dirty="0" smtClean="0">
                <a:latin typeface="Comic Sans MS" panose="030F0702030302020204" pitchFamily="66" charset="0"/>
              </a:rPr>
              <a:t>Cultural- students </a:t>
            </a:r>
            <a:r>
              <a:rPr lang="en-GB" dirty="0">
                <a:latin typeface="Comic Sans MS" panose="030F0702030302020204" pitchFamily="66" charset="0"/>
              </a:rPr>
              <a:t>are given the opportunity to </a:t>
            </a:r>
            <a:r>
              <a:rPr lang="en-GB" dirty="0" smtClean="0">
                <a:latin typeface="Comic Sans MS" panose="030F0702030302020204" pitchFamily="66" charset="0"/>
              </a:rPr>
              <a:t>listen and play a wide style of music from </a:t>
            </a:r>
            <a:r>
              <a:rPr lang="en-GB" dirty="0">
                <a:latin typeface="Comic Sans MS" panose="030F0702030302020204" pitchFamily="66" charset="0"/>
              </a:rPr>
              <a:t>different </a:t>
            </a:r>
            <a:r>
              <a:rPr lang="en-GB" dirty="0" smtClean="0">
                <a:latin typeface="Comic Sans MS" panose="030F0702030302020204" pitchFamily="66" charset="0"/>
              </a:rPr>
              <a:t>genres, traditions and cultures.</a:t>
            </a:r>
          </a:p>
          <a:p>
            <a:pPr marL="285750" indent="-285750">
              <a:buFontTx/>
              <a:buChar char="-"/>
            </a:pPr>
            <a:endParaRPr lang="en-GB" dirty="0">
              <a:latin typeface="Comic Sans MS" panose="030F0702030302020204" pitchFamily="66" charset="0"/>
            </a:endParaRPr>
          </a:p>
          <a:p>
            <a:endParaRPr lang="en-GB" dirty="0"/>
          </a:p>
        </p:txBody>
      </p:sp>
      <p:sp>
        <p:nvSpPr>
          <p:cNvPr id="2" name="TextBox 1"/>
          <p:cNvSpPr txBox="1"/>
          <p:nvPr/>
        </p:nvSpPr>
        <p:spPr>
          <a:xfrm>
            <a:off x="7315199" y="609601"/>
            <a:ext cx="2250831" cy="830997"/>
          </a:xfrm>
          <a:prstGeom prst="rect">
            <a:avLst/>
          </a:prstGeom>
          <a:noFill/>
        </p:spPr>
        <p:txBody>
          <a:bodyPr wrap="square" rtlCol="0">
            <a:spAutoFit/>
          </a:bodyPr>
          <a:lstStyle/>
          <a:p>
            <a:r>
              <a:rPr lang="en-GB" sz="4800" dirty="0">
                <a:solidFill>
                  <a:srgbClr val="FF0000"/>
                </a:solidFill>
                <a:latin typeface="Comic Sans MS" panose="030F0702030302020204" pitchFamily="66" charset="0"/>
              </a:rPr>
              <a:t>SMSC</a:t>
            </a:r>
          </a:p>
        </p:txBody>
      </p:sp>
      <p:pic>
        <p:nvPicPr>
          <p:cNvPr id="3" name="Picture 2"/>
          <p:cNvPicPr>
            <a:picLocks noChangeAspect="1"/>
          </p:cNvPicPr>
          <p:nvPr/>
        </p:nvPicPr>
        <p:blipFill>
          <a:blip r:embed="rId3"/>
          <a:stretch>
            <a:fillRect/>
          </a:stretch>
        </p:blipFill>
        <p:spPr>
          <a:xfrm>
            <a:off x="9157904" y="5688751"/>
            <a:ext cx="2877577" cy="1060879"/>
          </a:xfrm>
          <a:prstGeom prst="rect">
            <a:avLst/>
          </a:prstGeom>
        </p:spPr>
      </p:pic>
    </p:spTree>
    <p:extLst>
      <p:ext uri="{BB962C8B-B14F-4D97-AF65-F5344CB8AC3E}">
        <p14:creationId xmlns:p14="http://schemas.microsoft.com/office/powerpoint/2010/main" val="35134989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2" y="499738"/>
            <a:ext cx="9372600" cy="1293028"/>
          </a:xfrm>
        </p:spPr>
        <p:txBody>
          <a:bodyPr/>
          <a:lstStyle/>
          <a:p>
            <a:r>
              <a:rPr lang="en-GB" b="1" dirty="0">
                <a:solidFill>
                  <a:srgbClr val="FF0000"/>
                </a:solidFill>
                <a:latin typeface="Comic Sans MS" panose="030F0702030302020204" pitchFamily="66" charset="0"/>
              </a:rPr>
              <a:t>Monitoring and evaluation</a:t>
            </a:r>
          </a:p>
        </p:txBody>
      </p:sp>
      <p:sp>
        <p:nvSpPr>
          <p:cNvPr id="3" name="Content Placeholder 2"/>
          <p:cNvSpPr>
            <a:spLocks noGrp="1"/>
          </p:cNvSpPr>
          <p:nvPr>
            <p:ph idx="1"/>
          </p:nvPr>
        </p:nvSpPr>
        <p:spPr>
          <a:xfrm>
            <a:off x="417201" y="2057401"/>
            <a:ext cx="5808785" cy="4024125"/>
          </a:xfrm>
        </p:spPr>
        <p:txBody>
          <a:bodyPr/>
          <a:lstStyle/>
          <a:p>
            <a:r>
              <a:rPr lang="en-GB" dirty="0">
                <a:latin typeface="Comic Sans MS" panose="030F0702030302020204" pitchFamily="66" charset="0"/>
              </a:rPr>
              <a:t>Subject leaders are allocated time to have a ‘Deep dive review’ This can involve reviewing planning, lesson </a:t>
            </a:r>
            <a:r>
              <a:rPr lang="en-GB" dirty="0" smtClean="0">
                <a:latin typeface="Comic Sans MS" panose="030F0702030302020204" pitchFamily="66" charset="0"/>
              </a:rPr>
              <a:t>looks and pupil </a:t>
            </a:r>
            <a:r>
              <a:rPr lang="en-GB" dirty="0">
                <a:latin typeface="Comic Sans MS" panose="030F0702030302020204" pitchFamily="66" charset="0"/>
              </a:rPr>
              <a:t>voice.</a:t>
            </a:r>
          </a:p>
          <a:p>
            <a:r>
              <a:rPr lang="en-GB" dirty="0">
                <a:latin typeface="Comic Sans MS" panose="030F0702030302020204" pitchFamily="66" charset="0"/>
              </a:rPr>
              <a:t>The evidence of how the time has been used is then recorded on a monitoring sheet, which reviews the intent, implementation and impact document. This is then fed back to staff or referred to in future staff meetings/emails or INSETS.</a:t>
            </a:r>
          </a:p>
        </p:txBody>
      </p:sp>
      <p:sp>
        <p:nvSpPr>
          <p:cNvPr id="7" name="TextBox 6"/>
          <p:cNvSpPr txBox="1"/>
          <p:nvPr/>
        </p:nvSpPr>
        <p:spPr>
          <a:xfrm>
            <a:off x="704850" y="6081526"/>
            <a:ext cx="5463355" cy="369332"/>
          </a:xfrm>
          <a:prstGeom prst="rect">
            <a:avLst/>
          </a:prstGeom>
          <a:noFill/>
        </p:spPr>
        <p:txBody>
          <a:bodyPr wrap="none" rtlCol="0">
            <a:spAutoFit/>
          </a:bodyPr>
          <a:lstStyle/>
          <a:p>
            <a:r>
              <a:rPr lang="en-GB" dirty="0" smtClean="0">
                <a:hlinkClick r:id="rId2" action="ppaction://hlinkfile"/>
              </a:rPr>
              <a:t>Subject Leader Monitoring - Music 26.9.22.docx</a:t>
            </a:r>
            <a:endParaRPr lang="en-GB" dirty="0"/>
          </a:p>
        </p:txBody>
      </p:sp>
      <p:pic>
        <p:nvPicPr>
          <p:cNvPr id="4" name="Picture 3"/>
          <p:cNvPicPr>
            <a:picLocks noChangeAspect="1"/>
          </p:cNvPicPr>
          <p:nvPr/>
        </p:nvPicPr>
        <p:blipFill>
          <a:blip r:embed="rId3"/>
          <a:stretch>
            <a:fillRect/>
          </a:stretch>
        </p:blipFill>
        <p:spPr>
          <a:xfrm>
            <a:off x="6727868" y="2072002"/>
            <a:ext cx="4123809" cy="4009524"/>
          </a:xfrm>
          <a:prstGeom prst="rect">
            <a:avLst/>
          </a:prstGeom>
        </p:spPr>
      </p:pic>
    </p:spTree>
    <p:extLst>
      <p:ext uri="{BB962C8B-B14F-4D97-AF65-F5344CB8AC3E}">
        <p14:creationId xmlns:p14="http://schemas.microsoft.com/office/powerpoint/2010/main" val="4197044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819237"/>
            <a:ext cx="8610600" cy="1293028"/>
          </a:xfrm>
        </p:spPr>
        <p:txBody>
          <a:bodyPr>
            <a:normAutofit/>
          </a:bodyPr>
          <a:lstStyle/>
          <a:p>
            <a:r>
              <a:rPr lang="en-GB" b="1" dirty="0">
                <a:solidFill>
                  <a:srgbClr val="FF0000"/>
                </a:solidFill>
                <a:latin typeface="Comic Sans MS" panose="030F0702030302020204" pitchFamily="66" charset="0"/>
              </a:rPr>
              <a:t>Our curriculum at </a:t>
            </a:r>
            <a:r>
              <a:rPr lang="en-GB" b="1" dirty="0" err="1">
                <a:solidFill>
                  <a:srgbClr val="FF0000"/>
                </a:solidFill>
                <a:latin typeface="Comic Sans MS" panose="030F0702030302020204" pitchFamily="66" charset="0"/>
              </a:rPr>
              <a:t>Nevill</a:t>
            </a:r>
            <a:r>
              <a:rPr lang="en-GB" b="1" dirty="0">
                <a:solidFill>
                  <a:srgbClr val="FF0000"/>
                </a:solidFill>
                <a:latin typeface="Comic Sans MS" panose="030F0702030302020204" pitchFamily="66" charset="0"/>
              </a:rPr>
              <a:t> Road Juniors</a:t>
            </a:r>
          </a:p>
        </p:txBody>
      </p:sp>
      <p:sp>
        <p:nvSpPr>
          <p:cNvPr id="3" name="Content Placeholder 2"/>
          <p:cNvSpPr>
            <a:spLocks noGrp="1"/>
          </p:cNvSpPr>
          <p:nvPr>
            <p:ph idx="1"/>
          </p:nvPr>
        </p:nvSpPr>
        <p:spPr>
          <a:xfrm>
            <a:off x="685800" y="2759433"/>
            <a:ext cx="10820400" cy="4024125"/>
          </a:xfrm>
        </p:spPr>
        <p:txBody>
          <a:bodyPr/>
          <a:lstStyle/>
          <a:p>
            <a:r>
              <a:rPr lang="en-GB" dirty="0">
                <a:latin typeface="Comic Sans MS" panose="030F0702030302020204" pitchFamily="66" charset="0"/>
              </a:rPr>
              <a:t>We </a:t>
            </a:r>
            <a:r>
              <a:rPr lang="en-GB" b="1" dirty="0">
                <a:solidFill>
                  <a:srgbClr val="FFC000"/>
                </a:solidFill>
                <a:latin typeface="Comic Sans MS" panose="030F0702030302020204" pitchFamily="66" charset="0"/>
              </a:rPr>
              <a:t>Aim High</a:t>
            </a:r>
            <a:r>
              <a:rPr lang="en-GB" dirty="0">
                <a:solidFill>
                  <a:srgbClr val="FFC000"/>
                </a:solidFill>
                <a:latin typeface="Comic Sans MS" panose="030F0702030302020204" pitchFamily="66" charset="0"/>
              </a:rPr>
              <a:t> </a:t>
            </a:r>
            <a:r>
              <a:rPr lang="en-GB" dirty="0">
                <a:latin typeface="Comic Sans MS" panose="030F0702030302020204" pitchFamily="66" charset="0"/>
              </a:rPr>
              <a:t>by challenging ourselves in all aspects of school life.</a:t>
            </a:r>
          </a:p>
          <a:p>
            <a:r>
              <a:rPr lang="en-GB" dirty="0">
                <a:latin typeface="Comic Sans MS" panose="030F0702030302020204" pitchFamily="66" charset="0"/>
              </a:rPr>
              <a:t>We are </a:t>
            </a:r>
            <a:r>
              <a:rPr lang="en-GB" b="1" dirty="0">
                <a:solidFill>
                  <a:srgbClr val="00B050"/>
                </a:solidFill>
                <a:latin typeface="Comic Sans MS" panose="030F0702030302020204" pitchFamily="66" charset="0"/>
              </a:rPr>
              <a:t>Successful</a:t>
            </a:r>
            <a:r>
              <a:rPr lang="en-GB" dirty="0">
                <a:latin typeface="Comic Sans MS" panose="030F0702030302020204" pitchFamily="66" charset="0"/>
              </a:rPr>
              <a:t> learners by using our growth mind set to achieve.</a:t>
            </a:r>
          </a:p>
          <a:p>
            <a:r>
              <a:rPr lang="en-GB" dirty="0">
                <a:latin typeface="Comic Sans MS" panose="030F0702030302020204" pitchFamily="66" charset="0"/>
              </a:rPr>
              <a:t>We </a:t>
            </a:r>
            <a:r>
              <a:rPr lang="en-GB" b="1" dirty="0">
                <a:solidFill>
                  <a:srgbClr val="00B0F0"/>
                </a:solidFill>
                <a:latin typeface="Comic Sans MS" panose="030F0702030302020204" pitchFamily="66" charset="0"/>
              </a:rPr>
              <a:t>Persevere</a:t>
            </a:r>
            <a:r>
              <a:rPr lang="en-GB" dirty="0">
                <a:latin typeface="Comic Sans MS" panose="030F0702030302020204" pitchFamily="66" charset="0"/>
              </a:rPr>
              <a:t> by being resilient and trying our best in everything we do.</a:t>
            </a:r>
          </a:p>
          <a:p>
            <a:r>
              <a:rPr lang="en-GB" dirty="0">
                <a:latin typeface="Comic Sans MS" panose="030F0702030302020204" pitchFamily="66" charset="0"/>
              </a:rPr>
              <a:t>We use our </a:t>
            </a:r>
            <a:r>
              <a:rPr lang="en-GB" b="1" dirty="0">
                <a:solidFill>
                  <a:srgbClr val="002060"/>
                </a:solidFill>
                <a:latin typeface="Comic Sans MS" panose="030F0702030302020204" pitchFamily="66" charset="0"/>
              </a:rPr>
              <a:t>Imagination</a:t>
            </a:r>
            <a:r>
              <a:rPr lang="en-GB" b="1" dirty="0">
                <a:latin typeface="Comic Sans MS" panose="030F0702030302020204" pitchFamily="66" charset="0"/>
              </a:rPr>
              <a:t> </a:t>
            </a:r>
            <a:r>
              <a:rPr lang="en-GB" dirty="0">
                <a:latin typeface="Comic Sans MS" panose="030F0702030302020204" pitchFamily="66" charset="0"/>
              </a:rPr>
              <a:t>to produce creative work that we can be proud of.</a:t>
            </a:r>
          </a:p>
          <a:p>
            <a:r>
              <a:rPr lang="en-GB" dirty="0">
                <a:latin typeface="Comic Sans MS" panose="030F0702030302020204" pitchFamily="66" charset="0"/>
              </a:rPr>
              <a:t>We show</a:t>
            </a:r>
            <a:r>
              <a:rPr lang="en-GB" b="1" dirty="0">
                <a:latin typeface="Comic Sans MS" panose="030F0702030302020204" pitchFamily="66" charset="0"/>
              </a:rPr>
              <a:t> </a:t>
            </a:r>
            <a:r>
              <a:rPr lang="en-GB" b="1" dirty="0">
                <a:solidFill>
                  <a:srgbClr val="FF0000"/>
                </a:solidFill>
                <a:latin typeface="Comic Sans MS" panose="030F0702030302020204" pitchFamily="66" charset="0"/>
              </a:rPr>
              <a:t>Respect</a:t>
            </a:r>
            <a:r>
              <a:rPr lang="en-GB" b="1" dirty="0">
                <a:latin typeface="Comic Sans MS" panose="030F0702030302020204" pitchFamily="66" charset="0"/>
              </a:rPr>
              <a:t> </a:t>
            </a:r>
            <a:r>
              <a:rPr lang="en-GB" dirty="0">
                <a:latin typeface="Comic Sans MS" panose="030F0702030302020204" pitchFamily="66" charset="0"/>
              </a:rPr>
              <a:t>by including everyone and making sure we all matter.</a:t>
            </a:r>
          </a:p>
          <a:p>
            <a:r>
              <a:rPr lang="en-GB" dirty="0">
                <a:latin typeface="Comic Sans MS" panose="030F0702030302020204" pitchFamily="66" charset="0"/>
              </a:rPr>
              <a:t>We show</a:t>
            </a:r>
            <a:r>
              <a:rPr lang="en-GB" b="1" dirty="0">
                <a:latin typeface="Comic Sans MS" panose="030F0702030302020204" pitchFamily="66" charset="0"/>
              </a:rPr>
              <a:t> </a:t>
            </a:r>
            <a:r>
              <a:rPr lang="en-GB" b="1" dirty="0">
                <a:solidFill>
                  <a:srgbClr val="7030A0"/>
                </a:solidFill>
                <a:latin typeface="Comic Sans MS" panose="030F0702030302020204" pitchFamily="66" charset="0"/>
              </a:rPr>
              <a:t>Enthusiasm</a:t>
            </a:r>
            <a:r>
              <a:rPr lang="en-GB" b="1" dirty="0">
                <a:latin typeface="Comic Sans MS" panose="030F0702030302020204" pitchFamily="66" charset="0"/>
              </a:rPr>
              <a:t> </a:t>
            </a:r>
            <a:r>
              <a:rPr lang="en-GB" dirty="0">
                <a:latin typeface="Comic Sans MS" panose="030F0702030302020204" pitchFamily="66" charset="0"/>
              </a:rPr>
              <a:t>by approaching all learning with a positive attitude.</a:t>
            </a:r>
          </a:p>
          <a:p>
            <a:endParaRPr lang="en-GB"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0" y="117205"/>
            <a:ext cx="2422970" cy="2261438"/>
          </a:xfrm>
          <a:prstGeom prst="rect">
            <a:avLst/>
          </a:prstGeom>
        </p:spPr>
      </p:pic>
    </p:spTree>
    <p:extLst>
      <p:ext uri="{BB962C8B-B14F-4D97-AF65-F5344CB8AC3E}">
        <p14:creationId xmlns:p14="http://schemas.microsoft.com/office/powerpoint/2010/main" val="256899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0462" y="499738"/>
            <a:ext cx="9372600" cy="1293028"/>
          </a:xfrm>
        </p:spPr>
        <p:txBody>
          <a:bodyPr/>
          <a:lstStyle/>
          <a:p>
            <a:r>
              <a:rPr lang="en-GB" b="1" dirty="0" smtClean="0">
                <a:solidFill>
                  <a:srgbClr val="FF0000"/>
                </a:solidFill>
                <a:latin typeface="Comic Sans MS" panose="030F0702030302020204" pitchFamily="66" charset="0"/>
              </a:rPr>
              <a:t>Staff CPD</a:t>
            </a:r>
            <a:endParaRPr lang="en-GB" b="1"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17201" y="2057401"/>
            <a:ext cx="5808785" cy="4024125"/>
          </a:xfrm>
        </p:spPr>
        <p:txBody>
          <a:bodyPr>
            <a:normAutofit/>
          </a:bodyPr>
          <a:lstStyle/>
          <a:p>
            <a:r>
              <a:rPr lang="en-GB" dirty="0" smtClean="0">
                <a:latin typeface="Comic Sans MS" panose="030F0702030302020204" pitchFamily="66" charset="0"/>
              </a:rPr>
              <a:t>Increasing staff confidence and subject knowledge has been a key part of the CPD. </a:t>
            </a:r>
            <a:endParaRPr lang="en-GB" dirty="0">
              <a:latin typeface="Comic Sans MS" panose="030F0702030302020204" pitchFamily="66" charset="0"/>
            </a:endParaRPr>
          </a:p>
          <a:p>
            <a:r>
              <a:rPr lang="en-GB" dirty="0" smtClean="0">
                <a:latin typeface="Comic Sans MS" panose="030F0702030302020204" pitchFamily="66" charset="0"/>
              </a:rPr>
              <a:t>This has involved demonstration lessons from the School </a:t>
            </a:r>
            <a:r>
              <a:rPr lang="en-GB" dirty="0">
                <a:latin typeface="Comic Sans MS" panose="030F0702030302020204" pitchFamily="66" charset="0"/>
              </a:rPr>
              <a:t>Liaison and CPD </a:t>
            </a:r>
            <a:r>
              <a:rPr lang="en-GB" dirty="0" smtClean="0">
                <a:latin typeface="Comic Sans MS" panose="030F0702030302020204" pitchFamily="66" charset="0"/>
              </a:rPr>
              <a:t>Coordinator, Stockport </a:t>
            </a:r>
            <a:r>
              <a:rPr lang="en-GB" dirty="0">
                <a:latin typeface="Comic Sans MS" panose="030F0702030302020204" pitchFamily="66" charset="0"/>
              </a:rPr>
              <a:t>Music </a:t>
            </a:r>
            <a:r>
              <a:rPr lang="en-GB" dirty="0" smtClean="0">
                <a:latin typeface="Comic Sans MS" panose="030F0702030302020204" pitchFamily="66" charset="0"/>
              </a:rPr>
              <a:t>Service. Also Curriculum lead staff meeting input, planning support, demonstration lessons and team teaching.</a:t>
            </a:r>
            <a:endParaRPr lang="en-GB" dirty="0">
              <a:latin typeface="Comic Sans MS" panose="030F0702030302020204" pitchFamily="66" charset="0"/>
            </a:endParaRPr>
          </a:p>
          <a:p>
            <a:endParaRPr lang="en-GB" dirty="0" smtClean="0">
              <a:latin typeface="Comic Sans MS" panose="030F0702030302020204" pitchFamily="66" charset="0"/>
            </a:endParaRPr>
          </a:p>
        </p:txBody>
      </p:sp>
      <p:sp>
        <p:nvSpPr>
          <p:cNvPr id="7" name="TextBox 6"/>
          <p:cNvSpPr txBox="1"/>
          <p:nvPr/>
        </p:nvSpPr>
        <p:spPr>
          <a:xfrm>
            <a:off x="704850" y="6081526"/>
            <a:ext cx="184731" cy="369332"/>
          </a:xfrm>
          <a:prstGeom prst="rect">
            <a:avLst/>
          </a:prstGeom>
          <a:noFill/>
        </p:spPr>
        <p:txBody>
          <a:bodyPr wrap="none" rtlCol="0">
            <a:spAutoFit/>
          </a:bodyPr>
          <a:lstStyle/>
          <a:p>
            <a:endParaRPr lang="en-GB" dirty="0"/>
          </a:p>
        </p:txBody>
      </p:sp>
    </p:spTree>
    <p:extLst>
      <p:ext uri="{BB962C8B-B14F-4D97-AF65-F5344CB8AC3E}">
        <p14:creationId xmlns:p14="http://schemas.microsoft.com/office/powerpoint/2010/main" val="24502272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6892" y="703385"/>
            <a:ext cx="8253046" cy="707886"/>
          </a:xfrm>
          <a:prstGeom prst="rect">
            <a:avLst/>
          </a:prstGeom>
          <a:noFill/>
        </p:spPr>
        <p:txBody>
          <a:bodyPr wrap="square" rtlCol="0">
            <a:spAutoFit/>
          </a:bodyPr>
          <a:lstStyle/>
          <a:p>
            <a:r>
              <a:rPr lang="en-GB" sz="4000" b="1" dirty="0">
                <a:solidFill>
                  <a:srgbClr val="FF0000"/>
                </a:solidFill>
                <a:latin typeface="Comic Sans MS" panose="030F0702030302020204" pitchFamily="66" charset="0"/>
              </a:rPr>
              <a:t>ENRICHING THE CURRICULUM</a:t>
            </a:r>
          </a:p>
        </p:txBody>
      </p:sp>
      <p:sp>
        <p:nvSpPr>
          <p:cNvPr id="3" name="TextBox 2"/>
          <p:cNvSpPr txBox="1"/>
          <p:nvPr/>
        </p:nvSpPr>
        <p:spPr>
          <a:xfrm>
            <a:off x="515813" y="1640316"/>
            <a:ext cx="11160369" cy="2031325"/>
          </a:xfrm>
          <a:prstGeom prst="rect">
            <a:avLst/>
          </a:prstGeom>
          <a:noFill/>
        </p:spPr>
        <p:txBody>
          <a:bodyPr wrap="square" rtlCol="0">
            <a:spAutoFit/>
          </a:bodyPr>
          <a:lstStyle/>
          <a:p>
            <a:r>
              <a:rPr lang="en-GB" dirty="0">
                <a:latin typeface="Comic Sans MS" panose="030F0702030302020204" pitchFamily="66" charset="0"/>
              </a:rPr>
              <a:t>At Nevill Road we want to enhance the learning of </a:t>
            </a:r>
            <a:r>
              <a:rPr lang="en-GB" dirty="0" smtClean="0">
                <a:latin typeface="Comic Sans MS" panose="030F0702030302020204" pitchFamily="66" charset="0"/>
              </a:rPr>
              <a:t>Music through extra-curricular clubs.</a:t>
            </a:r>
          </a:p>
          <a:p>
            <a:pPr marL="285750" indent="-285750">
              <a:buFontTx/>
              <a:buChar char="-"/>
            </a:pPr>
            <a:r>
              <a:rPr lang="en-GB" dirty="0" smtClean="0">
                <a:latin typeface="Comic Sans MS" panose="030F0702030302020204" pitchFamily="66" charset="0"/>
              </a:rPr>
              <a:t>Performance club</a:t>
            </a:r>
          </a:p>
          <a:p>
            <a:pPr marL="285750" indent="-285750">
              <a:buFontTx/>
              <a:buChar char="-"/>
            </a:pPr>
            <a:r>
              <a:rPr lang="en-GB" dirty="0" smtClean="0">
                <a:latin typeface="Comic Sans MS" panose="030F0702030302020204" pitchFamily="66" charset="0"/>
              </a:rPr>
              <a:t>Glee club</a:t>
            </a:r>
          </a:p>
          <a:p>
            <a:pPr marL="285750" indent="-285750">
              <a:buFontTx/>
              <a:buChar char="-"/>
            </a:pPr>
            <a:r>
              <a:rPr lang="en-GB" dirty="0" smtClean="0">
                <a:latin typeface="Comic Sans MS" panose="030F0702030302020204" pitchFamily="66" charset="0"/>
              </a:rPr>
              <a:t>Choir</a:t>
            </a:r>
          </a:p>
          <a:p>
            <a:pPr marL="285750" indent="-285750">
              <a:buFontTx/>
              <a:buChar char="-"/>
            </a:pPr>
            <a:r>
              <a:rPr lang="en-GB" dirty="0" smtClean="0">
                <a:latin typeface="Comic Sans MS" panose="030F0702030302020204" pitchFamily="66" charset="0"/>
              </a:rPr>
              <a:t>Band</a:t>
            </a:r>
            <a:endParaRPr lang="en-GB" dirty="0">
              <a:latin typeface="Comic Sans MS" panose="030F0702030302020204" pitchFamily="66" charset="0"/>
            </a:endParaRPr>
          </a:p>
          <a:p>
            <a:r>
              <a:rPr lang="en-GB" dirty="0" smtClean="0">
                <a:latin typeface="Comic Sans MS" panose="030F0702030302020204" pitchFamily="66" charset="0"/>
              </a:rPr>
              <a:t>All children have the opportunity for instrument lessons through Stockport </a:t>
            </a:r>
            <a:r>
              <a:rPr lang="en-GB" dirty="0">
                <a:latin typeface="Comic Sans MS" panose="030F0702030302020204" pitchFamily="66" charset="0"/>
              </a:rPr>
              <a:t>M</a:t>
            </a:r>
            <a:r>
              <a:rPr lang="en-GB" dirty="0" smtClean="0">
                <a:latin typeface="Comic Sans MS" panose="030F0702030302020204" pitchFamily="66" charset="0"/>
              </a:rPr>
              <a:t>usic Service and Front Row Music. Currently</a:t>
            </a:r>
            <a:r>
              <a:rPr lang="en-GB" smtClean="0">
                <a:latin typeface="Comic Sans MS" panose="030F0702030302020204" pitchFamily="66" charset="0"/>
              </a:rPr>
              <a:t>, </a:t>
            </a:r>
            <a:r>
              <a:rPr lang="en-GB" smtClean="0">
                <a:latin typeface="Comic Sans MS" panose="030F0702030302020204" pitchFamily="66" charset="0"/>
              </a:rPr>
              <a:t>55 </a:t>
            </a:r>
            <a:r>
              <a:rPr lang="en-GB" dirty="0" smtClean="0">
                <a:latin typeface="Comic Sans MS" panose="030F0702030302020204" pitchFamily="66" charset="0"/>
              </a:rPr>
              <a:t>children have instrument lessons.</a:t>
            </a:r>
            <a:endParaRPr lang="en-GB" dirty="0">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5765060" y="4112371"/>
            <a:ext cx="6000000" cy="2323809"/>
          </a:xfrm>
          <a:prstGeom prst="rect">
            <a:avLst/>
          </a:prstGeom>
        </p:spPr>
      </p:pic>
      <p:pic>
        <p:nvPicPr>
          <p:cNvPr id="7" name="Picture 6"/>
          <p:cNvPicPr>
            <a:picLocks noChangeAspect="1"/>
          </p:cNvPicPr>
          <p:nvPr/>
        </p:nvPicPr>
        <p:blipFill>
          <a:blip r:embed="rId3"/>
          <a:stretch>
            <a:fillRect/>
          </a:stretch>
        </p:blipFill>
        <p:spPr>
          <a:xfrm>
            <a:off x="663650" y="4030505"/>
            <a:ext cx="4763809" cy="2487540"/>
          </a:xfrm>
          <a:prstGeom prst="rect">
            <a:avLst/>
          </a:prstGeom>
        </p:spPr>
      </p:pic>
    </p:spTree>
    <p:extLst>
      <p:ext uri="{BB962C8B-B14F-4D97-AF65-F5344CB8AC3E}">
        <p14:creationId xmlns:p14="http://schemas.microsoft.com/office/powerpoint/2010/main" val="201164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6892" y="703385"/>
            <a:ext cx="8253046" cy="707886"/>
          </a:xfrm>
          <a:prstGeom prst="rect">
            <a:avLst/>
          </a:prstGeom>
          <a:noFill/>
        </p:spPr>
        <p:txBody>
          <a:bodyPr wrap="square" rtlCol="0">
            <a:spAutoFit/>
          </a:bodyPr>
          <a:lstStyle/>
          <a:p>
            <a:r>
              <a:rPr lang="en-GB" sz="4000" b="1" dirty="0">
                <a:solidFill>
                  <a:srgbClr val="FF0000"/>
                </a:solidFill>
                <a:latin typeface="Comic Sans MS" panose="030F0702030302020204" pitchFamily="66" charset="0"/>
              </a:rPr>
              <a:t>ENRICHING THE CURRICULUM</a:t>
            </a:r>
          </a:p>
        </p:txBody>
      </p:sp>
      <p:sp>
        <p:nvSpPr>
          <p:cNvPr id="4" name="TextBox 3"/>
          <p:cNvSpPr txBox="1"/>
          <p:nvPr/>
        </p:nvSpPr>
        <p:spPr>
          <a:xfrm>
            <a:off x="449911" y="1849753"/>
            <a:ext cx="11160369" cy="1200329"/>
          </a:xfrm>
          <a:prstGeom prst="rect">
            <a:avLst/>
          </a:prstGeom>
          <a:noFill/>
        </p:spPr>
        <p:txBody>
          <a:bodyPr wrap="square" rtlCol="0">
            <a:spAutoFit/>
          </a:bodyPr>
          <a:lstStyle/>
          <a:p>
            <a:r>
              <a:rPr lang="en-GB" dirty="0" smtClean="0">
                <a:latin typeface="Comic Sans MS" panose="030F0702030302020204" pitchFamily="66" charset="0"/>
              </a:rPr>
              <a:t>Listening Diary</a:t>
            </a:r>
          </a:p>
          <a:p>
            <a:r>
              <a:rPr lang="en-GB" dirty="0" smtClean="0">
                <a:latin typeface="Comic Sans MS" panose="030F0702030302020204" pitchFamily="66" charset="0"/>
              </a:rPr>
              <a:t>To expand </a:t>
            </a:r>
            <a:r>
              <a:rPr lang="en-GB" dirty="0">
                <a:latin typeface="Comic Sans MS" panose="030F0702030302020204" pitchFamily="66" charset="0"/>
              </a:rPr>
              <a:t>the children’s music listening repertoire and cover the history of </a:t>
            </a:r>
            <a:r>
              <a:rPr lang="en-GB" dirty="0" smtClean="0">
                <a:latin typeface="Comic Sans MS" panose="030F0702030302020204" pitchFamily="66" charset="0"/>
              </a:rPr>
              <a:t>music, </a:t>
            </a:r>
            <a:r>
              <a:rPr lang="en-GB" dirty="0">
                <a:latin typeface="Comic Sans MS" panose="030F0702030302020204" pitchFamily="66" charset="0"/>
              </a:rPr>
              <a:t>we have subscribed to Naxos </a:t>
            </a:r>
            <a:r>
              <a:rPr lang="en-GB" dirty="0" err="1">
                <a:latin typeface="Comic Sans MS" panose="030F0702030302020204" pitchFamily="66" charset="0"/>
              </a:rPr>
              <a:t>MusicBox</a:t>
            </a:r>
            <a:r>
              <a:rPr lang="en-GB" dirty="0">
                <a:latin typeface="Comic Sans MS" panose="030F0702030302020204" pitchFamily="66" charset="0"/>
              </a:rPr>
              <a:t>.  </a:t>
            </a:r>
            <a:r>
              <a:rPr lang="en-GB" b="1" dirty="0">
                <a:latin typeface="Comic Sans MS" panose="030F0702030302020204" pitchFamily="66" charset="0"/>
              </a:rPr>
              <a:t>www.naxosmusicbox.com</a:t>
            </a:r>
            <a:r>
              <a:rPr lang="en-GB" dirty="0">
                <a:latin typeface="Comic Sans MS" panose="030F0702030302020204" pitchFamily="66" charset="0"/>
              </a:rPr>
              <a:t> </a:t>
            </a:r>
          </a:p>
          <a:p>
            <a:endParaRPr lang="en-GB" dirty="0">
              <a:latin typeface="Comic Sans MS" panose="030F0702030302020204" pitchFamily="66" charset="0"/>
            </a:endParaRPr>
          </a:p>
        </p:txBody>
      </p:sp>
      <p:pic>
        <p:nvPicPr>
          <p:cNvPr id="5" name="Picture 4"/>
          <p:cNvPicPr>
            <a:picLocks noChangeAspect="1"/>
          </p:cNvPicPr>
          <p:nvPr/>
        </p:nvPicPr>
        <p:blipFill>
          <a:blip r:embed="rId2"/>
          <a:stretch>
            <a:fillRect/>
          </a:stretch>
        </p:blipFill>
        <p:spPr>
          <a:xfrm>
            <a:off x="5369502" y="3183774"/>
            <a:ext cx="5998714" cy="2918293"/>
          </a:xfrm>
          <a:prstGeom prst="rect">
            <a:avLst/>
          </a:prstGeom>
        </p:spPr>
      </p:pic>
      <p:sp>
        <p:nvSpPr>
          <p:cNvPr id="7" name="TextBox 6"/>
          <p:cNvSpPr txBox="1"/>
          <p:nvPr/>
        </p:nvSpPr>
        <p:spPr>
          <a:xfrm>
            <a:off x="593123" y="6186616"/>
            <a:ext cx="3937687" cy="369332"/>
          </a:xfrm>
          <a:prstGeom prst="rect">
            <a:avLst/>
          </a:prstGeom>
          <a:noFill/>
        </p:spPr>
        <p:txBody>
          <a:bodyPr wrap="square" rtlCol="0">
            <a:spAutoFit/>
          </a:bodyPr>
          <a:lstStyle/>
          <a:p>
            <a:r>
              <a:rPr lang="en-GB" dirty="0" smtClean="0">
                <a:hlinkClick r:id="rId3" action="ppaction://hlinkfile"/>
              </a:rPr>
              <a:t>Music Listening Diary.docx</a:t>
            </a:r>
            <a:endParaRPr lang="en-GB" dirty="0"/>
          </a:p>
        </p:txBody>
      </p:sp>
    </p:spTree>
    <p:extLst>
      <p:ext uri="{BB962C8B-B14F-4D97-AF65-F5344CB8AC3E}">
        <p14:creationId xmlns:p14="http://schemas.microsoft.com/office/powerpoint/2010/main" val="2953902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F89A239-9971-4379-BBF0-29ACEB499F64}"/>
              </a:ext>
            </a:extLst>
          </p:cNvPr>
          <p:cNvSpPr txBox="1"/>
          <p:nvPr/>
        </p:nvSpPr>
        <p:spPr>
          <a:xfrm>
            <a:off x="565426" y="1287870"/>
            <a:ext cx="11383618" cy="1323439"/>
          </a:xfrm>
          <a:prstGeom prst="rect">
            <a:avLst/>
          </a:prstGeom>
          <a:noFill/>
        </p:spPr>
        <p:txBody>
          <a:bodyPr wrap="square" rtlCol="0">
            <a:spAutoFit/>
          </a:bodyPr>
          <a:lstStyle/>
          <a:p>
            <a:r>
              <a:rPr lang="en-GB" sz="4000" dirty="0" smtClean="0">
                <a:solidFill>
                  <a:srgbClr val="FF0000"/>
                </a:solidFill>
                <a:latin typeface="Comic Sans MS" panose="030F0702030302020204" pitchFamily="66" charset="0"/>
              </a:rPr>
              <a:t>Strengths of Music at </a:t>
            </a:r>
            <a:r>
              <a:rPr lang="en-GB" sz="4000" dirty="0" err="1" smtClean="0">
                <a:solidFill>
                  <a:srgbClr val="FF0000"/>
                </a:solidFill>
                <a:latin typeface="Comic Sans MS" panose="030F0702030302020204" pitchFamily="66" charset="0"/>
              </a:rPr>
              <a:t>Nevill</a:t>
            </a:r>
            <a:r>
              <a:rPr lang="en-GB" sz="4000" dirty="0" smtClean="0">
                <a:solidFill>
                  <a:srgbClr val="FF0000"/>
                </a:solidFill>
                <a:latin typeface="Comic Sans MS" panose="030F0702030302020204" pitchFamily="66" charset="0"/>
              </a:rPr>
              <a:t> Road Junior School</a:t>
            </a:r>
            <a:endParaRPr lang="en-GB" sz="4000" dirty="0">
              <a:solidFill>
                <a:srgbClr val="FF0000"/>
              </a:solidFill>
              <a:latin typeface="Comic Sans MS" panose="030F0702030302020204" pitchFamily="66" charset="0"/>
            </a:endParaRPr>
          </a:p>
        </p:txBody>
      </p:sp>
      <p:sp>
        <p:nvSpPr>
          <p:cNvPr id="3" name="TextBox 2">
            <a:extLst>
              <a:ext uri="{FF2B5EF4-FFF2-40B4-BE49-F238E27FC236}">
                <a16:creationId xmlns:a16="http://schemas.microsoft.com/office/drawing/2014/main" xmlns="" id="{C8F9F738-D397-42D4-B8EC-A0D76097B11D}"/>
              </a:ext>
            </a:extLst>
          </p:cNvPr>
          <p:cNvSpPr txBox="1"/>
          <p:nvPr/>
        </p:nvSpPr>
        <p:spPr>
          <a:xfrm>
            <a:off x="565426" y="2923170"/>
            <a:ext cx="11039061" cy="2031325"/>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omic Sans MS" panose="030F0702030302020204" pitchFamily="66" charset="0"/>
              </a:rPr>
              <a:t>Units of work </a:t>
            </a:r>
            <a:r>
              <a:rPr lang="en-GB" dirty="0" smtClean="0">
                <a:latin typeface="Comic Sans MS" panose="030F0702030302020204" pitchFamily="66" charset="0"/>
              </a:rPr>
              <a:t>are progressive across the school and allow for skills to be developed year to year as well as within a unit of work.</a:t>
            </a: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Each unit is planned in a uniformed way, outlining key </a:t>
            </a:r>
            <a:r>
              <a:rPr lang="en-GB" dirty="0" smtClean="0">
                <a:latin typeface="Comic Sans MS" panose="030F0702030302020204" pitchFamily="66" charset="0"/>
              </a:rPr>
              <a:t>skill and </a:t>
            </a:r>
            <a:r>
              <a:rPr lang="en-GB" dirty="0">
                <a:latin typeface="Comic Sans MS" panose="030F0702030302020204" pitchFamily="66" charset="0"/>
              </a:rPr>
              <a:t>vocabulary.</a:t>
            </a:r>
          </a:p>
          <a:p>
            <a:pPr marL="285750" indent="-285750">
              <a:buFont typeface="Arial" panose="020B0604020202020204" pitchFamily="34" charset="0"/>
              <a:buChar char="•"/>
            </a:pPr>
            <a:r>
              <a:rPr lang="en-GB" dirty="0" smtClean="0">
                <a:latin typeface="Comic Sans MS" panose="030F0702030302020204" pitchFamily="66" charset="0"/>
              </a:rPr>
              <a:t>Assessment is in place for Music.</a:t>
            </a:r>
          </a:p>
          <a:p>
            <a:pPr marL="285750" indent="-285750">
              <a:buFont typeface="Arial" panose="020B0604020202020204" pitchFamily="34" charset="0"/>
              <a:buChar char="•"/>
            </a:pPr>
            <a:r>
              <a:rPr lang="en-GB" dirty="0" smtClean="0">
                <a:latin typeface="Comic Sans MS" panose="030F0702030302020204" pitchFamily="66" charset="0"/>
              </a:rPr>
              <a:t>Children </a:t>
            </a:r>
            <a:r>
              <a:rPr lang="en-GB" dirty="0">
                <a:latin typeface="Comic Sans MS" panose="030F0702030302020204" pitchFamily="66" charset="0"/>
              </a:rPr>
              <a:t>enjoy </a:t>
            </a:r>
            <a:r>
              <a:rPr lang="en-GB" dirty="0" smtClean="0">
                <a:latin typeface="Comic Sans MS" panose="030F0702030302020204" pitchFamily="66" charset="0"/>
              </a:rPr>
              <a:t>Music which </a:t>
            </a:r>
            <a:r>
              <a:rPr lang="en-GB" dirty="0">
                <a:latin typeface="Comic Sans MS" panose="030F0702030302020204" pitchFamily="66" charset="0"/>
              </a:rPr>
              <a:t>has been displayed in pupil voice.</a:t>
            </a:r>
          </a:p>
          <a:p>
            <a:pPr marL="285750" indent="-285750">
              <a:buFont typeface="Arial" panose="020B0604020202020204" pitchFamily="34" charset="0"/>
              <a:buChar char="•"/>
            </a:pPr>
            <a:r>
              <a:rPr lang="en-GB" dirty="0" smtClean="0">
                <a:latin typeface="Comic Sans MS" panose="030F0702030302020204" pitchFamily="66" charset="0"/>
              </a:rPr>
              <a:t>The opportunities for extra-curricular music is available.</a:t>
            </a:r>
          </a:p>
          <a:p>
            <a:endParaRPr lang="en-GB" dirty="0"/>
          </a:p>
        </p:txBody>
      </p:sp>
    </p:spTree>
    <p:extLst>
      <p:ext uri="{BB962C8B-B14F-4D97-AF65-F5344CB8AC3E}">
        <p14:creationId xmlns:p14="http://schemas.microsoft.com/office/powerpoint/2010/main" val="41210280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556117-F5AD-4986-B1CC-746CAA1370A7}"/>
              </a:ext>
            </a:extLst>
          </p:cNvPr>
          <p:cNvSpPr>
            <a:spLocks noGrp="1"/>
          </p:cNvSpPr>
          <p:nvPr>
            <p:ph type="title"/>
          </p:nvPr>
        </p:nvSpPr>
        <p:spPr/>
        <p:txBody>
          <a:bodyPr/>
          <a:lstStyle/>
          <a:p>
            <a:r>
              <a:rPr lang="en-GB" b="1" dirty="0" smtClean="0">
                <a:solidFill>
                  <a:srgbClr val="FF0000"/>
                </a:solidFill>
                <a:latin typeface="Comic Sans MS" panose="030F0702030302020204" pitchFamily="66" charset="0"/>
              </a:rPr>
              <a:t>NEXT STEPS</a:t>
            </a:r>
            <a:endParaRPr lang="en-GB" b="1" dirty="0">
              <a:solidFill>
                <a:srgbClr val="FF0000"/>
              </a:solidFill>
              <a:latin typeface="Comic Sans MS" panose="030F0702030302020204" pitchFamily="66" charset="0"/>
            </a:endParaRPr>
          </a:p>
        </p:txBody>
      </p:sp>
      <p:sp>
        <p:nvSpPr>
          <p:cNvPr id="3" name="TextBox 2">
            <a:extLst>
              <a:ext uri="{FF2B5EF4-FFF2-40B4-BE49-F238E27FC236}">
                <a16:creationId xmlns:a16="http://schemas.microsoft.com/office/drawing/2014/main" xmlns="" id="{8BC5F199-27CA-4A93-9001-233FB42F85CD}"/>
              </a:ext>
            </a:extLst>
          </p:cNvPr>
          <p:cNvSpPr txBox="1"/>
          <p:nvPr/>
        </p:nvSpPr>
        <p:spPr>
          <a:xfrm>
            <a:off x="848139" y="2292626"/>
            <a:ext cx="10455965" cy="2862322"/>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omic Sans MS" panose="030F0702030302020204" pitchFamily="66" charset="0"/>
              </a:rPr>
              <a:t>To </a:t>
            </a:r>
            <a:r>
              <a:rPr lang="en-GB" dirty="0" smtClean="0">
                <a:latin typeface="Comic Sans MS" panose="030F0702030302020204" pitchFamily="66" charset="0"/>
              </a:rPr>
              <a:t>develop the use of key vocabulary within Music lessons.</a:t>
            </a:r>
            <a:endParaRPr lang="en-GB" dirty="0">
              <a:latin typeface="Comic Sans MS" panose="030F0702030302020204" pitchFamily="66" charset="0"/>
            </a:endParaRP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smtClean="0">
                <a:latin typeface="Comic Sans MS" panose="030F0702030302020204" pitchFamily="66" charset="0"/>
              </a:rPr>
              <a:t>To plan and develop units for each year group that teach and progress the children’s understanding of notation. Investigate the scheme </a:t>
            </a:r>
            <a:r>
              <a:rPr lang="en-GB" dirty="0" err="1" smtClean="0">
                <a:latin typeface="Comic Sans MS" panose="030F0702030302020204" pitchFamily="66" charset="0"/>
              </a:rPr>
              <a:t>Kapow</a:t>
            </a:r>
            <a:r>
              <a:rPr lang="en-GB" dirty="0" smtClean="0">
                <a:latin typeface="Comic Sans MS" panose="030F0702030302020204" pitchFamily="66" charset="0"/>
              </a:rPr>
              <a:t> as a possible solution.</a:t>
            </a:r>
            <a:endParaRPr lang="en-GB" dirty="0">
              <a:latin typeface="Comic Sans MS" panose="030F0702030302020204" pitchFamily="66" charset="0"/>
            </a:endParaRP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Monitoring </a:t>
            </a:r>
            <a:r>
              <a:rPr lang="en-GB" dirty="0" smtClean="0">
                <a:latin typeface="Comic Sans MS" panose="030F0702030302020204" pitchFamily="66" charset="0"/>
              </a:rPr>
              <a:t>of Music lessons with a focus of key skills and vocabulary.</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endParaRPr lang="en-GB" dirty="0" smtClean="0">
              <a:latin typeface="Comic Sans MS" panose="030F0702030302020204" pitchFamily="66" charset="0"/>
            </a:endParaRPr>
          </a:p>
          <a:p>
            <a:pPr marL="285750" indent="-285750">
              <a:buFont typeface="Arial" panose="020B0604020202020204" pitchFamily="34" charset="0"/>
              <a:buChar char="•"/>
            </a:pPr>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1164914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61132"/>
            <a:ext cx="8610600" cy="1293028"/>
          </a:xfrm>
        </p:spPr>
        <p:txBody>
          <a:bodyPr/>
          <a:lstStyle/>
          <a:p>
            <a:r>
              <a:rPr lang="en-GB" b="1" dirty="0">
                <a:solidFill>
                  <a:srgbClr val="FF0000"/>
                </a:solidFill>
                <a:latin typeface="Comic Sans MS" panose="030F0702030302020204" pitchFamily="66" charset="0"/>
              </a:rPr>
              <a:t>Our curriculum intent</a:t>
            </a:r>
          </a:p>
        </p:txBody>
      </p:sp>
      <p:sp>
        <p:nvSpPr>
          <p:cNvPr id="3" name="Content Placeholder 2"/>
          <p:cNvSpPr>
            <a:spLocks noGrp="1"/>
          </p:cNvSpPr>
          <p:nvPr>
            <p:ph idx="1"/>
          </p:nvPr>
        </p:nvSpPr>
        <p:spPr>
          <a:xfrm>
            <a:off x="331304" y="2068054"/>
            <a:ext cx="11388066" cy="3840042"/>
          </a:xfrm>
        </p:spPr>
        <p:txBody>
          <a:bodyPr>
            <a:noAutofit/>
          </a:bodyPr>
          <a:lstStyle/>
          <a:p>
            <a:r>
              <a:rPr lang="en-GB" sz="1800" dirty="0">
                <a:latin typeface="Comic Sans MS" panose="030F0702030302020204" pitchFamily="66" charset="0"/>
              </a:rPr>
              <a:t>At </a:t>
            </a:r>
            <a:r>
              <a:rPr lang="en-GB" sz="1800" dirty="0" err="1">
                <a:latin typeface="Comic Sans MS" panose="030F0702030302020204" pitchFamily="66" charset="0"/>
              </a:rPr>
              <a:t>Nevill</a:t>
            </a:r>
            <a:r>
              <a:rPr lang="en-GB" sz="1800" dirty="0">
                <a:latin typeface="Comic Sans MS" panose="030F0702030302020204" pitchFamily="66" charset="0"/>
              </a:rPr>
              <a:t> Road Junior School learning is fun and all of our children are supported and challenged to enjoy learning and reach their potential. Learning in the outside environments, practical and real-life situations and special activities all help to make learning accessible and help to motivate our pupils to achieve well and become lifelong learners. We have a very positive approach to learning at our school and children are encouraged and rewarded when they do their best, work hard and make good progress.</a:t>
            </a:r>
          </a:p>
          <a:p>
            <a:r>
              <a:rPr lang="en-GB" sz="1800" dirty="0">
                <a:latin typeface="Comic Sans MS" panose="030F0702030302020204" pitchFamily="66" charset="0"/>
              </a:rPr>
              <a:t>The wellbeing of our children and their Mental Health are a priority as we believe that children learn best when they feel happy, safe and cared about. Our Restorative Approach to learning underpins our curriculum, which also celebrates equality and diversity. </a:t>
            </a:r>
            <a:br>
              <a:rPr lang="en-GB" sz="1800" dirty="0">
                <a:latin typeface="Comic Sans MS" panose="030F0702030302020204" pitchFamily="66" charset="0"/>
              </a:rPr>
            </a:br>
            <a:r>
              <a:rPr lang="en-GB" sz="1800" dirty="0">
                <a:latin typeface="Comic Sans MS" panose="030F0702030302020204" pitchFamily="66" charset="0"/>
              </a:rPr>
              <a:t>Our curriculum is based on the statutory National Curriculum; it is skills based in design and intended to provide learning and teaching motivation for both children and teachers.</a:t>
            </a:r>
            <a:br>
              <a:rPr lang="en-GB" sz="1800" dirty="0">
                <a:latin typeface="Comic Sans MS" panose="030F0702030302020204" pitchFamily="66" charset="0"/>
              </a:rPr>
            </a:br>
            <a:r>
              <a:rPr lang="en-GB" sz="1800" dirty="0">
                <a:latin typeface="Comic Sans MS" panose="030F0702030302020204" pitchFamily="66" charset="0"/>
              </a:rPr>
              <a:t>We aim to be as creative as possible with our approach to the curriculum, teaching and learning. All curriculum areas have been planned to deliver a well sequenced and progressive series of lessons to ensure children gain 'sticky knowledge', which they can articulate with confidence.</a:t>
            </a:r>
            <a:br>
              <a:rPr lang="en-GB" sz="1800" dirty="0">
                <a:latin typeface="Comic Sans MS" panose="030F0702030302020204" pitchFamily="66" charset="0"/>
              </a:rPr>
            </a:br>
            <a:r>
              <a:rPr lang="en-GB" sz="1800" dirty="0">
                <a:latin typeface="Comic Sans MS" panose="030F0702030302020204" pitchFamily="66" charset="0"/>
              </a:rPr>
              <a:t>Every year group includes high quality book and text studies within their termly topic plans, making sure children are given a text-immersive experience.</a:t>
            </a:r>
            <a:br>
              <a:rPr lang="en-GB" sz="1800" dirty="0">
                <a:latin typeface="Comic Sans MS" panose="030F0702030302020204" pitchFamily="66" charset="0"/>
              </a:rPr>
            </a:br>
            <a:r>
              <a:rPr lang="en-GB" sz="1800" dirty="0">
                <a:latin typeface="Comic Sans MS" panose="030F0702030302020204" pitchFamily="66" charset="0"/>
              </a:rPr>
              <a:t>All of our topics are supported through high quality resources, trips, visitors and experiences that provide ample opportunity for real depth of study.</a:t>
            </a:r>
            <a:endParaRPr lang="en-GB" sz="1800" dirty="0">
              <a:effectLst/>
              <a:latin typeface="Comic Sans MS" panose="030F0702030302020204"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630" y="117205"/>
            <a:ext cx="2138048" cy="1995511"/>
          </a:xfrm>
          <a:prstGeom prst="rect">
            <a:avLst/>
          </a:prstGeom>
        </p:spPr>
      </p:pic>
    </p:spTree>
    <p:extLst>
      <p:ext uri="{BB962C8B-B14F-4D97-AF65-F5344CB8AC3E}">
        <p14:creationId xmlns:p14="http://schemas.microsoft.com/office/powerpoint/2010/main" val="1014696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2307" t="33871" r="20689" b="16822"/>
          <a:stretch/>
        </p:blipFill>
        <p:spPr>
          <a:xfrm>
            <a:off x="1054950" y="1631148"/>
            <a:ext cx="10742750" cy="5226852"/>
          </a:xfrm>
          <a:prstGeom prst="rect">
            <a:avLst/>
          </a:prstGeom>
        </p:spPr>
      </p:pic>
      <p:sp>
        <p:nvSpPr>
          <p:cNvPr id="5" name="Title 1">
            <a:extLst>
              <a:ext uri="{FF2B5EF4-FFF2-40B4-BE49-F238E27FC236}">
                <a16:creationId xmlns:a16="http://schemas.microsoft.com/office/drawing/2014/main" xmlns="" id="{A5563A81-0386-439A-9D7D-E910B5343A9E}"/>
              </a:ext>
            </a:extLst>
          </p:cNvPr>
          <p:cNvSpPr>
            <a:spLocks noGrp="1"/>
          </p:cNvSpPr>
          <p:nvPr>
            <p:ph type="title"/>
          </p:nvPr>
        </p:nvSpPr>
        <p:spPr>
          <a:xfrm>
            <a:off x="2988366" y="406564"/>
            <a:ext cx="8610600" cy="1293028"/>
          </a:xfrm>
        </p:spPr>
        <p:txBody>
          <a:bodyPr/>
          <a:lstStyle/>
          <a:p>
            <a:r>
              <a:rPr lang="en-GB" b="1" dirty="0">
                <a:solidFill>
                  <a:srgbClr val="FF0000"/>
                </a:solidFill>
                <a:latin typeface="Comic Sans MS" panose="030F0702030302020204" pitchFamily="66" charset="0"/>
              </a:rPr>
              <a:t>Pedagogy OF LEARNING</a:t>
            </a:r>
            <a:br>
              <a:rPr lang="en-GB" b="1" dirty="0">
                <a:solidFill>
                  <a:srgbClr val="FF0000"/>
                </a:solidFill>
                <a:latin typeface="Comic Sans MS" panose="030F0702030302020204" pitchFamily="66" charset="0"/>
              </a:rPr>
            </a:br>
            <a:r>
              <a:rPr lang="en-GB" b="1" dirty="0">
                <a:solidFill>
                  <a:srgbClr val="FF0000"/>
                </a:solidFill>
                <a:latin typeface="Comic Sans MS" panose="030F0702030302020204" pitchFamily="66" charset="0"/>
              </a:rPr>
              <a:t> AT NEVILL ROAD</a:t>
            </a:r>
          </a:p>
        </p:txBody>
      </p:sp>
    </p:spTree>
    <p:extLst>
      <p:ext uri="{BB962C8B-B14F-4D97-AF65-F5344CB8AC3E}">
        <p14:creationId xmlns:p14="http://schemas.microsoft.com/office/powerpoint/2010/main" val="2531137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2800" t="18800" r="21400" b="17067"/>
          <a:stretch/>
        </p:blipFill>
        <p:spPr>
          <a:xfrm>
            <a:off x="2051538" y="1111883"/>
            <a:ext cx="8757138" cy="5661536"/>
          </a:xfrm>
          <a:prstGeom prst="rect">
            <a:avLst/>
          </a:prstGeom>
        </p:spPr>
      </p:pic>
    </p:spTree>
    <p:extLst>
      <p:ext uri="{BB962C8B-B14F-4D97-AF65-F5344CB8AC3E}">
        <p14:creationId xmlns:p14="http://schemas.microsoft.com/office/powerpoint/2010/main" val="4865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0865" t="29689" r="22424" b="10171"/>
          <a:stretch/>
        </p:blipFill>
        <p:spPr>
          <a:xfrm>
            <a:off x="233125" y="2223018"/>
            <a:ext cx="5586210" cy="3735119"/>
          </a:xfrm>
          <a:prstGeom prst="rect">
            <a:avLst/>
          </a:prstGeom>
        </p:spPr>
      </p:pic>
      <p:pic>
        <p:nvPicPr>
          <p:cNvPr id="5" name="Picture 4"/>
          <p:cNvPicPr>
            <a:picLocks noChangeAspect="1"/>
          </p:cNvPicPr>
          <p:nvPr/>
        </p:nvPicPr>
        <p:blipFill rotWithShape="1">
          <a:blip r:embed="rId3"/>
          <a:srcRect l="22275" t="21866" r="23200" b="16400"/>
          <a:stretch/>
        </p:blipFill>
        <p:spPr>
          <a:xfrm>
            <a:off x="5919685" y="2223018"/>
            <a:ext cx="5995416" cy="3818264"/>
          </a:xfrm>
          <a:prstGeom prst="rect">
            <a:avLst/>
          </a:prstGeom>
        </p:spPr>
      </p:pic>
      <p:sp>
        <p:nvSpPr>
          <p:cNvPr id="6" name="TextBox 5"/>
          <p:cNvSpPr txBox="1"/>
          <p:nvPr/>
        </p:nvSpPr>
        <p:spPr>
          <a:xfrm>
            <a:off x="429768" y="1750959"/>
            <a:ext cx="11375136" cy="369332"/>
          </a:xfrm>
          <a:prstGeom prst="rect">
            <a:avLst/>
          </a:prstGeom>
          <a:noFill/>
        </p:spPr>
        <p:txBody>
          <a:bodyPr wrap="square" rtlCol="0">
            <a:spAutoFit/>
          </a:bodyPr>
          <a:lstStyle/>
          <a:p>
            <a:r>
              <a:rPr lang="en-GB" dirty="0">
                <a:latin typeface="Comic Sans MS" panose="030F0702030302020204" pitchFamily="66" charset="0"/>
              </a:rPr>
              <a:t>In order for our children to learn more and remember more, we promote ‘sticky’ learning through….</a:t>
            </a:r>
          </a:p>
        </p:txBody>
      </p:sp>
    </p:spTree>
    <p:extLst>
      <p:ext uri="{BB962C8B-B14F-4D97-AF65-F5344CB8AC3E}">
        <p14:creationId xmlns:p14="http://schemas.microsoft.com/office/powerpoint/2010/main" val="343535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22307" t="15467" r="23117" b="29319"/>
          <a:stretch/>
        </p:blipFill>
        <p:spPr>
          <a:xfrm>
            <a:off x="1850729" y="1232452"/>
            <a:ext cx="9246630" cy="5262133"/>
          </a:xfrm>
          <a:prstGeom prst="rect">
            <a:avLst/>
          </a:prstGeom>
        </p:spPr>
      </p:pic>
    </p:spTree>
    <p:extLst>
      <p:ext uri="{BB962C8B-B14F-4D97-AF65-F5344CB8AC3E}">
        <p14:creationId xmlns:p14="http://schemas.microsoft.com/office/powerpoint/2010/main" val="3204237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40927"/>
            <a:ext cx="11939955" cy="1293028"/>
          </a:xfrm>
        </p:spPr>
        <p:txBody>
          <a:bodyPr>
            <a:normAutofit/>
          </a:bodyPr>
          <a:lstStyle/>
          <a:p>
            <a:r>
              <a:rPr lang="en-GB" b="1" dirty="0">
                <a:solidFill>
                  <a:srgbClr val="FF0000"/>
                </a:solidFill>
                <a:latin typeface="Comic Sans MS" panose="030F0702030302020204" pitchFamily="66" charset="0"/>
              </a:rPr>
              <a:t>Curriculum leader – </a:t>
            </a:r>
            <a:r>
              <a:rPr lang="en-GB" sz="2400" b="1" dirty="0" smtClean="0">
                <a:solidFill>
                  <a:srgbClr val="FF0000"/>
                </a:solidFill>
                <a:latin typeface="Comic Sans MS" panose="030F0702030302020204" pitchFamily="66" charset="0"/>
              </a:rPr>
              <a:t>EMMA HUMPHREYS</a:t>
            </a:r>
            <a:br>
              <a:rPr lang="en-GB" sz="2400" b="1" dirty="0" smtClean="0">
                <a:solidFill>
                  <a:srgbClr val="FF0000"/>
                </a:solidFill>
                <a:latin typeface="Comic Sans MS" panose="030F0702030302020204" pitchFamily="66" charset="0"/>
              </a:rPr>
            </a:br>
            <a:r>
              <a:rPr lang="en-GB" sz="2400" b="1" dirty="0" smtClean="0">
                <a:solidFill>
                  <a:srgbClr val="FF0000"/>
                </a:solidFill>
                <a:latin typeface="Comic Sans MS" panose="030F0702030302020204" pitchFamily="66" charset="0"/>
              </a:rPr>
              <a:t>(leader </a:t>
            </a:r>
            <a:r>
              <a:rPr lang="en-GB" sz="2400" b="1" dirty="0">
                <a:solidFill>
                  <a:srgbClr val="FF0000"/>
                </a:solidFill>
                <a:latin typeface="Comic Sans MS" panose="030F0702030302020204" pitchFamily="66" charset="0"/>
              </a:rPr>
              <a:t>from </a:t>
            </a:r>
            <a:r>
              <a:rPr lang="en-GB" sz="2400" b="1" dirty="0" smtClean="0">
                <a:solidFill>
                  <a:srgbClr val="FF0000"/>
                </a:solidFill>
                <a:latin typeface="Comic Sans MS" panose="030F0702030302020204" pitchFamily="66" charset="0"/>
              </a:rPr>
              <a:t>2018 </a:t>
            </a:r>
            <a:r>
              <a:rPr lang="en-GB" sz="2400" b="1" dirty="0">
                <a:solidFill>
                  <a:srgbClr val="FF0000"/>
                </a:solidFill>
                <a:latin typeface="Comic Sans MS" panose="030F0702030302020204" pitchFamily="66" charset="0"/>
              </a:rPr>
              <a:t>– current)</a:t>
            </a:r>
          </a:p>
        </p:txBody>
      </p:sp>
      <p:sp>
        <p:nvSpPr>
          <p:cNvPr id="5" name="Rectangle 4"/>
          <p:cNvSpPr/>
          <p:nvPr/>
        </p:nvSpPr>
        <p:spPr>
          <a:xfrm>
            <a:off x="316522" y="1796072"/>
            <a:ext cx="11623433" cy="4042517"/>
          </a:xfrm>
          <a:prstGeom prst="rect">
            <a:avLst/>
          </a:prstGeom>
        </p:spPr>
        <p:txBody>
          <a:bodyPr wrap="square">
            <a:spAutoFit/>
          </a:bodyPr>
          <a:lstStyle/>
          <a:p>
            <a:pPr algn="just">
              <a:lnSpc>
                <a:spcPct val="107000"/>
              </a:lnSpc>
              <a:spcAft>
                <a:spcPts val="800"/>
              </a:spcAft>
            </a:pPr>
            <a:r>
              <a:rPr lang="en-GB" sz="2400" b="1" dirty="0">
                <a:latin typeface="Calibri" panose="020F0502020204030204" pitchFamily="34" charset="0"/>
                <a:ea typeface="Calibri" panose="020F0502020204030204" pitchFamily="34" charset="0"/>
              </a:rPr>
              <a:t>Intent </a:t>
            </a:r>
            <a:endParaRPr lang="en-GB" sz="2400" dirty="0">
              <a:latin typeface="Calibri" panose="020F0502020204030204" pitchFamily="34" charset="0"/>
              <a:ea typeface="Calibri" panose="020F0502020204030204" pitchFamily="34" charset="0"/>
            </a:endParaRPr>
          </a:p>
          <a:p>
            <a:pPr algn="just">
              <a:lnSpc>
                <a:spcPct val="107000"/>
              </a:lnSpc>
              <a:spcAft>
                <a:spcPts val="800"/>
              </a:spcAft>
            </a:pPr>
            <a:r>
              <a:rPr lang="en-GB" sz="2400" b="1" dirty="0">
                <a:solidFill>
                  <a:srgbClr val="92D050"/>
                </a:solidFill>
                <a:latin typeface="Calibri" panose="020F0502020204030204" pitchFamily="34" charset="0"/>
                <a:ea typeface="Calibri" panose="020F0502020204030204" pitchFamily="34" charset="0"/>
              </a:rPr>
              <a:t>Why do we teach this?  Why do we teach this in the way we do?</a:t>
            </a:r>
            <a:endParaRPr lang="en-GB" sz="2400" dirty="0">
              <a:latin typeface="Calibri" panose="020F0502020204030204" pitchFamily="34" charset="0"/>
              <a:ea typeface="Calibri" panose="020F0502020204030204" pitchFamily="34" charset="0"/>
            </a:endParaRPr>
          </a:p>
          <a:p>
            <a:endParaRPr lang="en-GB" sz="2400" dirty="0"/>
          </a:p>
          <a:p>
            <a:r>
              <a:rPr lang="en-GB" sz="2400" dirty="0" smtClean="0">
                <a:latin typeface="Comic Sans MS" panose="030F0702030302020204" pitchFamily="66" charset="0"/>
              </a:rPr>
              <a:t>At </a:t>
            </a:r>
            <a:r>
              <a:rPr lang="en-GB" sz="2400" dirty="0" err="1">
                <a:latin typeface="Comic Sans MS" panose="030F0702030302020204" pitchFamily="66" charset="0"/>
              </a:rPr>
              <a:t>Nevill</a:t>
            </a:r>
            <a:r>
              <a:rPr lang="en-GB" sz="2400" dirty="0">
                <a:latin typeface="Comic Sans MS" panose="030F0702030302020204" pitchFamily="66" charset="0"/>
              </a:rPr>
              <a:t> Road Junior School, we value music because it is a must powerful and unique form of communication that can change and impact the way children feel, think and act. We believe that teaching music helps the body and the mind work together. Exposing children to music during early development helps them to learn the sounds and meanings of words. We believe that every child should have the opportunity to develop their musical potential and we aim to nurture and encourage musical development across the school. </a:t>
            </a:r>
            <a:endParaRPr lang="en-GB" sz="2400" dirty="0">
              <a:effectLst/>
              <a:latin typeface="Comic Sans MS" panose="030F0702030302020204" pitchFamily="66" charset="0"/>
              <a:ea typeface="Calibri" panose="020F0502020204030204" pitchFamily="34" charset="0"/>
            </a:endParaRPr>
          </a:p>
        </p:txBody>
      </p:sp>
    </p:spTree>
    <p:extLst>
      <p:ext uri="{BB962C8B-B14F-4D97-AF65-F5344CB8AC3E}">
        <p14:creationId xmlns:p14="http://schemas.microsoft.com/office/powerpoint/2010/main" val="1576979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4061" y="283726"/>
            <a:ext cx="2807677" cy="1293028"/>
          </a:xfrm>
        </p:spPr>
        <p:txBody>
          <a:bodyPr/>
          <a:lstStyle/>
          <a:p>
            <a:r>
              <a:rPr lang="en-GB" b="1" dirty="0">
                <a:solidFill>
                  <a:srgbClr val="FF0000"/>
                </a:solidFill>
                <a:latin typeface="Comic Sans MS" panose="030F0702030302020204" pitchFamily="66" charset="0"/>
              </a:rPr>
              <a:t>policy</a:t>
            </a:r>
          </a:p>
        </p:txBody>
      </p:sp>
      <p:sp>
        <p:nvSpPr>
          <p:cNvPr id="4" name="Content Placeholder 3"/>
          <p:cNvSpPr>
            <a:spLocks noGrp="1"/>
          </p:cNvSpPr>
          <p:nvPr>
            <p:ph idx="1"/>
          </p:nvPr>
        </p:nvSpPr>
        <p:spPr>
          <a:xfrm>
            <a:off x="5566362" y="4404340"/>
            <a:ext cx="8845062" cy="1432168"/>
          </a:xfrm>
        </p:spPr>
        <p:txBody>
          <a:bodyPr>
            <a:normAutofit/>
          </a:bodyPr>
          <a:lstStyle/>
          <a:p>
            <a:pPr marL="0" indent="0">
              <a:buNone/>
            </a:pPr>
            <a:r>
              <a:rPr lang="en-GB" dirty="0">
                <a:latin typeface="Comic Sans MS" panose="030F0702030302020204" pitchFamily="66" charset="0"/>
              </a:rPr>
              <a:t>To find out more about our</a:t>
            </a:r>
          </a:p>
          <a:p>
            <a:pPr marL="0" indent="0">
              <a:buNone/>
            </a:pPr>
            <a:r>
              <a:rPr lang="en-GB" dirty="0">
                <a:latin typeface="Comic Sans MS" panose="030F0702030302020204" pitchFamily="66" charset="0"/>
              </a:rPr>
              <a:t> </a:t>
            </a:r>
            <a:r>
              <a:rPr lang="en-GB" dirty="0" smtClean="0">
                <a:latin typeface="Comic Sans MS" panose="030F0702030302020204" pitchFamily="66" charset="0"/>
              </a:rPr>
              <a:t>Music policy </a:t>
            </a:r>
            <a:r>
              <a:rPr lang="en-GB" dirty="0">
                <a:latin typeface="Comic Sans MS" panose="030F0702030302020204" pitchFamily="66" charset="0"/>
              </a:rPr>
              <a:t>click the link below</a:t>
            </a:r>
            <a:r>
              <a:rPr lang="en-GB" dirty="0" smtClean="0">
                <a:latin typeface="Comic Sans MS" panose="030F0702030302020204" pitchFamily="66" charset="0"/>
              </a:rPr>
              <a:t>:</a:t>
            </a:r>
          </a:p>
          <a:p>
            <a:pPr marL="0" indent="0">
              <a:buNone/>
            </a:pPr>
            <a:r>
              <a:rPr lang="en-GB" dirty="0" smtClean="0">
                <a:latin typeface="Comic Sans MS" panose="030F0702030302020204" pitchFamily="66" charset="0"/>
                <a:hlinkClick r:id="rId2" action="ppaction://hlinkfile"/>
              </a:rPr>
              <a:t>Policy and progression\Music Policy 2022-23.pdf</a:t>
            </a:r>
            <a:endParaRPr lang="en-GB" dirty="0" smtClean="0">
              <a:latin typeface="Comic Sans MS" panose="030F0702030302020204" pitchFamily="66" charset="0"/>
            </a:endParaRPr>
          </a:p>
        </p:txBody>
      </p:sp>
      <p:pic>
        <p:nvPicPr>
          <p:cNvPr id="3" name="Picture 2"/>
          <p:cNvPicPr>
            <a:picLocks noChangeAspect="1"/>
          </p:cNvPicPr>
          <p:nvPr/>
        </p:nvPicPr>
        <p:blipFill>
          <a:blip r:embed="rId3"/>
          <a:stretch>
            <a:fillRect/>
          </a:stretch>
        </p:blipFill>
        <p:spPr>
          <a:xfrm>
            <a:off x="1394624" y="930240"/>
            <a:ext cx="3903063" cy="5518362"/>
          </a:xfrm>
          <a:prstGeom prst="rect">
            <a:avLst/>
          </a:prstGeom>
        </p:spPr>
      </p:pic>
    </p:spTree>
    <p:extLst>
      <p:ext uri="{BB962C8B-B14F-4D97-AF65-F5344CB8AC3E}">
        <p14:creationId xmlns:p14="http://schemas.microsoft.com/office/powerpoint/2010/main" val="1041618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2162</TotalTime>
  <Words>1664</Words>
  <Application>Microsoft Office PowerPoint</Application>
  <PresentationFormat>Widescreen</PresentationFormat>
  <Paragraphs>127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Comic Sans MS</vt:lpstr>
      <vt:lpstr>Wingdings</vt:lpstr>
      <vt:lpstr>Vapor Trail</vt:lpstr>
      <vt:lpstr>NEVILL ROAD JUNIOR SCHOOL Curriculum overview - Music</vt:lpstr>
      <vt:lpstr>Our curriculum at Nevill Road Juniors</vt:lpstr>
      <vt:lpstr>Our curriculum intent</vt:lpstr>
      <vt:lpstr>Pedagogy OF LEARNING  AT NEVILL ROAD</vt:lpstr>
      <vt:lpstr>PowerPoint Presentation</vt:lpstr>
      <vt:lpstr>PowerPoint Presentation</vt:lpstr>
      <vt:lpstr>PowerPoint Presentation</vt:lpstr>
      <vt:lpstr>Curriculum leader – EMMA HUMPHREYS (leader from 2018 – current)</vt:lpstr>
      <vt:lpstr>policy</vt:lpstr>
      <vt:lpstr>PowerPoint Presentation</vt:lpstr>
      <vt:lpstr>SEQUENCE OF LEARNING –Curriculum PROGRESSION plans</vt:lpstr>
      <vt:lpstr>PowerPoint Presentation</vt:lpstr>
      <vt:lpstr>PowerPoint Presentation</vt:lpstr>
      <vt:lpstr>assessment</vt:lpstr>
      <vt:lpstr>inclusion</vt:lpstr>
      <vt:lpstr>PowerPoint Presentation</vt:lpstr>
      <vt:lpstr>PowerPoint Presentation</vt:lpstr>
      <vt:lpstr>PowerPoint Presentation</vt:lpstr>
      <vt:lpstr>Monitoring and evaluation</vt:lpstr>
      <vt:lpstr>Staff CPD</vt:lpstr>
      <vt:lpstr>PowerPoint Presentation</vt:lpstr>
      <vt:lpstr>PowerPoint Presentation</vt:lpstr>
      <vt:lpstr>PowerPoint Presentation</vt:lpstr>
      <vt:lpstr>NEXT STEPS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dc:title>
  <dc:creator>Matthew Cliff</dc:creator>
  <cp:lastModifiedBy>Mrs Humphreys</cp:lastModifiedBy>
  <cp:revision>166</cp:revision>
  <cp:lastPrinted>2023-01-16T09:14:45Z</cp:lastPrinted>
  <dcterms:created xsi:type="dcterms:W3CDTF">2017-09-02T11:47:51Z</dcterms:created>
  <dcterms:modified xsi:type="dcterms:W3CDTF">2024-05-10T09:40:30Z</dcterms:modified>
</cp:coreProperties>
</file>