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88" r:id="rId5"/>
    <p:sldId id="289" r:id="rId6"/>
    <p:sldId id="290" r:id="rId7"/>
    <p:sldId id="29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Century Gothic" panose="020B0502020202020204" pitchFamily="34" charset="0"/>
      <p:regular r:id="rId39"/>
      <p:bold r:id="rId40"/>
      <p:italic r:id="rId41"/>
      <p:boldItalic r:id="rId42"/>
    </p:embeddedFont>
    <p:embeddedFont>
      <p:font typeface="Comic Sans MS" panose="030F0702030302020204" pitchFamily="66"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jJCKggbTc/3wYDr6WlD2c3TruD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94F56F-3C6C-44AC-B8AE-73867613DE9E}">
  <a:tblStyle styleId="{A294F56F-3C6C-44AC-B8AE-73867613DE9E}"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AE7E8"/>
          </a:solidFill>
        </a:fill>
      </a:tcStyle>
    </a:wholeTbl>
    <a:band1H>
      <a:tcTxStyle b="off" i="off"/>
      <a:tcStyle>
        <a:tcBdr/>
        <a:fill>
          <a:solidFill>
            <a:srgbClr val="F5CBCF"/>
          </a:solidFill>
        </a:fill>
      </a:tcStyle>
    </a:band1H>
    <a:band2H>
      <a:tcTxStyle b="off" i="off"/>
      <a:tcStyle>
        <a:tcBdr/>
      </a:tcStyle>
    </a:band2H>
    <a:band1V>
      <a:tcTxStyle b="off" i="off"/>
      <a:tcStyle>
        <a:tcBdr/>
        <a:fill>
          <a:solidFill>
            <a:srgbClr val="F5CBCF"/>
          </a:solidFill>
        </a:fill>
      </a:tcStyle>
    </a:band1V>
    <a:band2V>
      <a:tcTxStyle b="off" i="off"/>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95589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01909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5992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9726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9204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68066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33" name="Google Shape;233;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2961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9996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7317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49" name="Google Shape;249;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2166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55" name="Google Shape;255;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8135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8175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5313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66" name="Google Shape;266;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1147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0218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2909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88046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42966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13339c684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13339c684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g213339c684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25</a:t>
            </a:fld>
            <a:endParaRPr/>
          </a:p>
        </p:txBody>
      </p:sp>
    </p:spTree>
    <p:extLst>
      <p:ext uri="{BB962C8B-B14F-4D97-AF65-F5344CB8AC3E}">
        <p14:creationId xmlns:p14="http://schemas.microsoft.com/office/powerpoint/2010/main" val="2684616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8295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6241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2a3845dea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2a3845dea6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g22a3845dea6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28</a:t>
            </a:fld>
            <a:endParaRPr/>
          </a:p>
        </p:txBody>
      </p:sp>
    </p:spTree>
    <p:extLst>
      <p:ext uri="{BB962C8B-B14F-4D97-AF65-F5344CB8AC3E}">
        <p14:creationId xmlns:p14="http://schemas.microsoft.com/office/powerpoint/2010/main" val="2926038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2297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208197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5124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906978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5523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4032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9446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2376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6457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29539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6501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pic>
        <p:nvPicPr>
          <p:cNvPr id="17" name="Google Shape;17;p31" descr="C2-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18" name="Google Shape;18;p31"/>
          <p:cNvSpPr txBox="1">
            <a:spLocks noGrp="1"/>
          </p:cNvSpPr>
          <p:nvPr>
            <p:ph type="ctrTitle"/>
          </p:nvPr>
        </p:nvSpPr>
        <p:spPr>
          <a:xfrm>
            <a:off x="1371600" y="1803405"/>
            <a:ext cx="9448800" cy="182509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entury Gothic"/>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1"/>
          <p:cNvSpPr txBox="1">
            <a:spLocks noGrp="1"/>
          </p:cNvSpPr>
          <p:nvPr>
            <p:ph type="subTitle" idx="1"/>
          </p:nvPr>
        </p:nvSpPr>
        <p:spPr>
          <a:xfrm>
            <a:off x="1371600" y="3632201"/>
            <a:ext cx="9448800" cy="685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31"/>
          <p:cNvSpPr txBox="1">
            <a:spLocks noGrp="1"/>
          </p:cNvSpPr>
          <p:nvPr>
            <p:ph type="dt" idx="10"/>
          </p:nvPr>
        </p:nvSpPr>
        <p:spPr>
          <a:xfrm>
            <a:off x="7909561" y="4314328"/>
            <a:ext cx="2910840" cy="374642"/>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1"/>
          <p:cNvSpPr txBox="1">
            <a:spLocks noGrp="1"/>
          </p:cNvSpPr>
          <p:nvPr>
            <p:ph type="ftr" idx="11"/>
          </p:nvPr>
        </p:nvSpPr>
        <p:spPr>
          <a:xfrm>
            <a:off x="1371600" y="4323845"/>
            <a:ext cx="6400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sldNum" idx="12"/>
          </p:nvPr>
        </p:nvSpPr>
        <p:spPr>
          <a:xfrm>
            <a:off x="8077200" y="1430866"/>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5"/>
        <p:cNvGrpSpPr/>
        <p:nvPr/>
      </p:nvGrpSpPr>
      <p:grpSpPr>
        <a:xfrm>
          <a:off x="0" y="0"/>
          <a:ext cx="0" cy="0"/>
          <a:chOff x="0" y="0"/>
          <a:chExt cx="0" cy="0"/>
        </a:xfrm>
      </p:grpSpPr>
      <p:sp>
        <p:nvSpPr>
          <p:cNvPr id="76" name="Google Shape;76;p40"/>
          <p:cNvSpPr txBox="1">
            <a:spLocks noGrp="1"/>
          </p:cNvSpPr>
          <p:nvPr>
            <p:ph type="title"/>
          </p:nvPr>
        </p:nvSpPr>
        <p:spPr>
          <a:xfrm>
            <a:off x="685777" y="4697360"/>
            <a:ext cx="10822034" cy="81935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0"/>
          <p:cNvSpPr>
            <a:spLocks noGrp="1"/>
          </p:cNvSpPr>
          <p:nvPr>
            <p:ph type="pic" idx="2"/>
          </p:nvPr>
        </p:nvSpPr>
        <p:spPr>
          <a:xfrm>
            <a:off x="681727" y="941439"/>
            <a:ext cx="10821840" cy="3478161"/>
          </a:xfrm>
          <a:prstGeom prst="rect">
            <a:avLst/>
          </a:prstGeom>
          <a:noFill/>
          <a:ln>
            <a:noFill/>
          </a:ln>
        </p:spPr>
      </p:sp>
      <p:sp>
        <p:nvSpPr>
          <p:cNvPr id="78" name="Google Shape;78;p40"/>
          <p:cNvSpPr txBox="1">
            <a:spLocks noGrp="1"/>
          </p:cNvSpPr>
          <p:nvPr>
            <p:ph type="body" idx="1"/>
          </p:nvPr>
        </p:nvSpPr>
        <p:spPr>
          <a:xfrm>
            <a:off x="685800" y="5516715"/>
            <a:ext cx="10820400" cy="701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40"/>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0"/>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0"/>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82"/>
        <p:cNvGrpSpPr/>
        <p:nvPr/>
      </p:nvGrpSpPr>
      <p:grpSpPr>
        <a:xfrm>
          <a:off x="0" y="0"/>
          <a:ext cx="0" cy="0"/>
          <a:chOff x="0" y="0"/>
          <a:chExt cx="0" cy="0"/>
        </a:xfrm>
      </p:grpSpPr>
      <p:pic>
        <p:nvPicPr>
          <p:cNvPr id="83" name="Google Shape;83;p41" descr="C2-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84" name="Google Shape;84;p41"/>
          <p:cNvSpPr txBox="1">
            <a:spLocks noGrp="1"/>
          </p:cNvSpPr>
          <p:nvPr>
            <p:ph type="title"/>
          </p:nvPr>
        </p:nvSpPr>
        <p:spPr>
          <a:xfrm>
            <a:off x="685800" y="753532"/>
            <a:ext cx="10820400" cy="28024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41"/>
          <p:cNvSpPr txBox="1">
            <a:spLocks noGrp="1"/>
          </p:cNvSpPr>
          <p:nvPr>
            <p:ph type="body" idx="1"/>
          </p:nvPr>
        </p:nvSpPr>
        <p:spPr>
          <a:xfrm>
            <a:off x="1024467" y="3649133"/>
            <a:ext cx="10130516" cy="99906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41"/>
          <p:cNvSpPr txBox="1">
            <a:spLocks noGrp="1"/>
          </p:cNvSpPr>
          <p:nvPr>
            <p:ph type="dt" idx="10"/>
          </p:nvPr>
        </p:nvSpPr>
        <p:spPr>
          <a:xfrm>
            <a:off x="7814452" y="381000"/>
            <a:ext cx="29108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1"/>
          <p:cNvSpPr txBox="1">
            <a:spLocks noGrp="1"/>
          </p:cNvSpPr>
          <p:nvPr>
            <p:ph type="ftr" idx="11"/>
          </p:nvPr>
        </p:nvSpPr>
        <p:spPr>
          <a:xfrm>
            <a:off x="685800" y="379941"/>
            <a:ext cx="699149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41"/>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89"/>
        <p:cNvGrpSpPr/>
        <p:nvPr/>
      </p:nvGrpSpPr>
      <p:grpSpPr>
        <a:xfrm>
          <a:off x="0" y="0"/>
          <a:ext cx="0" cy="0"/>
          <a:chOff x="0" y="0"/>
          <a:chExt cx="0" cy="0"/>
        </a:xfrm>
      </p:grpSpPr>
      <p:pic>
        <p:nvPicPr>
          <p:cNvPr id="90" name="Google Shape;90;p42" descr="C2-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91" name="Google Shape;91;p42"/>
          <p:cNvSpPr txBox="1">
            <a:spLocks noGrp="1"/>
          </p:cNvSpPr>
          <p:nvPr>
            <p:ph type="title"/>
          </p:nvPr>
        </p:nvSpPr>
        <p:spPr>
          <a:xfrm>
            <a:off x="1024467" y="753533"/>
            <a:ext cx="10151533" cy="26044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42"/>
          <p:cNvSpPr txBox="1">
            <a:spLocks noGrp="1"/>
          </p:cNvSpPr>
          <p:nvPr>
            <p:ph type="body" idx="1"/>
          </p:nvPr>
        </p:nvSpPr>
        <p:spPr>
          <a:xfrm>
            <a:off x="1303865" y="3365556"/>
            <a:ext cx="9592736" cy="44444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3" name="Google Shape;93;p42"/>
          <p:cNvSpPr txBox="1">
            <a:spLocks noGrp="1"/>
          </p:cNvSpPr>
          <p:nvPr>
            <p:ph type="body" idx="2"/>
          </p:nvPr>
        </p:nvSpPr>
        <p:spPr>
          <a:xfrm>
            <a:off x="1024467" y="3959862"/>
            <a:ext cx="10151533" cy="67987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4" name="Google Shape;94;p42"/>
          <p:cNvSpPr txBox="1">
            <a:spLocks noGrp="1"/>
          </p:cNvSpPr>
          <p:nvPr>
            <p:ph type="dt" idx="10"/>
          </p:nvPr>
        </p:nvSpPr>
        <p:spPr>
          <a:xfrm>
            <a:off x="7814452" y="381000"/>
            <a:ext cx="29108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42"/>
          <p:cNvSpPr txBox="1">
            <a:spLocks noGrp="1"/>
          </p:cNvSpPr>
          <p:nvPr>
            <p:ph type="ftr" idx="11"/>
          </p:nvPr>
        </p:nvSpPr>
        <p:spPr>
          <a:xfrm>
            <a:off x="685800" y="379941"/>
            <a:ext cx="699149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42"/>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
        <p:nvSpPr>
          <p:cNvPr id="97" name="Google Shape;97;p42"/>
          <p:cNvSpPr txBox="1"/>
          <p:nvPr/>
        </p:nvSpPr>
        <p:spPr>
          <a:xfrm>
            <a:off x="476250" y="933450"/>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0"/>
              <a:buFont typeface="Century Gothic"/>
              <a:buNone/>
            </a:pPr>
            <a:r>
              <a:rPr lang="en-GB" sz="8000" b="0" i="0" u="none" strike="noStrike" cap="none">
                <a:solidFill>
                  <a:schemeClr val="dk1"/>
                </a:solidFill>
                <a:latin typeface="Century Gothic"/>
                <a:ea typeface="Century Gothic"/>
                <a:cs typeface="Century Gothic"/>
                <a:sym typeface="Century Gothic"/>
              </a:rPr>
              <a:t>“</a:t>
            </a:r>
            <a:endParaRPr sz="1400" b="0" i="0" u="none" strike="noStrike" cap="none">
              <a:solidFill>
                <a:srgbClr val="000000"/>
              </a:solidFill>
              <a:latin typeface="Arial"/>
              <a:ea typeface="Arial"/>
              <a:cs typeface="Arial"/>
              <a:sym typeface="Arial"/>
            </a:endParaRPr>
          </a:p>
        </p:txBody>
      </p:sp>
      <p:sp>
        <p:nvSpPr>
          <p:cNvPr id="98" name="Google Shape;98;p42"/>
          <p:cNvSpPr txBox="1"/>
          <p:nvPr/>
        </p:nvSpPr>
        <p:spPr>
          <a:xfrm>
            <a:off x="10984230" y="2701290"/>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8000"/>
              <a:buFont typeface="Century Gothic"/>
              <a:buNone/>
            </a:pPr>
            <a:r>
              <a:rPr lang="en-GB" sz="8000" b="0" i="0" u="none" strike="noStrike" cap="none">
                <a:solidFill>
                  <a:schemeClr val="dk1"/>
                </a:solidFill>
                <a:latin typeface="Century Gothic"/>
                <a:ea typeface="Century Gothic"/>
                <a:cs typeface="Century Gothic"/>
                <a:sym typeface="Century Gothic"/>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99"/>
        <p:cNvGrpSpPr/>
        <p:nvPr/>
      </p:nvGrpSpPr>
      <p:grpSpPr>
        <a:xfrm>
          <a:off x="0" y="0"/>
          <a:ext cx="0" cy="0"/>
          <a:chOff x="0" y="0"/>
          <a:chExt cx="0" cy="0"/>
        </a:xfrm>
      </p:grpSpPr>
      <p:pic>
        <p:nvPicPr>
          <p:cNvPr id="100" name="Google Shape;100;p43" descr="C2-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101" name="Google Shape;101;p43"/>
          <p:cNvSpPr txBox="1">
            <a:spLocks noGrp="1"/>
          </p:cNvSpPr>
          <p:nvPr>
            <p:ph type="title"/>
          </p:nvPr>
        </p:nvSpPr>
        <p:spPr>
          <a:xfrm>
            <a:off x="1024495" y="1124701"/>
            <a:ext cx="10146186" cy="25118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43"/>
          <p:cNvSpPr txBox="1">
            <a:spLocks noGrp="1"/>
          </p:cNvSpPr>
          <p:nvPr>
            <p:ph type="body" idx="1"/>
          </p:nvPr>
        </p:nvSpPr>
        <p:spPr>
          <a:xfrm>
            <a:off x="1024467" y="3648315"/>
            <a:ext cx="10144654" cy="99988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3" name="Google Shape;103;p43"/>
          <p:cNvSpPr txBox="1">
            <a:spLocks noGrp="1"/>
          </p:cNvSpPr>
          <p:nvPr>
            <p:ph type="dt" idx="10"/>
          </p:nvPr>
        </p:nvSpPr>
        <p:spPr>
          <a:xfrm>
            <a:off x="7814452" y="378883"/>
            <a:ext cx="29108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43"/>
          <p:cNvSpPr txBox="1">
            <a:spLocks noGrp="1"/>
          </p:cNvSpPr>
          <p:nvPr>
            <p:ph type="ftr" idx="11"/>
          </p:nvPr>
        </p:nvSpPr>
        <p:spPr>
          <a:xfrm>
            <a:off x="685800" y="378883"/>
            <a:ext cx="699149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43"/>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6"/>
        <p:cNvGrpSpPr/>
        <p:nvPr/>
      </p:nvGrpSpPr>
      <p:grpSpPr>
        <a:xfrm>
          <a:off x="0" y="0"/>
          <a:ext cx="0" cy="0"/>
          <a:chOff x="0" y="0"/>
          <a:chExt cx="0" cy="0"/>
        </a:xfrm>
      </p:grpSpPr>
      <p:sp>
        <p:nvSpPr>
          <p:cNvPr id="107" name="Google Shape;107;p44"/>
          <p:cNvSpPr txBox="1">
            <a:spLocks noGrp="1"/>
          </p:cNvSpPr>
          <p:nvPr>
            <p:ph type="title"/>
          </p:nvPr>
        </p:nvSpPr>
        <p:spPr>
          <a:xfrm>
            <a:off x="2895600" y="761999"/>
            <a:ext cx="8610599" cy="1303867"/>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44"/>
          <p:cNvSpPr txBox="1">
            <a:spLocks noGrp="1"/>
          </p:cNvSpPr>
          <p:nvPr>
            <p:ph type="body" idx="1"/>
          </p:nvPr>
        </p:nvSpPr>
        <p:spPr>
          <a:xfrm>
            <a:off x="685800" y="2202080"/>
            <a:ext cx="3456432" cy="61732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0">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9" name="Google Shape;109;p44"/>
          <p:cNvSpPr txBox="1">
            <a:spLocks noGrp="1"/>
          </p:cNvSpPr>
          <p:nvPr>
            <p:ph type="body" idx="2"/>
          </p:nvPr>
        </p:nvSpPr>
        <p:spPr>
          <a:xfrm>
            <a:off x="685799" y="2904565"/>
            <a:ext cx="3456432" cy="33141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10" name="Google Shape;110;p44"/>
          <p:cNvSpPr txBox="1">
            <a:spLocks noGrp="1"/>
          </p:cNvSpPr>
          <p:nvPr>
            <p:ph type="body" idx="3"/>
          </p:nvPr>
        </p:nvSpPr>
        <p:spPr>
          <a:xfrm>
            <a:off x="4368800" y="2201333"/>
            <a:ext cx="3456432" cy="6265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0">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1" name="Google Shape;111;p44"/>
          <p:cNvSpPr txBox="1">
            <a:spLocks noGrp="1"/>
          </p:cNvSpPr>
          <p:nvPr>
            <p:ph type="body" idx="4"/>
          </p:nvPr>
        </p:nvSpPr>
        <p:spPr>
          <a:xfrm>
            <a:off x="4366858" y="2904067"/>
            <a:ext cx="3456432" cy="33146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12" name="Google Shape;112;p44"/>
          <p:cNvSpPr txBox="1">
            <a:spLocks noGrp="1"/>
          </p:cNvSpPr>
          <p:nvPr>
            <p:ph type="body" idx="5"/>
          </p:nvPr>
        </p:nvSpPr>
        <p:spPr>
          <a:xfrm>
            <a:off x="8051800" y="2192866"/>
            <a:ext cx="3456432" cy="6265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0">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3" name="Google Shape;113;p44"/>
          <p:cNvSpPr txBox="1">
            <a:spLocks noGrp="1"/>
          </p:cNvSpPr>
          <p:nvPr>
            <p:ph type="body" idx="6"/>
          </p:nvPr>
        </p:nvSpPr>
        <p:spPr>
          <a:xfrm>
            <a:off x="8051801" y="2904565"/>
            <a:ext cx="3456432" cy="33141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14" name="Google Shape;114;p44"/>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44"/>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44"/>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7"/>
        <p:cNvGrpSpPr/>
        <p:nvPr/>
      </p:nvGrpSpPr>
      <p:grpSpPr>
        <a:xfrm>
          <a:off x="0" y="0"/>
          <a:ext cx="0" cy="0"/>
          <a:chOff x="0" y="0"/>
          <a:chExt cx="0" cy="0"/>
        </a:xfrm>
      </p:grpSpPr>
      <p:sp>
        <p:nvSpPr>
          <p:cNvPr id="118" name="Google Shape;118;p45"/>
          <p:cNvSpPr txBox="1">
            <a:spLocks noGrp="1"/>
          </p:cNvSpPr>
          <p:nvPr>
            <p:ph type="title"/>
          </p:nvPr>
        </p:nvSpPr>
        <p:spPr>
          <a:xfrm>
            <a:off x="2895600" y="762000"/>
            <a:ext cx="8610599" cy="12954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45"/>
          <p:cNvSpPr txBox="1">
            <a:spLocks noGrp="1"/>
          </p:cNvSpPr>
          <p:nvPr>
            <p:ph type="body" idx="1"/>
          </p:nvPr>
        </p:nvSpPr>
        <p:spPr>
          <a:xfrm>
            <a:off x="688618" y="4191000"/>
            <a:ext cx="3451582" cy="68276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0">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45"/>
          <p:cNvSpPr>
            <a:spLocks noGrp="1"/>
          </p:cNvSpPr>
          <p:nvPr>
            <p:ph type="pic" idx="2"/>
          </p:nvPr>
        </p:nvSpPr>
        <p:spPr>
          <a:xfrm>
            <a:off x="688618" y="2362200"/>
            <a:ext cx="3451582" cy="1524000"/>
          </a:xfrm>
          <a:prstGeom prst="roundRect">
            <a:avLst>
              <a:gd name="adj" fmla="val 0"/>
            </a:avLst>
          </a:prstGeom>
          <a:noFill/>
          <a:ln>
            <a:noFill/>
          </a:ln>
          <a:effectLst>
            <a:outerShdw blurRad="50800" dist="50800" dir="5400000" algn="tl" rotWithShape="0">
              <a:srgbClr val="000000">
                <a:alpha val="42352"/>
              </a:srgbClr>
            </a:outerShdw>
          </a:effectLst>
        </p:spPr>
      </p:sp>
      <p:sp>
        <p:nvSpPr>
          <p:cNvPr id="121" name="Google Shape;121;p45"/>
          <p:cNvSpPr txBox="1">
            <a:spLocks noGrp="1"/>
          </p:cNvSpPr>
          <p:nvPr>
            <p:ph type="body" idx="3"/>
          </p:nvPr>
        </p:nvSpPr>
        <p:spPr>
          <a:xfrm>
            <a:off x="688618" y="4873764"/>
            <a:ext cx="3451582" cy="13449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22" name="Google Shape;122;p45"/>
          <p:cNvSpPr txBox="1">
            <a:spLocks noGrp="1"/>
          </p:cNvSpPr>
          <p:nvPr>
            <p:ph type="body" idx="4"/>
          </p:nvPr>
        </p:nvSpPr>
        <p:spPr>
          <a:xfrm>
            <a:off x="4374263" y="4191000"/>
            <a:ext cx="3448935" cy="68276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0">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3" name="Google Shape;123;p45"/>
          <p:cNvSpPr>
            <a:spLocks noGrp="1"/>
          </p:cNvSpPr>
          <p:nvPr>
            <p:ph type="pic" idx="5"/>
          </p:nvPr>
        </p:nvSpPr>
        <p:spPr>
          <a:xfrm>
            <a:off x="4374263" y="2362200"/>
            <a:ext cx="3448936" cy="1524000"/>
          </a:xfrm>
          <a:prstGeom prst="roundRect">
            <a:avLst>
              <a:gd name="adj" fmla="val 0"/>
            </a:avLst>
          </a:prstGeom>
          <a:noFill/>
          <a:ln>
            <a:noFill/>
          </a:ln>
          <a:effectLst>
            <a:outerShdw blurRad="50800" dist="50800" dir="5400000" algn="tl" rotWithShape="0">
              <a:srgbClr val="000000">
                <a:alpha val="42352"/>
              </a:srgbClr>
            </a:outerShdw>
          </a:effectLst>
        </p:spPr>
      </p:sp>
      <p:sp>
        <p:nvSpPr>
          <p:cNvPr id="124" name="Google Shape;124;p45"/>
          <p:cNvSpPr txBox="1">
            <a:spLocks noGrp="1"/>
          </p:cNvSpPr>
          <p:nvPr>
            <p:ph type="body" idx="6"/>
          </p:nvPr>
        </p:nvSpPr>
        <p:spPr>
          <a:xfrm>
            <a:off x="4374264" y="4873763"/>
            <a:ext cx="3448935" cy="13449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25" name="Google Shape;125;p45"/>
          <p:cNvSpPr txBox="1">
            <a:spLocks noGrp="1"/>
          </p:cNvSpPr>
          <p:nvPr>
            <p:ph type="body" idx="7"/>
          </p:nvPr>
        </p:nvSpPr>
        <p:spPr>
          <a:xfrm>
            <a:off x="8049731" y="4191000"/>
            <a:ext cx="3456469" cy="68276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0">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6" name="Google Shape;126;p45"/>
          <p:cNvSpPr>
            <a:spLocks noGrp="1"/>
          </p:cNvSpPr>
          <p:nvPr>
            <p:ph type="pic" idx="8"/>
          </p:nvPr>
        </p:nvSpPr>
        <p:spPr>
          <a:xfrm>
            <a:off x="8049855" y="2362200"/>
            <a:ext cx="3447878" cy="1524000"/>
          </a:xfrm>
          <a:prstGeom prst="roundRect">
            <a:avLst>
              <a:gd name="adj" fmla="val 0"/>
            </a:avLst>
          </a:prstGeom>
          <a:noFill/>
          <a:ln>
            <a:noFill/>
          </a:ln>
          <a:effectLst>
            <a:outerShdw blurRad="50800" dist="50800" dir="5400000" algn="tl" rotWithShape="0">
              <a:srgbClr val="000000">
                <a:alpha val="42352"/>
              </a:srgbClr>
            </a:outerShdw>
          </a:effectLst>
        </p:spPr>
      </p:sp>
      <p:sp>
        <p:nvSpPr>
          <p:cNvPr id="127" name="Google Shape;127;p45"/>
          <p:cNvSpPr txBox="1">
            <a:spLocks noGrp="1"/>
          </p:cNvSpPr>
          <p:nvPr>
            <p:ph type="body" idx="9"/>
          </p:nvPr>
        </p:nvSpPr>
        <p:spPr>
          <a:xfrm>
            <a:off x="8049731" y="4873761"/>
            <a:ext cx="3452445" cy="13449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28" name="Google Shape;128;p45"/>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45"/>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45"/>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46"/>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46"/>
          <p:cNvSpPr txBox="1">
            <a:spLocks noGrp="1"/>
          </p:cNvSpPr>
          <p:nvPr>
            <p:ph type="body" idx="1"/>
          </p:nvPr>
        </p:nvSpPr>
        <p:spPr>
          <a:xfrm rot="5400000">
            <a:off x="4083938" y="-1203579"/>
            <a:ext cx="4024125" cy="10820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46"/>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46"/>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46"/>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37"/>
        <p:cNvGrpSpPr/>
        <p:nvPr/>
      </p:nvGrpSpPr>
      <p:grpSpPr>
        <a:xfrm>
          <a:off x="0" y="0"/>
          <a:ext cx="0" cy="0"/>
          <a:chOff x="0" y="0"/>
          <a:chExt cx="0" cy="0"/>
        </a:xfrm>
      </p:grpSpPr>
      <p:pic>
        <p:nvPicPr>
          <p:cNvPr id="138" name="Google Shape;138;p47" descr="C2-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139" name="Google Shape;139;p47"/>
          <p:cNvSpPr txBox="1">
            <a:spLocks noGrp="1"/>
          </p:cNvSpPr>
          <p:nvPr>
            <p:ph type="title"/>
          </p:nvPr>
        </p:nvSpPr>
        <p:spPr>
          <a:xfrm rot="5400000">
            <a:off x="8525934" y="1667933"/>
            <a:ext cx="3903133" cy="2057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47"/>
          <p:cNvSpPr txBox="1">
            <a:spLocks noGrp="1"/>
          </p:cNvSpPr>
          <p:nvPr>
            <p:ph type="body" idx="1"/>
          </p:nvPr>
        </p:nvSpPr>
        <p:spPr>
          <a:xfrm rot="5400000">
            <a:off x="3175000" y="-1405467"/>
            <a:ext cx="3903133" cy="82042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47"/>
          <p:cNvSpPr txBox="1">
            <a:spLocks noGrp="1"/>
          </p:cNvSpPr>
          <p:nvPr>
            <p:ph type="dt" idx="10"/>
          </p:nvPr>
        </p:nvSpPr>
        <p:spPr>
          <a:xfrm>
            <a:off x="7814452" y="379941"/>
            <a:ext cx="29108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47"/>
          <p:cNvSpPr txBox="1">
            <a:spLocks noGrp="1"/>
          </p:cNvSpPr>
          <p:nvPr>
            <p:ph type="ftr" idx="11"/>
          </p:nvPr>
        </p:nvSpPr>
        <p:spPr>
          <a:xfrm>
            <a:off x="685800" y="381000"/>
            <a:ext cx="699149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47"/>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2"/>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2"/>
          <p:cNvSpPr txBox="1">
            <a:spLocks noGrp="1"/>
          </p:cNvSpPr>
          <p:nvPr>
            <p:ph type="body" idx="1"/>
          </p:nvPr>
        </p:nvSpPr>
        <p:spPr>
          <a:xfrm>
            <a:off x="685800" y="2194560"/>
            <a:ext cx="10820400" cy="40241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2"/>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2"/>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2"/>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33"/>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3"/>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3"/>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34"/>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4"/>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4"/>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4"/>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8"/>
        <p:cNvGrpSpPr/>
        <p:nvPr/>
      </p:nvGrpSpPr>
      <p:grpSpPr>
        <a:xfrm>
          <a:off x="0" y="0"/>
          <a:ext cx="0" cy="0"/>
          <a:chOff x="0" y="0"/>
          <a:chExt cx="0" cy="0"/>
        </a:xfrm>
      </p:grpSpPr>
      <p:pic>
        <p:nvPicPr>
          <p:cNvPr id="39" name="Google Shape;39;p35" descr="C2-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40" name="Google Shape;40;p35"/>
          <p:cNvSpPr txBox="1">
            <a:spLocks noGrp="1"/>
          </p:cNvSpPr>
          <p:nvPr>
            <p:ph type="title"/>
          </p:nvPr>
        </p:nvSpPr>
        <p:spPr>
          <a:xfrm>
            <a:off x="685800" y="753533"/>
            <a:ext cx="10820399" cy="2801935"/>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dk1"/>
              </a:buClr>
              <a:buSzPts val="4000"/>
              <a:buFont typeface="Century Gothic"/>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5"/>
          <p:cNvSpPr txBox="1">
            <a:spLocks noGrp="1"/>
          </p:cNvSpPr>
          <p:nvPr>
            <p:ph type="body" idx="1"/>
          </p:nvPr>
        </p:nvSpPr>
        <p:spPr>
          <a:xfrm>
            <a:off x="1024467" y="3641725"/>
            <a:ext cx="10490200" cy="955675"/>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888888"/>
              </a:buClr>
              <a:buSzPts val="2200"/>
              <a:buNone/>
              <a:defRPr sz="22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35"/>
          <p:cNvSpPr txBox="1">
            <a:spLocks noGrp="1"/>
          </p:cNvSpPr>
          <p:nvPr>
            <p:ph type="dt" idx="10"/>
          </p:nvPr>
        </p:nvSpPr>
        <p:spPr>
          <a:xfrm>
            <a:off x="7814452" y="381000"/>
            <a:ext cx="29108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5"/>
          <p:cNvSpPr txBox="1">
            <a:spLocks noGrp="1"/>
          </p:cNvSpPr>
          <p:nvPr>
            <p:ph type="ftr" idx="11"/>
          </p:nvPr>
        </p:nvSpPr>
        <p:spPr>
          <a:xfrm>
            <a:off x="685800" y="381001"/>
            <a:ext cx="6991492" cy="3640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5"/>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36"/>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6"/>
          <p:cNvSpPr txBox="1">
            <a:spLocks noGrp="1"/>
          </p:cNvSpPr>
          <p:nvPr>
            <p:ph type="body" idx="1"/>
          </p:nvPr>
        </p:nvSpPr>
        <p:spPr>
          <a:xfrm>
            <a:off x="685800" y="2194559"/>
            <a:ext cx="5334000" cy="40241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6"/>
          <p:cNvSpPr txBox="1">
            <a:spLocks noGrp="1"/>
          </p:cNvSpPr>
          <p:nvPr>
            <p:ph type="body" idx="2"/>
          </p:nvPr>
        </p:nvSpPr>
        <p:spPr>
          <a:xfrm>
            <a:off x="6172200" y="2194559"/>
            <a:ext cx="5334000" cy="40241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6"/>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6"/>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6"/>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37"/>
          <p:cNvSpPr txBox="1">
            <a:spLocks noGrp="1"/>
          </p:cNvSpPr>
          <p:nvPr>
            <p:ph type="title"/>
          </p:nvPr>
        </p:nvSpPr>
        <p:spPr>
          <a:xfrm>
            <a:off x="2895600" y="762000"/>
            <a:ext cx="8610600" cy="12954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7"/>
          <p:cNvSpPr txBox="1">
            <a:spLocks noGrp="1"/>
          </p:cNvSpPr>
          <p:nvPr>
            <p:ph type="body" idx="1"/>
          </p:nvPr>
        </p:nvSpPr>
        <p:spPr>
          <a:xfrm>
            <a:off x="914409" y="2183802"/>
            <a:ext cx="50799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sz="2800" b="0">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37"/>
          <p:cNvSpPr txBox="1">
            <a:spLocks noGrp="1"/>
          </p:cNvSpPr>
          <p:nvPr>
            <p:ph type="body" idx="2"/>
          </p:nvPr>
        </p:nvSpPr>
        <p:spPr>
          <a:xfrm>
            <a:off x="685800" y="3132666"/>
            <a:ext cx="5311775" cy="30860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7"/>
          <p:cNvSpPr txBox="1">
            <a:spLocks noGrp="1"/>
          </p:cNvSpPr>
          <p:nvPr>
            <p:ph type="body" idx="3"/>
          </p:nvPr>
        </p:nvSpPr>
        <p:spPr>
          <a:xfrm>
            <a:off x="6400800" y="2183802"/>
            <a:ext cx="510540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sz="2800" b="0">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37"/>
          <p:cNvSpPr txBox="1">
            <a:spLocks noGrp="1"/>
          </p:cNvSpPr>
          <p:nvPr>
            <p:ph type="body" idx="4"/>
          </p:nvPr>
        </p:nvSpPr>
        <p:spPr>
          <a:xfrm>
            <a:off x="6172200" y="3132666"/>
            <a:ext cx="5334000" cy="30860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7"/>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7"/>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7"/>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38"/>
          <p:cNvSpPr txBox="1">
            <a:spLocks noGrp="1"/>
          </p:cNvSpPr>
          <p:nvPr>
            <p:ph type="title"/>
          </p:nvPr>
        </p:nvSpPr>
        <p:spPr>
          <a:xfrm>
            <a:off x="685800" y="1524000"/>
            <a:ext cx="41148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8"/>
          <p:cNvSpPr txBox="1">
            <a:spLocks noGrp="1"/>
          </p:cNvSpPr>
          <p:nvPr>
            <p:ph type="body" idx="1"/>
          </p:nvPr>
        </p:nvSpPr>
        <p:spPr>
          <a:xfrm>
            <a:off x="4995582" y="746759"/>
            <a:ext cx="6510618" cy="5471925"/>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38"/>
          <p:cNvSpPr txBox="1">
            <a:spLocks noGrp="1"/>
          </p:cNvSpPr>
          <p:nvPr>
            <p:ph type="body" idx="2"/>
          </p:nvPr>
        </p:nvSpPr>
        <p:spPr>
          <a:xfrm>
            <a:off x="685800" y="3124199"/>
            <a:ext cx="4114800" cy="309448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8"/>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8"/>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8"/>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39"/>
          <p:cNvSpPr txBox="1">
            <a:spLocks noGrp="1"/>
          </p:cNvSpPr>
          <p:nvPr>
            <p:ph type="title"/>
          </p:nvPr>
        </p:nvSpPr>
        <p:spPr>
          <a:xfrm>
            <a:off x="685800" y="1524000"/>
            <a:ext cx="687324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9"/>
          <p:cNvSpPr>
            <a:spLocks noGrp="1"/>
          </p:cNvSpPr>
          <p:nvPr>
            <p:ph type="pic" idx="2"/>
          </p:nvPr>
        </p:nvSpPr>
        <p:spPr>
          <a:xfrm>
            <a:off x="7861238" y="751241"/>
            <a:ext cx="3644962" cy="5467443"/>
          </a:xfrm>
          <a:prstGeom prst="rect">
            <a:avLst/>
          </a:prstGeom>
          <a:noFill/>
          <a:ln>
            <a:noFill/>
          </a:ln>
        </p:spPr>
      </p:sp>
      <p:sp>
        <p:nvSpPr>
          <p:cNvPr id="71" name="Google Shape;71;p39"/>
          <p:cNvSpPr txBox="1">
            <a:spLocks noGrp="1"/>
          </p:cNvSpPr>
          <p:nvPr>
            <p:ph type="body" idx="1"/>
          </p:nvPr>
        </p:nvSpPr>
        <p:spPr>
          <a:xfrm>
            <a:off x="685800" y="3124199"/>
            <a:ext cx="6873240" cy="309448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39"/>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9"/>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9"/>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0" descr="C2-HD-TOP.png"/>
          <p:cNvPicPr preferRelativeResize="0"/>
          <p:nvPr/>
        </p:nvPicPr>
        <p:blipFill rotWithShape="1">
          <a:blip r:embed="rId19">
            <a:alphaModFix/>
          </a:blip>
          <a:srcRect/>
          <a:stretch/>
        </p:blipFill>
        <p:spPr>
          <a:xfrm>
            <a:off x="0" y="0"/>
            <a:ext cx="12192000" cy="1441450"/>
          </a:xfrm>
          <a:prstGeom prst="rect">
            <a:avLst/>
          </a:prstGeom>
          <a:noFill/>
          <a:ln>
            <a:noFill/>
          </a:ln>
        </p:spPr>
      </p:pic>
      <p:sp>
        <p:nvSpPr>
          <p:cNvPr id="11" name="Google Shape;11;p30"/>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ctr" anchorCtr="0">
            <a:normAutofit/>
          </a:bodyPr>
          <a:lstStyle>
            <a:lvl1pPr marR="0" lvl="0" algn="r" rtl="0">
              <a:lnSpc>
                <a:spcPct val="90000"/>
              </a:lnSpc>
              <a:spcBef>
                <a:spcPts val="0"/>
              </a:spcBef>
              <a:spcAft>
                <a:spcPts val="0"/>
              </a:spcAft>
              <a:buClr>
                <a:schemeClr val="dk1"/>
              </a:buClr>
              <a:buSzPts val="4000"/>
              <a:buFont typeface="Century Gothic"/>
              <a:buNone/>
              <a:defRPr sz="40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30"/>
          <p:cNvSpPr txBox="1">
            <a:spLocks noGrp="1"/>
          </p:cNvSpPr>
          <p:nvPr>
            <p:ph type="body" idx="1"/>
          </p:nvPr>
        </p:nvSpPr>
        <p:spPr>
          <a:xfrm>
            <a:off x="685800" y="2194560"/>
            <a:ext cx="10820400" cy="40241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90000"/>
              </a:lnSpc>
              <a:spcBef>
                <a:spcPts val="1000"/>
              </a:spcBef>
              <a:spcAft>
                <a:spcPts val="0"/>
              </a:spcAft>
              <a:buClr>
                <a:schemeClr val="dk1"/>
              </a:buClr>
              <a:buSzPts val="2200"/>
              <a:buFont typeface="Arial"/>
              <a:buChar char="•"/>
              <a:defRPr sz="22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30"/>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5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30"/>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 name="Google Shape;15;p30"/>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nevillroad-jun.stockport.sch.uk/page/our-school-values/42774"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
          <p:cNvSpPr txBox="1">
            <a:spLocks noGrp="1"/>
          </p:cNvSpPr>
          <p:nvPr>
            <p:ph type="ctrTitle"/>
          </p:nvPr>
        </p:nvSpPr>
        <p:spPr>
          <a:xfrm>
            <a:off x="976875" y="2022600"/>
            <a:ext cx="10400400" cy="1605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5"/>
              </a:buClr>
              <a:buSzPts val="4400"/>
              <a:buFont typeface="Comic Sans MS"/>
              <a:buNone/>
            </a:pPr>
            <a:r>
              <a:rPr lang="en-GB" sz="4400" b="1">
                <a:solidFill>
                  <a:schemeClr val="accent5"/>
                </a:solidFill>
                <a:latin typeface="Comic Sans MS"/>
                <a:ea typeface="Comic Sans MS"/>
                <a:cs typeface="Comic Sans MS"/>
                <a:sym typeface="Comic Sans MS"/>
              </a:rPr>
              <a:t>NEVILL ROAD JUNIOR SCHOOL CURRICULUM OVERVIEW -FRENCH</a:t>
            </a:r>
            <a:endParaRPr sz="4400" b="1">
              <a:solidFill>
                <a:schemeClr val="accent5"/>
              </a:solidFill>
              <a:latin typeface="Comic Sans MS"/>
              <a:ea typeface="Comic Sans MS"/>
              <a:cs typeface="Comic Sans MS"/>
              <a:sym typeface="Comic Sans MS"/>
            </a:endParaRPr>
          </a:p>
        </p:txBody>
      </p:sp>
      <p:pic>
        <p:nvPicPr>
          <p:cNvPr id="149" name="Google Shape;149;p1"/>
          <p:cNvPicPr preferRelativeResize="0"/>
          <p:nvPr/>
        </p:nvPicPr>
        <p:blipFill rotWithShape="1">
          <a:blip r:embed="rId3">
            <a:alphaModFix/>
          </a:blip>
          <a:srcRect/>
          <a:stretch/>
        </p:blipFill>
        <p:spPr>
          <a:xfrm>
            <a:off x="9980676" y="223840"/>
            <a:ext cx="1905000" cy="1905000"/>
          </a:xfrm>
          <a:prstGeom prst="rect">
            <a:avLst/>
          </a:prstGeom>
          <a:noFill/>
          <a:ln>
            <a:noFill/>
          </a:ln>
        </p:spPr>
      </p:pic>
      <p:pic>
        <p:nvPicPr>
          <p:cNvPr id="150" name="Google Shape;150;p1"/>
          <p:cNvPicPr preferRelativeResize="0"/>
          <p:nvPr/>
        </p:nvPicPr>
        <p:blipFill rotWithShape="1">
          <a:blip r:embed="rId4">
            <a:alphaModFix/>
          </a:blip>
          <a:srcRect/>
          <a:stretch/>
        </p:blipFill>
        <p:spPr>
          <a:xfrm>
            <a:off x="3328606" y="3628501"/>
            <a:ext cx="2422970" cy="22614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0"/>
          <p:cNvSpPr txBox="1">
            <a:spLocks noGrp="1"/>
          </p:cNvSpPr>
          <p:nvPr>
            <p:ph type="title"/>
          </p:nvPr>
        </p:nvSpPr>
        <p:spPr>
          <a:xfrm>
            <a:off x="2833606" y="1180502"/>
            <a:ext cx="8610600" cy="1293028"/>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000"/>
              <a:buFont typeface="Century Gothic"/>
              <a:buNone/>
            </a:pPr>
            <a:r>
              <a:rPr lang="en-GB"/>
              <a:t>French Ambassadors</a:t>
            </a:r>
            <a:endParaRPr/>
          </a:p>
        </p:txBody>
      </p:sp>
      <p:sp>
        <p:nvSpPr>
          <p:cNvPr id="209" name="Google Shape;209;p10"/>
          <p:cNvSpPr txBox="1">
            <a:spLocks noGrp="1"/>
          </p:cNvSpPr>
          <p:nvPr>
            <p:ph type="body" idx="1"/>
          </p:nvPr>
        </p:nvSpPr>
        <p:spPr>
          <a:xfrm>
            <a:off x="685806" y="2691955"/>
            <a:ext cx="10820400" cy="4024200"/>
          </a:xfrm>
          <a:prstGeom prst="rect">
            <a:avLst/>
          </a:prstGeom>
          <a:noFill/>
          <a:ln>
            <a:noFill/>
          </a:ln>
        </p:spPr>
        <p:txBody>
          <a:bodyPr spcFirstLastPara="1" wrap="square" lIns="91425" tIns="45700" rIns="91425" bIns="45700" anchor="t" anchorCtr="0">
            <a:normAutofit/>
          </a:bodyPr>
          <a:lstStyle/>
          <a:p>
            <a:pPr marL="228600" lvl="0" indent="-88900" algn="l" rtl="0">
              <a:lnSpc>
                <a:spcPct val="90000"/>
              </a:lnSpc>
              <a:spcBef>
                <a:spcPts val="0"/>
              </a:spcBef>
              <a:spcAft>
                <a:spcPts val="0"/>
              </a:spcAft>
              <a:buClr>
                <a:schemeClr val="dk1"/>
              </a:buClr>
              <a:buSzPts val="2200"/>
              <a:buNone/>
            </a:pPr>
            <a:r>
              <a:rPr lang="en-GB"/>
              <a:t>At Nevill Road we promote the voice, perspective and opinions of our children. Through pupil voice we are able to gain an insight into the quality of teaching and learning within French lessons, which enables us to fully understand the experiences of our children. The feedback we receive is then used as a tool to analyse our successes in the area and to outline our next steps for improvement within the subject.</a:t>
            </a:r>
            <a:endParaRPr/>
          </a:p>
        </p:txBody>
      </p:sp>
      <p:sp>
        <p:nvSpPr>
          <p:cNvPr id="210" name="Google Shape;210;p10"/>
          <p:cNvSpPr txBox="1"/>
          <p:nvPr/>
        </p:nvSpPr>
        <p:spPr>
          <a:xfrm>
            <a:off x="7684576" y="315745"/>
            <a:ext cx="551481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sng" strike="noStrike" cap="none">
                <a:solidFill>
                  <a:schemeClr val="accent5"/>
                </a:solidFill>
                <a:latin typeface="Comic Sans MS"/>
                <a:ea typeface="Comic Sans MS"/>
                <a:cs typeface="Comic Sans MS"/>
                <a:sym typeface="Comic Sans MS"/>
              </a:rPr>
              <a:t>Pupil Voice</a:t>
            </a:r>
            <a:endParaRPr sz="3600" b="0" i="0" u="sng" strike="noStrike" cap="none">
              <a:solidFill>
                <a:schemeClr val="accent5"/>
              </a:solidFill>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1"/>
          <p:cNvSpPr txBox="1"/>
          <p:nvPr/>
        </p:nvSpPr>
        <p:spPr>
          <a:xfrm>
            <a:off x="492369" y="2780731"/>
            <a:ext cx="11142647"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omic Sans MS"/>
                <a:ea typeface="Comic Sans MS"/>
                <a:cs typeface="Comic Sans MS"/>
                <a:sym typeface="Comic Sans MS"/>
              </a:rPr>
              <a:t>At Nevill Road we follow the Language Angels scheme which This has enabled a clear progression of skills and knowledge as well as developing the confidence of teachers in the subject. </a:t>
            </a:r>
            <a:endParaRPr sz="2000" b="0" i="0" u="none" strike="noStrike" cap="none">
              <a:solidFill>
                <a:schemeClr val="dk1"/>
              </a:solidFill>
              <a:latin typeface="Comic Sans MS"/>
              <a:ea typeface="Comic Sans MS"/>
              <a:cs typeface="Comic Sans MS"/>
              <a:sym typeface="Comic Sans MS"/>
            </a:endParaRPr>
          </a:p>
        </p:txBody>
      </p:sp>
      <p:sp>
        <p:nvSpPr>
          <p:cNvPr id="216" name="Google Shape;216;p11"/>
          <p:cNvSpPr txBox="1"/>
          <p:nvPr/>
        </p:nvSpPr>
        <p:spPr>
          <a:xfrm>
            <a:off x="492369" y="4100080"/>
            <a:ext cx="11142647" cy="1631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omic Sans MS"/>
                <a:ea typeface="Comic Sans MS"/>
                <a:cs typeface="Comic Sans MS"/>
                <a:sym typeface="Comic Sans MS"/>
              </a:rPr>
              <a:t>Each unit consists of 6 lessons and is taught weekly each half term. This ensures a progression in learning French through of regular varied skill practise. Children work their way through the unit by initially by revisiting and learning vocabulary and then building on vocabulary through sentence practise to become more fluent in all areas of speaking, listening, reading and writing.</a:t>
            </a:r>
            <a:endParaRPr sz="2000" b="0" i="0" u="none" strike="noStrike" cap="none">
              <a:solidFill>
                <a:schemeClr val="dk1"/>
              </a:solidFill>
              <a:latin typeface="Comic Sans MS"/>
              <a:ea typeface="Comic Sans MS"/>
              <a:cs typeface="Comic Sans MS"/>
              <a:sym typeface="Comic Sans MS"/>
            </a:endParaRPr>
          </a:p>
        </p:txBody>
      </p:sp>
      <p:sp>
        <p:nvSpPr>
          <p:cNvPr id="217" name="Google Shape;217;p11"/>
          <p:cNvSpPr txBox="1"/>
          <p:nvPr/>
        </p:nvSpPr>
        <p:spPr>
          <a:xfrm>
            <a:off x="5359829" y="405672"/>
            <a:ext cx="5514815"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b="0" i="0" u="sng" strike="noStrike" cap="none">
                <a:solidFill>
                  <a:schemeClr val="accent5"/>
                </a:solidFill>
                <a:latin typeface="Comic Sans MS"/>
                <a:ea typeface="Comic Sans MS"/>
                <a:cs typeface="Comic Sans MS"/>
                <a:sym typeface="Comic Sans MS"/>
              </a:rPr>
              <a:t>Sequence of Learning  Whole School Plan</a:t>
            </a:r>
            <a:endParaRPr sz="3600" b="0" i="0" u="sng" strike="noStrike" cap="none">
              <a:solidFill>
                <a:schemeClr val="accent5"/>
              </a:solidFill>
              <a:latin typeface="Comic Sans MS"/>
              <a:ea typeface="Comic Sans MS"/>
              <a:cs typeface="Comic Sans MS"/>
              <a:sym typeface="Comic Sans MS"/>
            </a:endParaRPr>
          </a:p>
        </p:txBody>
      </p:sp>
      <p:pic>
        <p:nvPicPr>
          <p:cNvPr id="218" name="Google Shape;218;p11" descr="https://www.languageangels.com/schools/templates/gamesplay/assets/images/logo-yellow.png"/>
          <p:cNvPicPr preferRelativeResize="0"/>
          <p:nvPr/>
        </p:nvPicPr>
        <p:blipFill rotWithShape="1">
          <a:blip r:embed="rId3">
            <a:alphaModFix/>
          </a:blip>
          <a:srcRect/>
          <a:stretch/>
        </p:blipFill>
        <p:spPr>
          <a:xfrm>
            <a:off x="6388448" y="1556594"/>
            <a:ext cx="3457575" cy="5810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13"/>
          <p:cNvPicPr preferRelativeResize="0"/>
          <p:nvPr/>
        </p:nvPicPr>
        <p:blipFill rotWithShape="1">
          <a:blip r:embed="rId3">
            <a:alphaModFix/>
          </a:blip>
          <a:srcRect l="22380" t="17514" r="23810" b="19136"/>
          <a:stretch/>
        </p:blipFill>
        <p:spPr>
          <a:xfrm>
            <a:off x="1146629" y="0"/>
            <a:ext cx="9840686" cy="651691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6"/>
          <p:cNvSpPr/>
          <p:nvPr/>
        </p:nvSpPr>
        <p:spPr>
          <a:xfrm>
            <a:off x="5820241" y="471322"/>
            <a:ext cx="609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sng" strike="noStrike" cap="none">
                <a:solidFill>
                  <a:schemeClr val="accent5"/>
                </a:solidFill>
                <a:latin typeface="Comic Sans MS"/>
                <a:ea typeface="Comic Sans MS"/>
                <a:cs typeface="Comic Sans MS"/>
                <a:sym typeface="Comic Sans MS"/>
              </a:rPr>
              <a:t>Sequence of Learning - Curriculum Progression plan</a:t>
            </a:r>
            <a:endParaRPr sz="1800" b="0" i="0" u="sng" strike="noStrike" cap="none">
              <a:solidFill>
                <a:schemeClr val="accent5"/>
              </a:solidFill>
              <a:latin typeface="Century Gothic"/>
              <a:ea typeface="Century Gothic"/>
              <a:cs typeface="Century Gothic"/>
              <a:sym typeface="Century Gothic"/>
            </a:endParaRPr>
          </a:p>
        </p:txBody>
      </p:sp>
      <p:sp>
        <p:nvSpPr>
          <p:cNvPr id="229" name="Google Shape;229;p16"/>
          <p:cNvSpPr/>
          <p:nvPr/>
        </p:nvSpPr>
        <p:spPr>
          <a:xfrm>
            <a:off x="1" y="1234520"/>
            <a:ext cx="12192000" cy="50783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0" i="0" u="none" strike="noStrike" cap="none">
                <a:solidFill>
                  <a:srgbClr val="000000"/>
                </a:solidFill>
                <a:latin typeface="Comic Sans MS"/>
                <a:ea typeface="Comic Sans MS"/>
                <a:cs typeface="Comic Sans MS"/>
                <a:sym typeface="Comic Sans MS"/>
              </a:rPr>
              <a:t>The Language Angels Progression Map shows how pupil</a:t>
            </a:r>
            <a:r>
              <a:rPr lang="en-GB" sz="1800">
                <a:latin typeface="Comic Sans MS"/>
                <a:ea typeface="Comic Sans MS"/>
                <a:cs typeface="Comic Sans MS"/>
                <a:sym typeface="Comic Sans MS"/>
              </a:rPr>
              <a:t>s study</a:t>
            </a:r>
            <a:r>
              <a:rPr lang="en-GB" sz="1800" b="0" i="0" u="none" strike="noStrike" cap="none">
                <a:solidFill>
                  <a:srgbClr val="000000"/>
                </a:solidFill>
                <a:latin typeface="Comic Sans MS"/>
                <a:ea typeface="Comic Sans MS"/>
                <a:cs typeface="Comic Sans MS"/>
                <a:sym typeface="Comic Sans MS"/>
              </a:rPr>
              <a:t> foreign language learning across each of the key skills of SPEAKING, LISTENING, READING, WRITING and GRAMMAR progresses within each Language Angels Teaching Type. </a:t>
            </a:r>
            <a:endParaRPr sz="18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None/>
            </a:pPr>
            <a:endParaRPr sz="18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None/>
            </a:pPr>
            <a:r>
              <a:rPr lang="en-GB" sz="1800" b="0" i="0" u="none" strike="noStrike" cap="none">
                <a:solidFill>
                  <a:srgbClr val="000000"/>
                </a:solidFill>
                <a:latin typeface="Comic Sans MS"/>
                <a:ea typeface="Comic Sans MS"/>
                <a:cs typeface="Comic Sans MS"/>
                <a:sym typeface="Comic Sans MS"/>
              </a:rPr>
              <a:t>It also shows how the level of learning and progression of each pupil is increased</a:t>
            </a:r>
            <a:r>
              <a:rPr lang="en-GB" sz="1800">
                <a:latin typeface="Comic Sans MS"/>
                <a:ea typeface="Comic Sans MS"/>
                <a:cs typeface="Comic Sans MS"/>
                <a:sym typeface="Comic Sans MS"/>
              </a:rPr>
              <a:t>;</a:t>
            </a:r>
            <a:r>
              <a:rPr lang="en-GB" sz="1800" b="0" i="0" u="none" strike="noStrike" cap="none">
                <a:solidFill>
                  <a:srgbClr val="000000"/>
                </a:solidFill>
                <a:latin typeface="Comic Sans MS"/>
                <a:ea typeface="Comic Sans MS"/>
                <a:cs typeface="Comic Sans MS"/>
                <a:sym typeface="Comic Sans MS"/>
              </a:rPr>
              <a:t> as pupils move across each subsequently more challenging Language Angels Teaching Type from Early Language to Intermediate and on to Progressive. </a:t>
            </a:r>
            <a:endParaRPr sz="18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None/>
            </a:pPr>
            <a:endParaRPr sz="18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None/>
            </a:pPr>
            <a:r>
              <a:rPr lang="en-GB" sz="1800" b="0" i="0" u="none" strike="noStrike" cap="none">
                <a:solidFill>
                  <a:srgbClr val="000000"/>
                </a:solidFill>
                <a:latin typeface="Comic Sans MS"/>
                <a:ea typeface="Comic Sans MS"/>
                <a:cs typeface="Comic Sans MS"/>
                <a:sym typeface="Comic Sans MS"/>
              </a:rPr>
              <a:t>It is a visual demonstration of the progression that takes place in each of the key language learning skills in TWO ways: 1. WITHIN a Teaching Type and 2. ACROSS each Teaching Type. </a:t>
            </a:r>
            <a:endParaRPr sz="18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None/>
            </a:pPr>
            <a:endParaRPr sz="18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None/>
            </a:pPr>
            <a:r>
              <a:rPr lang="en-GB" sz="1800" b="0" i="0" u="none" strike="noStrike" cap="none">
                <a:solidFill>
                  <a:srgbClr val="000000"/>
                </a:solidFill>
                <a:latin typeface="Comic Sans MS"/>
                <a:ea typeface="Comic Sans MS"/>
                <a:cs typeface="Comic Sans MS"/>
                <a:sym typeface="Comic Sans MS"/>
              </a:rPr>
              <a:t>Progression WITHIN a Teaching Type is demonstrated by the downward pointing arrows in the Progression Map. These show how each skill develops and increases in level of challenge WITHIN a Teaching Type. This effectively shows how each skill is developed within each primary school year. </a:t>
            </a:r>
            <a:endParaRPr sz="18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None/>
            </a:pPr>
            <a:endParaRPr sz="18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None/>
            </a:pPr>
            <a:r>
              <a:rPr lang="en-GB" sz="1800" b="0" i="0" u="none" strike="noStrike" cap="none">
                <a:solidFill>
                  <a:srgbClr val="000000"/>
                </a:solidFill>
                <a:latin typeface="Comic Sans MS"/>
                <a:ea typeface="Comic Sans MS"/>
                <a:cs typeface="Comic Sans MS"/>
                <a:sym typeface="Comic Sans MS"/>
              </a:rPr>
              <a:t>Progression ACROSS a Teaching Type is demonstrated by the arrows pointing to the right in the Progression Map. These show how each skill develops and increases in level of challenge ACROSS a Teaching Type. This effectively shows how each skill is developed as pupils move through the various primary school years.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48"/>
          <p:cNvPicPr preferRelativeResize="0"/>
          <p:nvPr/>
        </p:nvPicPr>
        <p:blipFill rotWithShape="1">
          <a:blip r:embed="rId3">
            <a:alphaModFix/>
          </a:blip>
          <a:srcRect l="23967" t="15256" r="9207" b="5731"/>
          <a:stretch/>
        </p:blipFill>
        <p:spPr>
          <a:xfrm>
            <a:off x="1001485" y="0"/>
            <a:ext cx="10363200" cy="689239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49"/>
          <p:cNvPicPr preferRelativeResize="0"/>
          <p:nvPr/>
        </p:nvPicPr>
        <p:blipFill rotWithShape="1">
          <a:blip r:embed="rId3">
            <a:alphaModFix/>
          </a:blip>
          <a:srcRect l="26191" t="20194" r="11269" b="3757"/>
          <a:stretch/>
        </p:blipFill>
        <p:spPr>
          <a:xfrm>
            <a:off x="1248228" y="0"/>
            <a:ext cx="9826172" cy="672120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50"/>
          <p:cNvPicPr preferRelativeResize="0"/>
          <p:nvPr/>
        </p:nvPicPr>
        <p:blipFill rotWithShape="1">
          <a:blip r:embed="rId3">
            <a:alphaModFix/>
          </a:blip>
          <a:srcRect l="26111" t="15679" r="10952" b="12081"/>
          <a:stretch/>
        </p:blipFill>
        <p:spPr>
          <a:xfrm>
            <a:off x="1175657" y="0"/>
            <a:ext cx="10305144" cy="665351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51"/>
          <p:cNvPicPr preferRelativeResize="0"/>
          <p:nvPr/>
        </p:nvPicPr>
        <p:blipFill rotWithShape="1">
          <a:blip r:embed="rId3">
            <a:alphaModFix/>
          </a:blip>
          <a:srcRect l="26191" t="16808" r="10873" b="5872"/>
          <a:stretch/>
        </p:blipFill>
        <p:spPr>
          <a:xfrm>
            <a:off x="1220417" y="0"/>
            <a:ext cx="9955582" cy="687977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52"/>
          <p:cNvPicPr preferRelativeResize="0"/>
          <p:nvPr/>
        </p:nvPicPr>
        <p:blipFill rotWithShape="1">
          <a:blip r:embed="rId3">
            <a:alphaModFix/>
          </a:blip>
          <a:srcRect l="26508" t="16526" r="11270" b="4038"/>
          <a:stretch/>
        </p:blipFill>
        <p:spPr>
          <a:xfrm>
            <a:off x="1251243" y="0"/>
            <a:ext cx="9663499" cy="69394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17"/>
          <p:cNvPicPr preferRelativeResize="0"/>
          <p:nvPr/>
        </p:nvPicPr>
        <p:blipFill rotWithShape="1">
          <a:blip r:embed="rId3">
            <a:alphaModFix/>
          </a:blip>
          <a:srcRect l="25873" t="16527" r="10873" b="4743"/>
          <a:stretch/>
        </p:blipFill>
        <p:spPr>
          <a:xfrm>
            <a:off x="1226463" y="0"/>
            <a:ext cx="9795389"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
          <p:cNvSpPr txBox="1">
            <a:spLocks noGrp="1"/>
          </p:cNvSpPr>
          <p:nvPr>
            <p:ph type="body" idx="1"/>
          </p:nvPr>
        </p:nvSpPr>
        <p:spPr>
          <a:xfrm>
            <a:off x="685800" y="2759433"/>
            <a:ext cx="10820400" cy="402412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200"/>
              <a:buChar char="•"/>
            </a:pPr>
            <a:r>
              <a:rPr lang="en-GB">
                <a:latin typeface="Comic Sans MS"/>
                <a:ea typeface="Comic Sans MS"/>
                <a:cs typeface="Comic Sans MS"/>
                <a:sym typeface="Comic Sans MS"/>
              </a:rPr>
              <a:t>We </a:t>
            </a:r>
            <a:r>
              <a:rPr lang="en-GB" b="1">
                <a:solidFill>
                  <a:srgbClr val="FFC000"/>
                </a:solidFill>
                <a:latin typeface="Comic Sans MS"/>
                <a:ea typeface="Comic Sans MS"/>
                <a:cs typeface="Comic Sans MS"/>
                <a:sym typeface="Comic Sans MS"/>
              </a:rPr>
              <a:t>Aim High</a:t>
            </a:r>
            <a:r>
              <a:rPr lang="en-GB">
                <a:solidFill>
                  <a:srgbClr val="FFC000"/>
                </a:solidFill>
                <a:latin typeface="Comic Sans MS"/>
                <a:ea typeface="Comic Sans MS"/>
                <a:cs typeface="Comic Sans MS"/>
                <a:sym typeface="Comic Sans MS"/>
              </a:rPr>
              <a:t> </a:t>
            </a:r>
            <a:r>
              <a:rPr lang="en-GB">
                <a:latin typeface="Comic Sans MS"/>
                <a:ea typeface="Comic Sans MS"/>
                <a:cs typeface="Comic Sans MS"/>
                <a:sym typeface="Comic Sans MS"/>
              </a:rPr>
              <a:t>by challenging ourselves in all aspects of school life.</a:t>
            </a:r>
            <a:endParaRPr/>
          </a:p>
          <a:p>
            <a:pPr marL="228600" lvl="0" indent="-228600" algn="l" rtl="0">
              <a:lnSpc>
                <a:spcPct val="90000"/>
              </a:lnSpc>
              <a:spcBef>
                <a:spcPts val="1000"/>
              </a:spcBef>
              <a:spcAft>
                <a:spcPts val="0"/>
              </a:spcAft>
              <a:buClr>
                <a:schemeClr val="dk1"/>
              </a:buClr>
              <a:buSzPts val="2200"/>
              <a:buChar char="•"/>
            </a:pPr>
            <a:r>
              <a:rPr lang="en-GB">
                <a:latin typeface="Comic Sans MS"/>
                <a:ea typeface="Comic Sans MS"/>
                <a:cs typeface="Comic Sans MS"/>
                <a:sym typeface="Comic Sans MS"/>
              </a:rPr>
              <a:t>We are </a:t>
            </a:r>
            <a:r>
              <a:rPr lang="en-GB" b="1">
                <a:solidFill>
                  <a:srgbClr val="00B050"/>
                </a:solidFill>
                <a:latin typeface="Comic Sans MS"/>
                <a:ea typeface="Comic Sans MS"/>
                <a:cs typeface="Comic Sans MS"/>
                <a:sym typeface="Comic Sans MS"/>
              </a:rPr>
              <a:t>Successful</a:t>
            </a:r>
            <a:r>
              <a:rPr lang="en-GB">
                <a:latin typeface="Comic Sans MS"/>
                <a:ea typeface="Comic Sans MS"/>
                <a:cs typeface="Comic Sans MS"/>
                <a:sym typeface="Comic Sans MS"/>
              </a:rPr>
              <a:t> learners by using our growth mind set to achieve.</a:t>
            </a:r>
            <a:endParaRPr/>
          </a:p>
          <a:p>
            <a:pPr marL="228600" lvl="0" indent="-228600" algn="l" rtl="0">
              <a:lnSpc>
                <a:spcPct val="90000"/>
              </a:lnSpc>
              <a:spcBef>
                <a:spcPts val="1000"/>
              </a:spcBef>
              <a:spcAft>
                <a:spcPts val="0"/>
              </a:spcAft>
              <a:buClr>
                <a:schemeClr val="dk1"/>
              </a:buClr>
              <a:buSzPts val="2200"/>
              <a:buChar char="•"/>
            </a:pPr>
            <a:r>
              <a:rPr lang="en-GB">
                <a:latin typeface="Comic Sans MS"/>
                <a:ea typeface="Comic Sans MS"/>
                <a:cs typeface="Comic Sans MS"/>
                <a:sym typeface="Comic Sans MS"/>
              </a:rPr>
              <a:t>We </a:t>
            </a:r>
            <a:r>
              <a:rPr lang="en-GB" b="1">
                <a:solidFill>
                  <a:srgbClr val="00B0F0"/>
                </a:solidFill>
                <a:latin typeface="Comic Sans MS"/>
                <a:ea typeface="Comic Sans MS"/>
                <a:cs typeface="Comic Sans MS"/>
                <a:sym typeface="Comic Sans MS"/>
              </a:rPr>
              <a:t>Persevere</a:t>
            </a:r>
            <a:r>
              <a:rPr lang="en-GB">
                <a:latin typeface="Comic Sans MS"/>
                <a:ea typeface="Comic Sans MS"/>
                <a:cs typeface="Comic Sans MS"/>
                <a:sym typeface="Comic Sans MS"/>
              </a:rPr>
              <a:t> by being resilient and trying our best in everything we do.</a:t>
            </a:r>
            <a:endParaRPr/>
          </a:p>
          <a:p>
            <a:pPr marL="228600" lvl="0" indent="-228600" algn="l" rtl="0">
              <a:lnSpc>
                <a:spcPct val="90000"/>
              </a:lnSpc>
              <a:spcBef>
                <a:spcPts val="1000"/>
              </a:spcBef>
              <a:spcAft>
                <a:spcPts val="0"/>
              </a:spcAft>
              <a:buClr>
                <a:schemeClr val="dk1"/>
              </a:buClr>
              <a:buSzPts val="2200"/>
              <a:buChar char="•"/>
            </a:pPr>
            <a:r>
              <a:rPr lang="en-GB">
                <a:latin typeface="Comic Sans MS"/>
                <a:ea typeface="Comic Sans MS"/>
                <a:cs typeface="Comic Sans MS"/>
                <a:sym typeface="Comic Sans MS"/>
              </a:rPr>
              <a:t>We use our </a:t>
            </a:r>
            <a:r>
              <a:rPr lang="en-GB" b="1">
                <a:solidFill>
                  <a:srgbClr val="002060"/>
                </a:solidFill>
                <a:latin typeface="Comic Sans MS"/>
                <a:ea typeface="Comic Sans MS"/>
                <a:cs typeface="Comic Sans MS"/>
                <a:sym typeface="Comic Sans MS"/>
              </a:rPr>
              <a:t>Imagination</a:t>
            </a:r>
            <a:r>
              <a:rPr lang="en-GB" b="1">
                <a:latin typeface="Comic Sans MS"/>
                <a:ea typeface="Comic Sans MS"/>
                <a:cs typeface="Comic Sans MS"/>
                <a:sym typeface="Comic Sans MS"/>
              </a:rPr>
              <a:t> </a:t>
            </a:r>
            <a:r>
              <a:rPr lang="en-GB">
                <a:latin typeface="Comic Sans MS"/>
                <a:ea typeface="Comic Sans MS"/>
                <a:cs typeface="Comic Sans MS"/>
                <a:sym typeface="Comic Sans MS"/>
              </a:rPr>
              <a:t>to produce creative work that we can be proud of.</a:t>
            </a:r>
            <a:endParaRPr/>
          </a:p>
          <a:p>
            <a:pPr marL="228600" lvl="0" indent="-228600" algn="l" rtl="0">
              <a:lnSpc>
                <a:spcPct val="90000"/>
              </a:lnSpc>
              <a:spcBef>
                <a:spcPts val="1000"/>
              </a:spcBef>
              <a:spcAft>
                <a:spcPts val="0"/>
              </a:spcAft>
              <a:buClr>
                <a:schemeClr val="dk1"/>
              </a:buClr>
              <a:buSzPts val="2200"/>
              <a:buChar char="•"/>
            </a:pPr>
            <a:r>
              <a:rPr lang="en-GB">
                <a:latin typeface="Comic Sans MS"/>
                <a:ea typeface="Comic Sans MS"/>
                <a:cs typeface="Comic Sans MS"/>
                <a:sym typeface="Comic Sans MS"/>
              </a:rPr>
              <a:t>We show</a:t>
            </a:r>
            <a:r>
              <a:rPr lang="en-GB" b="1">
                <a:latin typeface="Comic Sans MS"/>
                <a:ea typeface="Comic Sans MS"/>
                <a:cs typeface="Comic Sans MS"/>
                <a:sym typeface="Comic Sans MS"/>
              </a:rPr>
              <a:t> </a:t>
            </a:r>
            <a:r>
              <a:rPr lang="en-GB" b="1">
                <a:solidFill>
                  <a:srgbClr val="FF0000"/>
                </a:solidFill>
                <a:latin typeface="Comic Sans MS"/>
                <a:ea typeface="Comic Sans MS"/>
                <a:cs typeface="Comic Sans MS"/>
                <a:sym typeface="Comic Sans MS"/>
              </a:rPr>
              <a:t>Respect</a:t>
            </a:r>
            <a:r>
              <a:rPr lang="en-GB" b="1">
                <a:latin typeface="Comic Sans MS"/>
                <a:ea typeface="Comic Sans MS"/>
                <a:cs typeface="Comic Sans MS"/>
                <a:sym typeface="Comic Sans MS"/>
              </a:rPr>
              <a:t> </a:t>
            </a:r>
            <a:r>
              <a:rPr lang="en-GB">
                <a:latin typeface="Comic Sans MS"/>
                <a:ea typeface="Comic Sans MS"/>
                <a:cs typeface="Comic Sans MS"/>
                <a:sym typeface="Comic Sans MS"/>
              </a:rPr>
              <a:t>by including everyone and making sure we all matter.</a:t>
            </a:r>
            <a:endParaRPr/>
          </a:p>
          <a:p>
            <a:pPr marL="228600" lvl="0" indent="-228600" algn="l" rtl="0">
              <a:lnSpc>
                <a:spcPct val="90000"/>
              </a:lnSpc>
              <a:spcBef>
                <a:spcPts val="1000"/>
              </a:spcBef>
              <a:spcAft>
                <a:spcPts val="0"/>
              </a:spcAft>
              <a:buClr>
                <a:schemeClr val="dk1"/>
              </a:buClr>
              <a:buSzPts val="2200"/>
              <a:buChar char="•"/>
            </a:pPr>
            <a:r>
              <a:rPr lang="en-GB">
                <a:latin typeface="Comic Sans MS"/>
                <a:ea typeface="Comic Sans MS"/>
                <a:cs typeface="Comic Sans MS"/>
                <a:sym typeface="Comic Sans MS"/>
              </a:rPr>
              <a:t>We show</a:t>
            </a:r>
            <a:r>
              <a:rPr lang="en-GB" b="1">
                <a:latin typeface="Comic Sans MS"/>
                <a:ea typeface="Comic Sans MS"/>
                <a:cs typeface="Comic Sans MS"/>
                <a:sym typeface="Comic Sans MS"/>
              </a:rPr>
              <a:t> </a:t>
            </a:r>
            <a:r>
              <a:rPr lang="en-GB" b="1">
                <a:solidFill>
                  <a:srgbClr val="7030A0"/>
                </a:solidFill>
                <a:latin typeface="Comic Sans MS"/>
                <a:ea typeface="Comic Sans MS"/>
                <a:cs typeface="Comic Sans MS"/>
                <a:sym typeface="Comic Sans MS"/>
              </a:rPr>
              <a:t>Enthusiasm</a:t>
            </a:r>
            <a:r>
              <a:rPr lang="en-GB" b="1">
                <a:latin typeface="Comic Sans MS"/>
                <a:ea typeface="Comic Sans MS"/>
                <a:cs typeface="Comic Sans MS"/>
                <a:sym typeface="Comic Sans MS"/>
              </a:rPr>
              <a:t> </a:t>
            </a:r>
            <a:r>
              <a:rPr lang="en-GB">
                <a:latin typeface="Comic Sans MS"/>
                <a:ea typeface="Comic Sans MS"/>
                <a:cs typeface="Comic Sans MS"/>
                <a:sym typeface="Comic Sans MS"/>
              </a:rPr>
              <a:t>by approaching all learning with a positive attitude.</a:t>
            </a:r>
            <a:endParaRPr/>
          </a:p>
          <a:p>
            <a:pPr marL="228600" lvl="0" indent="-88900" algn="l" rtl="0">
              <a:lnSpc>
                <a:spcPct val="90000"/>
              </a:lnSpc>
              <a:spcBef>
                <a:spcPts val="1000"/>
              </a:spcBef>
              <a:spcAft>
                <a:spcPts val="0"/>
              </a:spcAft>
              <a:buClr>
                <a:schemeClr val="dk1"/>
              </a:buClr>
              <a:buSzPts val="2200"/>
              <a:buNone/>
            </a:pPr>
            <a:endParaRPr/>
          </a:p>
        </p:txBody>
      </p:sp>
      <p:pic>
        <p:nvPicPr>
          <p:cNvPr id="156" name="Google Shape;156;p2"/>
          <p:cNvPicPr preferRelativeResize="0"/>
          <p:nvPr/>
        </p:nvPicPr>
        <p:blipFill rotWithShape="1">
          <a:blip r:embed="rId3">
            <a:alphaModFix/>
          </a:blip>
          <a:srcRect/>
          <a:stretch/>
        </p:blipFill>
        <p:spPr>
          <a:xfrm>
            <a:off x="472630" y="117205"/>
            <a:ext cx="2422970" cy="2261438"/>
          </a:xfrm>
          <a:prstGeom prst="rect">
            <a:avLst/>
          </a:prstGeom>
          <a:noFill/>
          <a:ln>
            <a:noFill/>
          </a:ln>
        </p:spPr>
      </p:pic>
      <p:sp>
        <p:nvSpPr>
          <p:cNvPr id="157" name="Google Shape;157;p2"/>
          <p:cNvSpPr txBox="1"/>
          <p:nvPr/>
        </p:nvSpPr>
        <p:spPr>
          <a:xfrm>
            <a:off x="5359829" y="405672"/>
            <a:ext cx="5514815"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b="0" i="0" u="sng" strike="noStrike" cap="none">
                <a:solidFill>
                  <a:schemeClr val="accent5"/>
                </a:solidFill>
                <a:latin typeface="Comic Sans MS"/>
                <a:ea typeface="Comic Sans MS"/>
                <a:cs typeface="Comic Sans MS"/>
                <a:sym typeface="Comic Sans MS"/>
              </a:rPr>
              <a:t>Our Curriculum at Nevill Road Juniors</a:t>
            </a:r>
            <a:endParaRPr sz="3600" b="0" i="0" u="sng" strike="noStrike" cap="none">
              <a:solidFill>
                <a:schemeClr val="accent5"/>
              </a:solidFill>
              <a:latin typeface="Comic Sans MS"/>
              <a:ea typeface="Comic Sans MS"/>
              <a:cs typeface="Comic Sans MS"/>
              <a:sym typeface="Comic Sans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53"/>
          <p:cNvPicPr preferRelativeResize="0"/>
          <p:nvPr/>
        </p:nvPicPr>
        <p:blipFill rotWithShape="1">
          <a:blip r:embed="rId3">
            <a:alphaModFix/>
          </a:blip>
          <a:srcRect l="25714" t="16385" r="10952" b="3756"/>
          <a:stretch/>
        </p:blipFill>
        <p:spPr>
          <a:xfrm>
            <a:off x="1001485" y="0"/>
            <a:ext cx="11582401" cy="821508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54"/>
          <p:cNvPicPr preferRelativeResize="0"/>
          <p:nvPr/>
        </p:nvPicPr>
        <p:blipFill rotWithShape="1">
          <a:blip r:embed="rId3">
            <a:alphaModFix/>
          </a:blip>
          <a:srcRect l="25952" t="16667" r="11110" b="6155"/>
          <a:stretch/>
        </p:blipFill>
        <p:spPr>
          <a:xfrm>
            <a:off x="420914" y="0"/>
            <a:ext cx="11509830" cy="793931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8"/>
          <p:cNvSpPr txBox="1"/>
          <p:nvPr/>
        </p:nvSpPr>
        <p:spPr>
          <a:xfrm>
            <a:off x="5321241" y="722419"/>
            <a:ext cx="68709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0" i="0" u="sng" strike="noStrike" cap="none">
                <a:solidFill>
                  <a:schemeClr val="accent5"/>
                </a:solidFill>
                <a:latin typeface="Comic Sans MS"/>
                <a:ea typeface="Comic Sans MS"/>
                <a:cs typeface="Comic Sans MS"/>
                <a:sym typeface="Comic Sans MS"/>
              </a:rPr>
              <a:t>French lessons at Nevill Road.</a:t>
            </a:r>
            <a:endParaRPr sz="3200" b="0" i="0" u="sng" strike="noStrike" cap="none">
              <a:solidFill>
                <a:schemeClr val="accent5"/>
              </a:solidFill>
              <a:latin typeface="Comic Sans MS"/>
              <a:ea typeface="Comic Sans MS"/>
              <a:cs typeface="Comic Sans MS"/>
              <a:sym typeface="Comic Sans MS"/>
            </a:endParaRPr>
          </a:p>
        </p:txBody>
      </p:sp>
      <p:sp>
        <p:nvSpPr>
          <p:cNvPr id="279" name="Google Shape;279;p18"/>
          <p:cNvSpPr txBox="1"/>
          <p:nvPr/>
        </p:nvSpPr>
        <p:spPr>
          <a:xfrm>
            <a:off x="0" y="0"/>
            <a:ext cx="5996700" cy="8373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omic Sans MS"/>
                <a:ea typeface="Comic Sans MS"/>
                <a:cs typeface="Comic Sans MS"/>
                <a:sym typeface="Comic Sans MS"/>
              </a:rPr>
              <a:t>In lessons you will see:</a:t>
            </a:r>
            <a:endParaRPr sz="2000" b="0" i="0" u="none" strike="noStrike" cap="none">
              <a:solidFill>
                <a:schemeClr val="dk1"/>
              </a:solidFill>
              <a:latin typeface="Comic Sans MS"/>
              <a:ea typeface="Comic Sans MS"/>
              <a:cs typeface="Comic Sans MS"/>
              <a:sym typeface="Comic Sans MS"/>
            </a:endParaRPr>
          </a:p>
          <a:p>
            <a:pPr marL="342900" marR="0" lvl="0" indent="-3429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Comic Sans MS"/>
                <a:ea typeface="Comic Sans MS"/>
                <a:cs typeface="Comic Sans MS"/>
                <a:sym typeface="Comic Sans MS"/>
              </a:rPr>
              <a:t>A clear outcome for the children and what </a:t>
            </a:r>
            <a:r>
              <a:rPr lang="en-GB" sz="2000">
                <a:solidFill>
                  <a:schemeClr val="dk1"/>
                </a:solidFill>
                <a:latin typeface="Comic Sans MS"/>
                <a:ea typeface="Comic Sans MS"/>
                <a:cs typeface="Comic Sans MS"/>
                <a:sym typeface="Comic Sans MS"/>
              </a:rPr>
              <a:t>the unit is about.</a:t>
            </a:r>
            <a:endParaRPr sz="2000">
              <a:solidFill>
                <a:schemeClr val="dk1"/>
              </a:solidFill>
              <a:latin typeface="Comic Sans MS"/>
              <a:ea typeface="Comic Sans MS"/>
              <a:cs typeface="Comic Sans MS"/>
              <a:sym typeface="Comic Sans MS"/>
            </a:endParaRPr>
          </a:p>
          <a:p>
            <a:pPr marL="457200" marR="0" lvl="0" indent="0" algn="l" rtl="0">
              <a:lnSpc>
                <a:spcPct val="100000"/>
              </a:lnSpc>
              <a:spcBef>
                <a:spcPts val="0"/>
              </a:spcBef>
              <a:spcAft>
                <a:spcPts val="0"/>
              </a:spcAft>
              <a:buNone/>
            </a:pPr>
            <a:endParaRPr sz="2000">
              <a:solidFill>
                <a:schemeClr val="dk1"/>
              </a:solidFill>
              <a:latin typeface="Comic Sans MS"/>
              <a:ea typeface="Comic Sans MS"/>
              <a:cs typeface="Comic Sans MS"/>
              <a:sym typeface="Comic Sans MS"/>
            </a:endParaRPr>
          </a:p>
          <a:p>
            <a:pPr marL="342900" marR="0" lvl="0" indent="-3429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Comic Sans MS"/>
                <a:ea typeface="Comic Sans MS"/>
                <a:cs typeface="Comic Sans MS"/>
                <a:sym typeface="Comic Sans MS"/>
              </a:rPr>
              <a:t>Lessons begin with a recap of previous learning of that unit</a:t>
            </a:r>
            <a:r>
              <a:rPr lang="en-GB" sz="2000">
                <a:solidFill>
                  <a:schemeClr val="dk1"/>
                </a:solidFill>
                <a:latin typeface="Comic Sans MS"/>
                <a:ea typeface="Comic Sans MS"/>
                <a:cs typeface="Comic Sans MS"/>
                <a:sym typeface="Comic Sans MS"/>
              </a:rPr>
              <a:t>. ‘Can you still’ style recapping of skills and vocabulary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omic Sans MS"/>
              <a:ea typeface="Comic Sans MS"/>
              <a:cs typeface="Comic Sans MS"/>
              <a:sym typeface="Comic Sans MS"/>
            </a:endParaRPr>
          </a:p>
          <a:p>
            <a:pPr marL="342900" marR="0" lvl="0" indent="-3429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Comic Sans MS"/>
                <a:ea typeface="Comic Sans MS"/>
                <a:cs typeface="Comic Sans MS"/>
                <a:sym typeface="Comic Sans MS"/>
              </a:rPr>
              <a:t>Vocabulary is explored and expanded on throughout lessons</a:t>
            </a:r>
            <a:r>
              <a:rPr lang="en-GB" sz="2000">
                <a:solidFill>
                  <a:schemeClr val="dk1"/>
                </a:solidFill>
                <a:latin typeface="Comic Sans MS"/>
                <a:ea typeface="Comic Sans MS"/>
                <a:cs typeface="Comic Sans MS"/>
                <a:sym typeface="Comic Sans MS"/>
              </a:rPr>
              <a:t> and repeated by the teacher and practised by the children.</a:t>
            </a:r>
            <a:endParaRPr sz="2000">
              <a:solidFill>
                <a:schemeClr val="dk1"/>
              </a:solidFill>
              <a:latin typeface="Comic Sans MS"/>
              <a:ea typeface="Comic Sans MS"/>
              <a:cs typeface="Comic Sans MS"/>
              <a:sym typeface="Comic Sans MS"/>
            </a:endParaRPr>
          </a:p>
          <a:p>
            <a:pPr marL="342900" marR="0" lvl="0" indent="-342900" algn="l" rtl="0">
              <a:lnSpc>
                <a:spcPct val="100000"/>
              </a:lnSpc>
              <a:spcBef>
                <a:spcPts val="0"/>
              </a:spcBef>
              <a:spcAft>
                <a:spcPts val="0"/>
              </a:spcAft>
              <a:buClr>
                <a:schemeClr val="dk1"/>
              </a:buClr>
              <a:buSzPts val="2000"/>
              <a:buFont typeface="Comic Sans MS"/>
              <a:buChar char="•"/>
            </a:pPr>
            <a:r>
              <a:rPr lang="en-GB" sz="2000">
                <a:solidFill>
                  <a:schemeClr val="dk1"/>
                </a:solidFill>
                <a:latin typeface="Comic Sans MS"/>
                <a:ea typeface="Comic Sans MS"/>
                <a:cs typeface="Comic Sans MS"/>
                <a:sym typeface="Comic Sans MS"/>
              </a:rPr>
              <a:t>Opportunities for children to practise the appropriate targeted skills (speaking,listening,reading and writing)</a:t>
            </a:r>
            <a:endParaRPr sz="2000">
              <a:solidFill>
                <a:schemeClr val="dk1"/>
              </a:solidFill>
              <a:latin typeface="Comic Sans MS"/>
              <a:ea typeface="Comic Sans MS"/>
              <a:cs typeface="Comic Sans MS"/>
              <a:sym typeface="Comic Sans MS"/>
            </a:endParaRPr>
          </a:p>
          <a:p>
            <a:pPr marL="342900" marR="0" lvl="0" indent="-342900" algn="l" rtl="0">
              <a:lnSpc>
                <a:spcPct val="100000"/>
              </a:lnSpc>
              <a:spcBef>
                <a:spcPts val="0"/>
              </a:spcBef>
              <a:spcAft>
                <a:spcPts val="0"/>
              </a:spcAft>
              <a:buClr>
                <a:schemeClr val="dk1"/>
              </a:buClr>
              <a:buSzPts val="2000"/>
              <a:buFont typeface="Comic Sans MS"/>
              <a:buChar char="•"/>
            </a:pPr>
            <a:r>
              <a:rPr lang="en-GB" sz="2000">
                <a:solidFill>
                  <a:schemeClr val="dk1"/>
                </a:solidFill>
                <a:latin typeface="Comic Sans MS"/>
                <a:ea typeface="Comic Sans MS"/>
                <a:cs typeface="Comic Sans MS"/>
                <a:sym typeface="Comic Sans MS"/>
              </a:rPr>
              <a:t>All pupils are engaged in their learning and a variety of pedagogy strategies such as stories, songs, games and conversational practise.</a:t>
            </a:r>
            <a:endParaRPr sz="2000">
              <a:solidFill>
                <a:schemeClr val="dk1"/>
              </a:solidFill>
              <a:latin typeface="Comic Sans MS"/>
              <a:ea typeface="Comic Sans MS"/>
              <a:cs typeface="Comic Sans MS"/>
              <a:sym typeface="Comic Sans MS"/>
            </a:endParaRPr>
          </a:p>
          <a:p>
            <a:pPr marL="342900" marR="0" lvl="0" indent="-342900" algn="l" rtl="0">
              <a:lnSpc>
                <a:spcPct val="100000"/>
              </a:lnSpc>
              <a:spcBef>
                <a:spcPts val="0"/>
              </a:spcBef>
              <a:spcAft>
                <a:spcPts val="0"/>
              </a:spcAft>
              <a:buClr>
                <a:schemeClr val="dk1"/>
              </a:buClr>
              <a:buSzPts val="2000"/>
              <a:buFont typeface="Comic Sans MS"/>
              <a:buChar char="•"/>
            </a:pPr>
            <a:r>
              <a:rPr lang="en-GB" sz="2000">
                <a:solidFill>
                  <a:schemeClr val="dk1"/>
                </a:solidFill>
                <a:latin typeface="Comic Sans MS"/>
                <a:ea typeface="Comic Sans MS"/>
                <a:cs typeface="Comic Sans MS"/>
                <a:sym typeface="Comic Sans MS"/>
              </a:rPr>
              <a:t>Lesson outcomes are recorded in line with the appropriate skill being practised e.g speaking recorded on the Ipad and uploaded to the media drive.</a:t>
            </a:r>
            <a:endParaRPr sz="2000">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None/>
            </a:pPr>
            <a:endParaRPr sz="2000">
              <a:solidFill>
                <a:schemeClr val="dk1"/>
              </a:solidFill>
              <a:latin typeface="Comic Sans MS"/>
              <a:ea typeface="Comic Sans MS"/>
              <a:cs typeface="Comic Sans MS"/>
              <a:sym typeface="Comic Sans MS"/>
            </a:endParaRPr>
          </a:p>
          <a:p>
            <a:pPr marL="342900" marR="0" lvl="0" indent="-21590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Comic Sans MS"/>
              <a:ea typeface="Comic Sans MS"/>
              <a:cs typeface="Comic Sans MS"/>
              <a:sym typeface="Comic Sans MS"/>
            </a:endParaRPr>
          </a:p>
          <a:p>
            <a:pPr marL="342900" marR="0" lvl="0" indent="-21590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Comic Sans MS"/>
              <a:ea typeface="Comic Sans MS"/>
              <a:cs typeface="Comic Sans MS"/>
              <a:sym typeface="Comic Sans MS"/>
            </a:endParaRPr>
          </a:p>
          <a:p>
            <a:pPr marL="342900" marR="0" lvl="0" indent="-21590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pic>
        <p:nvPicPr>
          <p:cNvPr id="280" name="Google Shape;280;p18"/>
          <p:cNvPicPr preferRelativeResize="0"/>
          <p:nvPr/>
        </p:nvPicPr>
        <p:blipFill rotWithShape="1">
          <a:blip r:embed="rId3">
            <a:alphaModFix/>
          </a:blip>
          <a:srcRect l="3994" t="11366" r="25800" b="10830"/>
          <a:stretch/>
        </p:blipFill>
        <p:spPr>
          <a:xfrm>
            <a:off x="6130974" y="1536850"/>
            <a:ext cx="5251450" cy="32720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9"/>
          <p:cNvSpPr/>
          <p:nvPr/>
        </p:nvSpPr>
        <p:spPr>
          <a:xfrm>
            <a:off x="0" y="949950"/>
            <a:ext cx="5010900" cy="4958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omic Sans MS"/>
                <a:ea typeface="Comic Sans MS"/>
                <a:cs typeface="Comic Sans MS"/>
                <a:sym typeface="Comic Sans MS"/>
              </a:rPr>
              <a:t>At Nevill Road Junior School we develop pupils’ vocabulary by: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a:p>
            <a:pPr marL="457200" lvl="0" indent="-342900" algn="l" rtl="0">
              <a:spcBef>
                <a:spcPts val="0"/>
              </a:spcBef>
              <a:spcAft>
                <a:spcPts val="0"/>
              </a:spcAft>
              <a:buClr>
                <a:schemeClr val="dk1"/>
              </a:buClr>
              <a:buSzPts val="1800"/>
              <a:buFont typeface="Comic Sans MS"/>
              <a:buChar char="•"/>
            </a:pPr>
            <a:r>
              <a:rPr lang="en-GB" sz="1800">
                <a:solidFill>
                  <a:schemeClr val="dk1"/>
                </a:solidFill>
                <a:latin typeface="Comic Sans MS"/>
                <a:ea typeface="Comic Sans MS"/>
                <a:cs typeface="Comic Sans MS"/>
                <a:sym typeface="Comic Sans MS"/>
              </a:rPr>
              <a:t>Vocabulary is an essential part of the French curriculum. E</a:t>
            </a:r>
            <a:r>
              <a:rPr lang="en-GB" sz="1800" b="0" i="0" u="none" strike="noStrike" cap="none">
                <a:solidFill>
                  <a:schemeClr val="dk1"/>
                </a:solidFill>
                <a:latin typeface="Comic Sans MS"/>
                <a:ea typeface="Comic Sans MS"/>
                <a:cs typeface="Comic Sans MS"/>
                <a:sym typeface="Comic Sans MS"/>
              </a:rPr>
              <a:t>ach lesson will have a focus on the key technical words for the </a:t>
            </a:r>
            <a:r>
              <a:rPr lang="en-GB" sz="1800">
                <a:solidFill>
                  <a:schemeClr val="dk1"/>
                </a:solidFill>
                <a:latin typeface="Comic Sans MS"/>
                <a:ea typeface="Comic Sans MS"/>
                <a:cs typeface="Comic Sans MS"/>
                <a:sym typeface="Comic Sans MS"/>
              </a:rPr>
              <a:t>lesson</a:t>
            </a:r>
            <a:r>
              <a:rPr lang="en-GB" sz="1800" b="0" i="0" u="none" strike="noStrike" cap="none">
                <a:solidFill>
                  <a:schemeClr val="dk1"/>
                </a:solidFill>
                <a:latin typeface="Comic Sans MS"/>
                <a:ea typeface="Comic Sans MS"/>
                <a:cs typeface="Comic Sans MS"/>
                <a:sym typeface="Comic Sans MS"/>
              </a:rPr>
              <a:t>. These will be displayed </a:t>
            </a:r>
            <a:r>
              <a:rPr lang="en-GB" sz="1800">
                <a:solidFill>
                  <a:schemeClr val="dk1"/>
                </a:solidFill>
                <a:latin typeface="Comic Sans MS"/>
                <a:ea typeface="Comic Sans MS"/>
                <a:cs typeface="Comic Sans MS"/>
                <a:sym typeface="Comic Sans MS"/>
              </a:rPr>
              <a:t> repeated </a:t>
            </a:r>
            <a:r>
              <a:rPr lang="en-GB" sz="1800" b="0" i="0" u="none" strike="noStrike" cap="none">
                <a:solidFill>
                  <a:schemeClr val="dk1"/>
                </a:solidFill>
                <a:latin typeface="Comic Sans MS"/>
                <a:ea typeface="Comic Sans MS"/>
                <a:cs typeface="Comic Sans MS"/>
                <a:sym typeface="Comic Sans MS"/>
              </a:rPr>
              <a:t>during the teaching part of the lesson and referred to throughout the lesson.</a:t>
            </a:r>
            <a:endParaRPr sz="1800" b="0" i="0" u="none" strike="noStrike" cap="none">
              <a:solidFill>
                <a:schemeClr val="dk1"/>
              </a:solidFill>
              <a:latin typeface="Comic Sans MS"/>
              <a:ea typeface="Comic Sans MS"/>
              <a:cs typeface="Comic Sans MS"/>
              <a:sym typeface="Comic Sans MS"/>
            </a:endParaRPr>
          </a:p>
          <a:p>
            <a:pPr marL="285750" marR="0" lvl="0" indent="-285750" algn="l" rtl="0">
              <a:lnSpc>
                <a:spcPct val="100000"/>
              </a:lnSpc>
              <a:spcBef>
                <a:spcPts val="0"/>
              </a:spcBef>
              <a:spcAft>
                <a:spcPts val="0"/>
              </a:spcAft>
              <a:buClr>
                <a:schemeClr val="dk1"/>
              </a:buClr>
              <a:buSzPts val="1800"/>
              <a:buFont typeface="Comic Sans MS"/>
              <a:buChar char="•"/>
            </a:pPr>
            <a:r>
              <a:rPr lang="en-GB" sz="1800" b="0" i="0" u="none" strike="noStrike" cap="none">
                <a:solidFill>
                  <a:schemeClr val="dk1"/>
                </a:solidFill>
                <a:latin typeface="Comic Sans MS"/>
                <a:ea typeface="Comic Sans MS"/>
                <a:cs typeface="Comic Sans MS"/>
                <a:sym typeface="Comic Sans MS"/>
              </a:rPr>
              <a:t>Pupils are encouraged to use and share vocabulary through conversational partner work</a:t>
            </a:r>
            <a:r>
              <a:rPr lang="en-GB" sz="1800">
                <a:solidFill>
                  <a:schemeClr val="dk1"/>
                </a:solidFill>
                <a:latin typeface="Comic Sans MS"/>
                <a:ea typeface="Comic Sans MS"/>
                <a:cs typeface="Comic Sans MS"/>
                <a:sym typeface="Comic Sans MS"/>
              </a:rPr>
              <a:t>, through games and songs,</a:t>
            </a:r>
            <a:r>
              <a:rPr lang="en-GB" sz="1800" b="0" i="0" u="none" strike="noStrike" cap="none">
                <a:solidFill>
                  <a:schemeClr val="dk1"/>
                </a:solidFill>
                <a:latin typeface="Comic Sans MS"/>
                <a:ea typeface="Comic Sans MS"/>
                <a:cs typeface="Comic Sans MS"/>
                <a:sym typeface="Comic Sans MS"/>
              </a:rPr>
              <a:t> throughout the lesson and when asking questions.</a:t>
            </a:r>
            <a:endParaRPr sz="1800" b="0" i="0" u="none" strike="noStrike" cap="none">
              <a:solidFill>
                <a:schemeClr val="dk1"/>
              </a:solidFill>
              <a:latin typeface="Comic Sans MS"/>
              <a:ea typeface="Comic Sans MS"/>
              <a:cs typeface="Comic Sans MS"/>
              <a:sym typeface="Comic Sans MS"/>
            </a:endParaRPr>
          </a:p>
          <a:p>
            <a:pPr marL="285750" marR="0" lvl="0" indent="-285750" algn="l" rtl="0">
              <a:lnSpc>
                <a:spcPct val="100000"/>
              </a:lnSpc>
              <a:spcBef>
                <a:spcPts val="0"/>
              </a:spcBef>
              <a:spcAft>
                <a:spcPts val="0"/>
              </a:spcAft>
              <a:buClr>
                <a:schemeClr val="dk1"/>
              </a:buClr>
              <a:buSzPts val="1800"/>
              <a:buFont typeface="Comic Sans MS"/>
              <a:buChar char="•"/>
            </a:pPr>
            <a:r>
              <a:rPr lang="en-GB" sz="1800">
                <a:solidFill>
                  <a:schemeClr val="dk1"/>
                </a:solidFill>
                <a:latin typeface="Comic Sans MS"/>
                <a:ea typeface="Comic Sans MS"/>
                <a:cs typeface="Comic Sans MS"/>
                <a:sym typeface="Comic Sans MS"/>
              </a:rPr>
              <a:t>This vocabulary is then recapped at the start of each lesson and built on as the unit progresses. The vocabulary is then used in forming sentences and applied in all four key skill areas. </a:t>
            </a:r>
            <a:endParaRPr sz="1800">
              <a:solidFill>
                <a:schemeClr val="dk1"/>
              </a:solidFill>
              <a:latin typeface="Comic Sans MS"/>
              <a:ea typeface="Comic Sans MS"/>
              <a:cs typeface="Comic Sans MS"/>
              <a:sym typeface="Comic Sans MS"/>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omic Sans MS"/>
              <a:ea typeface="Comic Sans MS"/>
              <a:cs typeface="Comic Sans MS"/>
              <a:sym typeface="Comic Sans MS"/>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omic Sans MS"/>
              <a:ea typeface="Comic Sans MS"/>
              <a:cs typeface="Comic Sans MS"/>
              <a:sym typeface="Comic Sans MS"/>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86" name="Google Shape;286;p19"/>
          <p:cNvSpPr txBox="1"/>
          <p:nvPr/>
        </p:nvSpPr>
        <p:spPr>
          <a:xfrm>
            <a:off x="7405606" y="353886"/>
            <a:ext cx="436098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sng" strike="noStrike" cap="none">
                <a:solidFill>
                  <a:schemeClr val="accent5"/>
                </a:solidFill>
                <a:latin typeface="Comic Sans MS"/>
                <a:ea typeface="Comic Sans MS"/>
                <a:cs typeface="Comic Sans MS"/>
                <a:sym typeface="Comic Sans MS"/>
              </a:rPr>
              <a:t>Vocabulary</a:t>
            </a:r>
            <a:endParaRPr sz="3600" b="0" i="0" u="sng" strike="noStrike" cap="none">
              <a:solidFill>
                <a:schemeClr val="accent5"/>
              </a:solidFill>
              <a:latin typeface="Comic Sans MS"/>
              <a:ea typeface="Comic Sans MS"/>
              <a:cs typeface="Comic Sans MS"/>
              <a:sym typeface="Comic Sans MS"/>
            </a:endParaRPr>
          </a:p>
        </p:txBody>
      </p:sp>
      <p:pic>
        <p:nvPicPr>
          <p:cNvPr id="287" name="Google Shape;287;p19"/>
          <p:cNvPicPr preferRelativeResize="0"/>
          <p:nvPr/>
        </p:nvPicPr>
        <p:blipFill rotWithShape="1">
          <a:blip r:embed="rId3">
            <a:alphaModFix/>
          </a:blip>
          <a:srcRect t="11333" r="13852" b="8628"/>
          <a:stretch/>
        </p:blipFill>
        <p:spPr>
          <a:xfrm>
            <a:off x="5354200" y="1454225"/>
            <a:ext cx="6610125" cy="39268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0"/>
          <p:cNvSpPr txBox="1">
            <a:spLocks noGrp="1"/>
          </p:cNvSpPr>
          <p:nvPr>
            <p:ph type="body" idx="1"/>
          </p:nvPr>
        </p:nvSpPr>
        <p:spPr>
          <a:xfrm>
            <a:off x="91000" y="129325"/>
            <a:ext cx="4486500" cy="6546900"/>
          </a:xfrm>
          <a:prstGeom prst="rect">
            <a:avLst/>
          </a:prstGeom>
          <a:noFill/>
          <a:ln>
            <a:noFill/>
          </a:ln>
        </p:spPr>
        <p:txBody>
          <a:bodyPr spcFirstLastPara="1" wrap="square" lIns="91425" tIns="45700" rIns="91425" bIns="45700" anchor="t" anchorCtr="0">
            <a:normAutofit fontScale="32500" lnSpcReduction="20000"/>
          </a:bodyPr>
          <a:lstStyle/>
          <a:p>
            <a:pPr marL="228600" lvl="0" indent="-217128" algn="l" rtl="0">
              <a:lnSpc>
                <a:spcPct val="90000"/>
              </a:lnSpc>
              <a:spcBef>
                <a:spcPts val="0"/>
              </a:spcBef>
              <a:spcAft>
                <a:spcPts val="0"/>
              </a:spcAft>
              <a:buClr>
                <a:schemeClr val="dk1"/>
              </a:buClr>
              <a:buSzPct val="100000"/>
              <a:buChar char="•"/>
            </a:pPr>
            <a:r>
              <a:rPr lang="en-GB" sz="4444">
                <a:latin typeface="Comic Sans MS"/>
                <a:ea typeface="Comic Sans MS"/>
                <a:cs typeface="Comic Sans MS"/>
                <a:sym typeface="Comic Sans MS"/>
              </a:rPr>
              <a:t>In all our subject areas we have created a provision map of need that shows how all children are supported in order to enable them to access the full curriculum.</a:t>
            </a:r>
            <a:endParaRPr sz="4044"/>
          </a:p>
          <a:p>
            <a:pPr marL="228600" lvl="0" indent="-217128" algn="l" rtl="0">
              <a:lnSpc>
                <a:spcPct val="90000"/>
              </a:lnSpc>
              <a:spcBef>
                <a:spcPts val="1000"/>
              </a:spcBef>
              <a:spcAft>
                <a:spcPts val="0"/>
              </a:spcAft>
              <a:buClr>
                <a:schemeClr val="dk1"/>
              </a:buClr>
              <a:buSzPct val="100000"/>
              <a:buChar char="•"/>
            </a:pPr>
            <a:r>
              <a:rPr lang="en-GB" sz="4444">
                <a:latin typeface="Comic Sans MS"/>
                <a:ea typeface="Comic Sans MS"/>
                <a:cs typeface="Comic Sans MS"/>
                <a:sym typeface="Comic Sans MS"/>
              </a:rPr>
              <a:t>The needs of all children are considered with a lens on provision for our SEND children and teaching is adopted necessary. We believe that if we are getting it right for our children with additional needs, then we are getting it right for everyone.</a:t>
            </a:r>
            <a:endParaRPr sz="4044"/>
          </a:p>
          <a:p>
            <a:pPr marL="228600" lvl="0" indent="-217128" algn="l" rtl="0">
              <a:lnSpc>
                <a:spcPct val="90000"/>
              </a:lnSpc>
              <a:spcBef>
                <a:spcPts val="1000"/>
              </a:spcBef>
              <a:spcAft>
                <a:spcPts val="0"/>
              </a:spcAft>
              <a:buClr>
                <a:schemeClr val="dk1"/>
              </a:buClr>
              <a:buSzPct val="100000"/>
              <a:buChar char="•"/>
            </a:pPr>
            <a:r>
              <a:rPr lang="en-GB" sz="4444">
                <a:latin typeface="Comic Sans MS"/>
                <a:ea typeface="Comic Sans MS"/>
                <a:cs typeface="Comic Sans MS"/>
                <a:sym typeface="Comic Sans MS"/>
              </a:rPr>
              <a:t>Learning is not capped by differentiation but stretched by enabling all pupils to deepen their learning through a range of texts and reading skills. </a:t>
            </a:r>
            <a:endParaRPr sz="4044"/>
          </a:p>
          <a:p>
            <a:pPr marL="228600" lvl="0" indent="-217128" algn="l" rtl="0">
              <a:lnSpc>
                <a:spcPct val="90000"/>
              </a:lnSpc>
              <a:spcBef>
                <a:spcPts val="1000"/>
              </a:spcBef>
              <a:spcAft>
                <a:spcPts val="0"/>
              </a:spcAft>
              <a:buClr>
                <a:schemeClr val="dk1"/>
              </a:buClr>
              <a:buSzPct val="100000"/>
              <a:buChar char="•"/>
            </a:pPr>
            <a:r>
              <a:rPr lang="en-GB" sz="4444">
                <a:latin typeface="Comic Sans MS"/>
                <a:ea typeface="Comic Sans MS"/>
                <a:cs typeface="Comic Sans MS"/>
                <a:sym typeface="Comic Sans MS"/>
              </a:rPr>
              <a:t>Some tasks are open ended and allow children to present their findings in  a variety of creative and individuals ways.</a:t>
            </a:r>
            <a:endParaRPr sz="4044"/>
          </a:p>
          <a:p>
            <a:pPr marL="228600" lvl="0" indent="-217128" algn="l" rtl="0">
              <a:lnSpc>
                <a:spcPct val="90000"/>
              </a:lnSpc>
              <a:spcBef>
                <a:spcPts val="1000"/>
              </a:spcBef>
              <a:spcAft>
                <a:spcPts val="0"/>
              </a:spcAft>
              <a:buClr>
                <a:schemeClr val="dk1"/>
              </a:buClr>
              <a:buSzPct val="100000"/>
              <a:buChar char="•"/>
            </a:pPr>
            <a:r>
              <a:rPr lang="en-GB" sz="4444">
                <a:latin typeface="Comic Sans MS"/>
                <a:ea typeface="Comic Sans MS"/>
                <a:cs typeface="Comic Sans MS"/>
                <a:sym typeface="Comic Sans MS"/>
              </a:rPr>
              <a:t>Staff check in regularly to check understanding.</a:t>
            </a:r>
            <a:endParaRPr sz="4044"/>
          </a:p>
          <a:p>
            <a:pPr marL="228600" lvl="0" indent="-217128" algn="l" rtl="0">
              <a:lnSpc>
                <a:spcPct val="90000"/>
              </a:lnSpc>
              <a:spcBef>
                <a:spcPts val="1000"/>
              </a:spcBef>
              <a:spcAft>
                <a:spcPts val="0"/>
              </a:spcAft>
              <a:buClr>
                <a:schemeClr val="dk1"/>
              </a:buClr>
              <a:buSzPct val="100000"/>
              <a:buChar char="•"/>
            </a:pPr>
            <a:r>
              <a:rPr lang="en-GB" sz="4444">
                <a:latin typeface="Comic Sans MS"/>
                <a:ea typeface="Comic Sans MS"/>
                <a:cs typeface="Comic Sans MS"/>
                <a:sym typeface="Comic Sans MS"/>
              </a:rPr>
              <a:t>Metacognition strategies are used to encourage independent learning such as frames and sentence stems to ensure pupils do not suffer with cognitive overload.</a:t>
            </a:r>
            <a:endParaRPr sz="4044"/>
          </a:p>
          <a:p>
            <a:pPr marL="228600" lvl="0" indent="-217128" algn="l" rtl="0">
              <a:lnSpc>
                <a:spcPct val="90000"/>
              </a:lnSpc>
              <a:spcBef>
                <a:spcPts val="1000"/>
              </a:spcBef>
              <a:spcAft>
                <a:spcPts val="0"/>
              </a:spcAft>
              <a:buClr>
                <a:schemeClr val="dk1"/>
              </a:buClr>
              <a:buSzPct val="100000"/>
              <a:buChar char="•"/>
            </a:pPr>
            <a:r>
              <a:rPr lang="en-GB" sz="4444">
                <a:latin typeface="Comic Sans MS"/>
                <a:ea typeface="Comic Sans MS"/>
                <a:cs typeface="Comic Sans MS"/>
                <a:sym typeface="Comic Sans MS"/>
              </a:rPr>
              <a:t>Teaching assistants are used effectively to help scaffold learning and support children to become more independent learners.</a:t>
            </a:r>
            <a:endParaRPr sz="4044"/>
          </a:p>
          <a:p>
            <a:pPr marL="228600" lvl="0" indent="-217128" algn="l" rtl="0">
              <a:lnSpc>
                <a:spcPct val="90000"/>
              </a:lnSpc>
              <a:spcBef>
                <a:spcPts val="1000"/>
              </a:spcBef>
              <a:spcAft>
                <a:spcPts val="0"/>
              </a:spcAft>
              <a:buClr>
                <a:schemeClr val="dk1"/>
              </a:buClr>
              <a:buSzPct val="100000"/>
              <a:buChar char="•"/>
            </a:pPr>
            <a:r>
              <a:rPr lang="en-GB" sz="4444">
                <a:latin typeface="Comic Sans MS"/>
                <a:ea typeface="Comic Sans MS"/>
                <a:cs typeface="Comic Sans MS"/>
                <a:sym typeface="Comic Sans MS"/>
              </a:rPr>
              <a:t>The growing diversity of our school community means that teachers are adapting lessons to support children who have English as a second language. In reading, EAL pupils will use word mats, picture cues, Google translate, reading texts are chunked into smaller parts to not overwhelm pupils. Advice is sought from EDS. </a:t>
            </a:r>
            <a:endParaRPr sz="4044"/>
          </a:p>
          <a:p>
            <a:pPr marL="0" lvl="0" indent="0" algn="l" rtl="0">
              <a:lnSpc>
                <a:spcPct val="90000"/>
              </a:lnSpc>
              <a:spcBef>
                <a:spcPts val="1000"/>
              </a:spcBef>
              <a:spcAft>
                <a:spcPts val="0"/>
              </a:spcAft>
              <a:buClr>
                <a:schemeClr val="dk1"/>
              </a:buClr>
              <a:buSzPct val="100000"/>
              <a:buNone/>
            </a:pPr>
            <a:endParaRPr>
              <a:latin typeface="Comic Sans MS"/>
              <a:ea typeface="Comic Sans MS"/>
              <a:cs typeface="Comic Sans MS"/>
              <a:sym typeface="Comic Sans MS"/>
            </a:endParaRPr>
          </a:p>
          <a:p>
            <a:pPr marL="0" lvl="0" indent="0" algn="l" rtl="0">
              <a:lnSpc>
                <a:spcPct val="90000"/>
              </a:lnSpc>
              <a:spcBef>
                <a:spcPts val="1000"/>
              </a:spcBef>
              <a:spcAft>
                <a:spcPts val="0"/>
              </a:spcAft>
              <a:buClr>
                <a:schemeClr val="dk1"/>
              </a:buClr>
              <a:buSzPct val="100000"/>
              <a:buNone/>
            </a:pPr>
            <a:endParaRPr>
              <a:solidFill>
                <a:srgbClr val="FF0000"/>
              </a:solidFill>
              <a:latin typeface="Comic Sans MS"/>
              <a:ea typeface="Comic Sans MS"/>
              <a:cs typeface="Comic Sans MS"/>
              <a:sym typeface="Comic Sans MS"/>
            </a:endParaRPr>
          </a:p>
        </p:txBody>
      </p:sp>
      <p:sp>
        <p:nvSpPr>
          <p:cNvPr id="293" name="Google Shape;293;p20"/>
          <p:cNvSpPr txBox="1"/>
          <p:nvPr/>
        </p:nvSpPr>
        <p:spPr>
          <a:xfrm>
            <a:off x="5441719" y="129315"/>
            <a:ext cx="5514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sng" strike="noStrike" cap="none">
                <a:solidFill>
                  <a:schemeClr val="accent5"/>
                </a:solidFill>
                <a:latin typeface="Comic Sans MS"/>
                <a:ea typeface="Comic Sans MS"/>
                <a:cs typeface="Comic Sans MS"/>
                <a:sym typeface="Comic Sans MS"/>
              </a:rPr>
              <a:t>Inclusion</a:t>
            </a:r>
            <a:endParaRPr sz="3600" b="0" i="0" u="sng" strike="noStrike" cap="none">
              <a:solidFill>
                <a:schemeClr val="accent5"/>
              </a:solidFill>
              <a:latin typeface="Comic Sans MS"/>
              <a:ea typeface="Comic Sans MS"/>
              <a:cs typeface="Comic Sans MS"/>
              <a:sym typeface="Comic Sans MS"/>
            </a:endParaRPr>
          </a:p>
        </p:txBody>
      </p:sp>
      <p:pic>
        <p:nvPicPr>
          <p:cNvPr id="294" name="Google Shape;294;p20"/>
          <p:cNvPicPr preferRelativeResize="0"/>
          <p:nvPr/>
        </p:nvPicPr>
        <p:blipFill rotWithShape="1">
          <a:blip r:embed="rId3">
            <a:alphaModFix/>
          </a:blip>
          <a:srcRect l="20818" t="29471" r="34130" b="15952"/>
          <a:stretch/>
        </p:blipFill>
        <p:spPr>
          <a:xfrm>
            <a:off x="4577500" y="1008575"/>
            <a:ext cx="7614501" cy="5667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213339c684b_0_0"/>
          <p:cNvSpPr txBox="1">
            <a:spLocks noGrp="1"/>
          </p:cNvSpPr>
          <p:nvPr>
            <p:ph type="body" idx="1"/>
          </p:nvPr>
        </p:nvSpPr>
        <p:spPr>
          <a:xfrm>
            <a:off x="404850" y="967175"/>
            <a:ext cx="5015400" cy="5196900"/>
          </a:xfrm>
          <a:prstGeom prst="rect">
            <a:avLst/>
          </a:prstGeom>
          <a:solidFill>
            <a:schemeClr val="lt1"/>
          </a:solidFill>
          <a:ln>
            <a:noFill/>
          </a:ln>
        </p:spPr>
        <p:txBody>
          <a:bodyPr spcFirstLastPara="1" wrap="square" lIns="91425" tIns="45700" rIns="91425" bIns="45700" anchor="t" anchorCtr="0">
            <a:normAutofit fontScale="55000" lnSpcReduction="10000"/>
          </a:bodyPr>
          <a:lstStyle/>
          <a:p>
            <a:pPr marL="101600" lvl="0" indent="0" algn="l" rtl="0">
              <a:lnSpc>
                <a:spcPct val="115000"/>
              </a:lnSpc>
              <a:spcBef>
                <a:spcPts val="1400"/>
              </a:spcBef>
              <a:spcAft>
                <a:spcPts val="0"/>
              </a:spcAft>
              <a:buClr>
                <a:schemeClr val="dk1"/>
              </a:buClr>
              <a:buSzPct val="84615"/>
              <a:buFont typeface="Arial"/>
              <a:buNone/>
            </a:pPr>
            <a:endParaRPr sz="1300" b="1">
              <a:latin typeface="Comic Sans MS"/>
              <a:ea typeface="Comic Sans MS"/>
              <a:cs typeface="Comic Sans MS"/>
              <a:sym typeface="Comic Sans MS"/>
            </a:endParaRPr>
          </a:p>
          <a:p>
            <a:pPr marL="101600" lvl="0" indent="0" algn="l" rtl="0">
              <a:lnSpc>
                <a:spcPct val="115000"/>
              </a:lnSpc>
              <a:spcBef>
                <a:spcPts val="1200"/>
              </a:spcBef>
              <a:spcAft>
                <a:spcPts val="0"/>
              </a:spcAft>
              <a:buNone/>
            </a:pPr>
            <a:r>
              <a:rPr lang="en-GB" sz="3050">
                <a:latin typeface="Comic Sans MS"/>
                <a:ea typeface="Comic Sans MS"/>
                <a:cs typeface="Comic Sans MS"/>
                <a:sym typeface="Comic Sans MS"/>
              </a:rPr>
              <a:t>It's important for teachers and our school as a whole to be able to accurately monitor pupil progress. At the end of each of our teaching units we provide two forms of assessment. </a:t>
            </a:r>
            <a:endParaRPr sz="3050">
              <a:latin typeface="Comic Sans MS"/>
              <a:ea typeface="Comic Sans MS"/>
              <a:cs typeface="Comic Sans MS"/>
              <a:sym typeface="Comic Sans MS"/>
            </a:endParaRPr>
          </a:p>
          <a:p>
            <a:pPr marL="101600" lvl="0" indent="0" algn="l" rtl="0">
              <a:lnSpc>
                <a:spcPct val="115000"/>
              </a:lnSpc>
              <a:spcBef>
                <a:spcPts val="1400"/>
              </a:spcBef>
              <a:spcAft>
                <a:spcPts val="0"/>
              </a:spcAft>
              <a:buNone/>
            </a:pPr>
            <a:r>
              <a:rPr lang="en-GB" sz="3050" b="1">
                <a:latin typeface="Comic Sans MS"/>
                <a:ea typeface="Comic Sans MS"/>
                <a:cs typeface="Comic Sans MS"/>
                <a:sym typeface="Comic Sans MS"/>
              </a:rPr>
              <a:t>End Of Unit Assessments</a:t>
            </a:r>
            <a:endParaRPr sz="3050">
              <a:latin typeface="Comic Sans MS"/>
              <a:ea typeface="Comic Sans MS"/>
              <a:cs typeface="Comic Sans MS"/>
              <a:sym typeface="Comic Sans MS"/>
            </a:endParaRPr>
          </a:p>
          <a:p>
            <a:pPr marL="0" marR="50800" lvl="0" indent="0" algn="l" rtl="0">
              <a:lnSpc>
                <a:spcPct val="115000"/>
              </a:lnSpc>
              <a:spcBef>
                <a:spcPts val="1200"/>
              </a:spcBef>
              <a:spcAft>
                <a:spcPts val="0"/>
              </a:spcAft>
              <a:buNone/>
            </a:pPr>
            <a:r>
              <a:rPr lang="en-GB" sz="3050">
                <a:latin typeface="Comic Sans MS"/>
                <a:ea typeface="Comic Sans MS"/>
                <a:cs typeface="Comic Sans MS"/>
                <a:sym typeface="Comic Sans MS"/>
              </a:rPr>
              <a:t>At the end of each unit children are expected to complete a  skills-based assessments using the bespoke Language Angels skills assessment worksheet. This form of assessment enables us to determine the learning and progression of our pupils in the 4 key language learning skills(speaking,listening,reading and writing)as well as monitoring their progress against the 12 attainment targets stipulated in the DfE Languages Programme of Study for Key Stage 2.</a:t>
            </a:r>
            <a:endParaRPr sz="3050">
              <a:latin typeface="Comic Sans MS"/>
              <a:ea typeface="Comic Sans MS"/>
              <a:cs typeface="Comic Sans MS"/>
              <a:sym typeface="Comic Sans MS"/>
            </a:endParaRPr>
          </a:p>
          <a:p>
            <a:pPr marL="0" marR="50800" lvl="0" indent="0" algn="l" rtl="0">
              <a:lnSpc>
                <a:spcPct val="115000"/>
              </a:lnSpc>
              <a:spcBef>
                <a:spcPts val="1200"/>
              </a:spcBef>
              <a:spcAft>
                <a:spcPts val="0"/>
              </a:spcAft>
              <a:buNone/>
            </a:pPr>
            <a:endParaRPr sz="1200">
              <a:latin typeface="Comic Sans MS"/>
              <a:ea typeface="Comic Sans MS"/>
              <a:cs typeface="Comic Sans MS"/>
              <a:sym typeface="Comic Sans MS"/>
            </a:endParaRPr>
          </a:p>
          <a:p>
            <a:pPr marL="0" marR="50800" lvl="0" indent="0" algn="l" rtl="0">
              <a:lnSpc>
                <a:spcPct val="115000"/>
              </a:lnSpc>
              <a:spcBef>
                <a:spcPts val="1200"/>
              </a:spcBef>
              <a:spcAft>
                <a:spcPts val="0"/>
              </a:spcAft>
              <a:buNone/>
            </a:pPr>
            <a:endParaRPr sz="1200">
              <a:latin typeface="Comic Sans MS"/>
              <a:ea typeface="Comic Sans MS"/>
              <a:cs typeface="Comic Sans MS"/>
              <a:sym typeface="Comic Sans MS"/>
            </a:endParaRPr>
          </a:p>
          <a:p>
            <a:pPr marL="0" lvl="0" indent="0" algn="l" rtl="0">
              <a:spcBef>
                <a:spcPts val="1200"/>
              </a:spcBef>
              <a:spcAft>
                <a:spcPts val="0"/>
              </a:spcAft>
              <a:buNone/>
            </a:pPr>
            <a:endParaRPr/>
          </a:p>
        </p:txBody>
      </p:sp>
      <p:sp>
        <p:nvSpPr>
          <p:cNvPr id="301" name="Google Shape;301;g213339c684b_0_0"/>
          <p:cNvSpPr txBox="1"/>
          <p:nvPr/>
        </p:nvSpPr>
        <p:spPr>
          <a:xfrm>
            <a:off x="7134385" y="320663"/>
            <a:ext cx="4825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sng" strike="noStrike" cap="none">
                <a:solidFill>
                  <a:schemeClr val="accent5"/>
                </a:solidFill>
                <a:latin typeface="Comic Sans MS"/>
                <a:ea typeface="Comic Sans MS"/>
                <a:cs typeface="Comic Sans MS"/>
                <a:sym typeface="Comic Sans MS"/>
              </a:rPr>
              <a:t>Assessment and Data</a:t>
            </a:r>
            <a:endParaRPr sz="3600" b="0" i="0" u="sng" strike="noStrike" cap="none">
              <a:solidFill>
                <a:schemeClr val="accent5"/>
              </a:solidFill>
              <a:latin typeface="Comic Sans MS"/>
              <a:ea typeface="Comic Sans MS"/>
              <a:cs typeface="Comic Sans MS"/>
              <a:sym typeface="Comic Sans MS"/>
            </a:endParaRPr>
          </a:p>
        </p:txBody>
      </p:sp>
      <p:pic>
        <p:nvPicPr>
          <p:cNvPr id="302" name="Google Shape;302;g213339c684b_0_0"/>
          <p:cNvPicPr preferRelativeResize="0"/>
          <p:nvPr/>
        </p:nvPicPr>
        <p:blipFill rotWithShape="1">
          <a:blip r:embed="rId3">
            <a:alphaModFix/>
          </a:blip>
          <a:srcRect l="30024" t="23840" r="9817" b="5914"/>
          <a:stretch/>
        </p:blipFill>
        <p:spPr>
          <a:xfrm>
            <a:off x="5833450" y="1949950"/>
            <a:ext cx="5990699" cy="393305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6"/>
          <p:cNvSpPr txBox="1"/>
          <p:nvPr/>
        </p:nvSpPr>
        <p:spPr>
          <a:xfrm>
            <a:off x="7134385" y="320663"/>
            <a:ext cx="482514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sng" strike="noStrike" cap="none">
                <a:solidFill>
                  <a:schemeClr val="accent5"/>
                </a:solidFill>
                <a:latin typeface="Comic Sans MS"/>
                <a:ea typeface="Comic Sans MS"/>
                <a:cs typeface="Comic Sans MS"/>
                <a:sym typeface="Comic Sans MS"/>
              </a:rPr>
              <a:t>Assessment and Data</a:t>
            </a:r>
            <a:endParaRPr sz="3600" b="0" i="0" u="sng" strike="noStrike" cap="none">
              <a:solidFill>
                <a:schemeClr val="accent5"/>
              </a:solidFill>
              <a:latin typeface="Comic Sans MS"/>
              <a:ea typeface="Comic Sans MS"/>
              <a:cs typeface="Comic Sans MS"/>
              <a:sym typeface="Comic Sans MS"/>
            </a:endParaRPr>
          </a:p>
        </p:txBody>
      </p:sp>
      <p:pic>
        <p:nvPicPr>
          <p:cNvPr id="308" name="Google Shape;308;p26"/>
          <p:cNvPicPr preferRelativeResize="0"/>
          <p:nvPr/>
        </p:nvPicPr>
        <p:blipFill rotWithShape="1">
          <a:blip r:embed="rId3">
            <a:alphaModFix/>
          </a:blip>
          <a:srcRect l="9605" t="13975" r="15053" b="7333"/>
          <a:stretch/>
        </p:blipFill>
        <p:spPr>
          <a:xfrm>
            <a:off x="528800" y="1536850"/>
            <a:ext cx="7345201" cy="4313100"/>
          </a:xfrm>
          <a:prstGeom prst="rect">
            <a:avLst/>
          </a:prstGeom>
          <a:noFill/>
          <a:ln>
            <a:noFill/>
          </a:ln>
        </p:spPr>
      </p:pic>
      <p:sp>
        <p:nvSpPr>
          <p:cNvPr id="309" name="Google Shape;309;p26"/>
          <p:cNvSpPr txBox="1"/>
          <p:nvPr/>
        </p:nvSpPr>
        <p:spPr>
          <a:xfrm>
            <a:off x="8130450" y="2065650"/>
            <a:ext cx="3751200" cy="4032900"/>
          </a:xfrm>
          <a:prstGeom prst="rect">
            <a:avLst/>
          </a:prstGeom>
          <a:noFill/>
          <a:ln>
            <a:noFill/>
          </a:ln>
        </p:spPr>
        <p:txBody>
          <a:bodyPr spcFirstLastPara="1" wrap="square" lIns="91425" tIns="91425" rIns="91425" bIns="91425" anchor="t" anchorCtr="0">
            <a:spAutoFit/>
          </a:bodyPr>
          <a:lstStyle/>
          <a:p>
            <a:pPr marL="0" marR="50800" lvl="0" indent="0" algn="l" rtl="0">
              <a:lnSpc>
                <a:spcPct val="115000"/>
              </a:lnSpc>
              <a:spcBef>
                <a:spcPts val="1200"/>
              </a:spcBef>
              <a:spcAft>
                <a:spcPts val="1200"/>
              </a:spcAft>
              <a:buNone/>
            </a:pPr>
            <a:r>
              <a:rPr lang="en-GB" sz="2000">
                <a:solidFill>
                  <a:schemeClr val="dk1"/>
                </a:solidFill>
                <a:latin typeface="Comic Sans MS"/>
                <a:ea typeface="Comic Sans MS"/>
                <a:cs typeface="Comic Sans MS"/>
                <a:sym typeface="Comic Sans MS"/>
              </a:rPr>
              <a:t>The outcome of these assessments is then input into an assessment sheet  to identify whether the child is either emerging or secure within that unit of works’  vocabulary, knowledge and skills. Following which, we can assess the overall progress of the individual class and year group cohort.</a:t>
            </a:r>
            <a:endParaRPr sz="22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1"/>
          <p:cNvSpPr txBox="1"/>
          <p:nvPr/>
        </p:nvSpPr>
        <p:spPr>
          <a:xfrm>
            <a:off x="12" y="-6"/>
            <a:ext cx="9683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sng" strike="noStrike" cap="none">
                <a:solidFill>
                  <a:schemeClr val="dk1"/>
                </a:solidFill>
                <a:latin typeface="Century Gothic"/>
                <a:ea typeface="Century Gothic"/>
                <a:cs typeface="Century Gothic"/>
                <a:sym typeface="Century Gothic"/>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http://www.nevillroad-jun.stockport.sch.uk/page/our-school-values/42774</a:t>
            </a:r>
            <a:endParaRPr sz="1800" b="0" i="0" u="none" strike="noStrike" cap="none">
              <a:solidFill>
                <a:schemeClr val="dk1"/>
              </a:solidFill>
              <a:latin typeface="Century Gothic"/>
              <a:ea typeface="Century Gothic"/>
              <a:cs typeface="Century Gothic"/>
              <a:sym typeface="Century Gothic"/>
            </a:endParaRPr>
          </a:p>
        </p:txBody>
      </p:sp>
      <p:sp>
        <p:nvSpPr>
          <p:cNvPr id="315" name="Google Shape;315;p21"/>
          <p:cNvSpPr/>
          <p:nvPr/>
        </p:nvSpPr>
        <p:spPr>
          <a:xfrm>
            <a:off x="83100" y="661075"/>
            <a:ext cx="12025800" cy="5982000"/>
          </a:xfrm>
          <a:prstGeom prst="rect">
            <a:avLst/>
          </a:prstGeom>
          <a:noFill/>
          <a:ln>
            <a:noFill/>
          </a:ln>
        </p:spPr>
        <p:txBody>
          <a:bodyPr spcFirstLastPara="1" wrap="square" lIns="91425" tIns="45700" rIns="91425" bIns="45700" anchor="t" anchorCtr="0">
            <a:spAutoFit/>
          </a:bodyPr>
          <a:lstStyle/>
          <a:p>
            <a:pPr marL="457200" lvl="0" indent="-381000" algn="l" rtl="0">
              <a:lnSpc>
                <a:spcPct val="120000"/>
              </a:lnSpc>
              <a:spcBef>
                <a:spcPts val="800"/>
              </a:spcBef>
              <a:spcAft>
                <a:spcPts val="0"/>
              </a:spcAft>
              <a:buClr>
                <a:schemeClr val="dk1"/>
              </a:buClr>
              <a:buSzPts val="2400"/>
              <a:buChar char="•"/>
            </a:pPr>
            <a:r>
              <a:rPr lang="en-GB" sz="1950" b="1">
                <a:solidFill>
                  <a:srgbClr val="081578"/>
                </a:solidFill>
              </a:rPr>
              <a:t>The Rule of Law</a:t>
            </a:r>
            <a:endParaRPr sz="1950" b="1">
              <a:solidFill>
                <a:srgbClr val="081578"/>
              </a:solidFill>
            </a:endParaRPr>
          </a:p>
          <a:p>
            <a:pPr marL="0" lvl="0" indent="0" algn="l" rtl="0">
              <a:lnSpc>
                <a:spcPct val="120000"/>
              </a:lnSpc>
              <a:spcBef>
                <a:spcPts val="800"/>
              </a:spcBef>
              <a:spcAft>
                <a:spcPts val="0"/>
              </a:spcAft>
              <a:buNone/>
            </a:pPr>
            <a:r>
              <a:rPr lang="en-GB" sz="1650">
                <a:solidFill>
                  <a:srgbClr val="707070"/>
                </a:solidFill>
              </a:rPr>
              <a:t>Our school’s behaviour policy,  is reinforced in every lesson,  which helps them in turn understands how important the respect of rules of all countries.</a:t>
            </a:r>
            <a:endParaRPr sz="1950" b="1">
              <a:solidFill>
                <a:srgbClr val="081578"/>
              </a:solidFill>
            </a:endParaRPr>
          </a:p>
          <a:p>
            <a:pPr marL="457200" lvl="0" indent="-381000" algn="l" rtl="0">
              <a:lnSpc>
                <a:spcPct val="120000"/>
              </a:lnSpc>
              <a:spcBef>
                <a:spcPts val="800"/>
              </a:spcBef>
              <a:spcAft>
                <a:spcPts val="0"/>
              </a:spcAft>
              <a:buClr>
                <a:schemeClr val="dk1"/>
              </a:buClr>
              <a:buSzPts val="2400"/>
              <a:buChar char="•"/>
            </a:pPr>
            <a:r>
              <a:rPr lang="en-GB" sz="1950" b="1">
                <a:solidFill>
                  <a:srgbClr val="081578"/>
                </a:solidFill>
              </a:rPr>
              <a:t>Democracy</a:t>
            </a:r>
            <a:endParaRPr sz="1950" b="1">
              <a:solidFill>
                <a:srgbClr val="081578"/>
              </a:solidFill>
            </a:endParaRPr>
          </a:p>
          <a:p>
            <a:pPr marL="0" lvl="0" indent="0" algn="l" rtl="0">
              <a:lnSpc>
                <a:spcPct val="120000"/>
              </a:lnSpc>
              <a:spcBef>
                <a:spcPts val="800"/>
              </a:spcBef>
              <a:spcAft>
                <a:spcPts val="0"/>
              </a:spcAft>
              <a:buNone/>
            </a:pPr>
            <a:r>
              <a:rPr lang="en-GB" sz="1650">
                <a:solidFill>
                  <a:srgbClr val="707070"/>
                </a:solidFill>
              </a:rPr>
              <a:t>.At Nevill Road we encourage democracy through our various school councils and groups. Languages can be useful in understanding others’ opinions and reasoning as well as how language can be used to change perception, opinion and can cause reaction. </a:t>
            </a:r>
            <a:endParaRPr sz="1650">
              <a:solidFill>
                <a:srgbClr val="707070"/>
              </a:solidFill>
            </a:endParaRPr>
          </a:p>
          <a:p>
            <a:pPr marL="457200" lvl="0" indent="-381000" algn="l" rtl="0">
              <a:lnSpc>
                <a:spcPct val="120000"/>
              </a:lnSpc>
              <a:spcBef>
                <a:spcPts val="800"/>
              </a:spcBef>
              <a:spcAft>
                <a:spcPts val="0"/>
              </a:spcAft>
              <a:buClr>
                <a:schemeClr val="dk1"/>
              </a:buClr>
              <a:buSzPts val="2400"/>
              <a:buChar char="•"/>
            </a:pPr>
            <a:r>
              <a:rPr lang="en-GB" sz="1950" b="1">
                <a:solidFill>
                  <a:srgbClr val="081578"/>
                </a:solidFill>
              </a:rPr>
              <a:t>Individual Liberty</a:t>
            </a:r>
            <a:endParaRPr sz="1950" b="1">
              <a:solidFill>
                <a:srgbClr val="081578"/>
              </a:solidFill>
            </a:endParaRPr>
          </a:p>
          <a:p>
            <a:pPr marL="0" lvl="0" indent="0" algn="l" rtl="0">
              <a:lnSpc>
                <a:spcPct val="120000"/>
              </a:lnSpc>
              <a:spcBef>
                <a:spcPts val="800"/>
              </a:spcBef>
              <a:spcAft>
                <a:spcPts val="0"/>
              </a:spcAft>
              <a:buNone/>
            </a:pPr>
            <a:r>
              <a:rPr lang="en-GB" sz="1650">
                <a:solidFill>
                  <a:srgbClr val="707070"/>
                </a:solidFill>
              </a:rPr>
              <a:t>Freedom of Speech: pupils are encouraged to give their opinion about aspects of French culture compared to British culture, for example about eating habits and school life whilst ensuring pupils are respectful to others.  At all times, children are reminded of an expectation of respect for all others and that person's right to express their opinion.</a:t>
            </a:r>
            <a:endParaRPr sz="1650">
              <a:solidFill>
                <a:srgbClr val="707070"/>
              </a:solidFill>
            </a:endParaRPr>
          </a:p>
          <a:p>
            <a:pPr marL="0" lvl="0" indent="0" algn="l" rtl="0">
              <a:lnSpc>
                <a:spcPct val="115000"/>
              </a:lnSpc>
              <a:spcBef>
                <a:spcPts val="800"/>
              </a:spcBef>
              <a:spcAft>
                <a:spcPts val="0"/>
              </a:spcAft>
              <a:buNone/>
            </a:pPr>
            <a:endParaRPr sz="1050">
              <a:solidFill>
                <a:srgbClr val="707070"/>
              </a:solidFill>
              <a:highlight>
                <a:srgbClr val="FFFFFF"/>
              </a:highlight>
            </a:endParaRPr>
          </a:p>
          <a:p>
            <a:pPr marL="0" marR="0" lvl="0" indent="0" algn="l" rtl="0">
              <a:lnSpc>
                <a:spcPct val="100000"/>
              </a:lnSpc>
              <a:spcBef>
                <a:spcPts val="800"/>
              </a:spcBef>
              <a:spcAft>
                <a:spcPts val="0"/>
              </a:spcAft>
              <a:buNone/>
            </a:pPr>
            <a:endParaRPr sz="1800" b="1">
              <a:solidFill>
                <a:schemeClr val="dk1"/>
              </a:solidFill>
              <a:latin typeface="Comic Sans MS"/>
              <a:ea typeface="Comic Sans MS"/>
              <a:cs typeface="Comic Sans MS"/>
              <a:sym typeface="Comic Sans MS"/>
            </a:endParaRPr>
          </a:p>
        </p:txBody>
      </p:sp>
      <p:sp>
        <p:nvSpPr>
          <p:cNvPr id="316" name="Google Shape;316;p21"/>
          <p:cNvSpPr txBox="1"/>
          <p:nvPr/>
        </p:nvSpPr>
        <p:spPr>
          <a:xfrm>
            <a:off x="7551077" y="190426"/>
            <a:ext cx="551481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sng" strike="noStrike" cap="none">
                <a:solidFill>
                  <a:schemeClr val="accent5"/>
                </a:solidFill>
                <a:latin typeface="Comic Sans MS"/>
                <a:ea typeface="Comic Sans MS"/>
                <a:cs typeface="Comic Sans MS"/>
                <a:sym typeface="Comic Sans MS"/>
              </a:rPr>
              <a:t>British Values</a:t>
            </a:r>
            <a:endParaRPr sz="3600" b="0" i="0" u="sng" strike="noStrike" cap="none">
              <a:solidFill>
                <a:schemeClr val="accent5"/>
              </a:solidFill>
              <a:latin typeface="Comic Sans MS"/>
              <a:ea typeface="Comic Sans MS"/>
              <a:cs typeface="Comic Sans MS"/>
              <a:sym typeface="Comic Sans M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22a3845dea6_0_1"/>
          <p:cNvSpPr txBox="1"/>
          <p:nvPr/>
        </p:nvSpPr>
        <p:spPr>
          <a:xfrm>
            <a:off x="453825" y="1899400"/>
            <a:ext cx="11245200" cy="4261800"/>
          </a:xfrm>
          <a:prstGeom prst="rect">
            <a:avLst/>
          </a:prstGeom>
          <a:noFill/>
          <a:ln>
            <a:noFill/>
          </a:ln>
        </p:spPr>
        <p:txBody>
          <a:bodyPr spcFirstLastPara="1" wrap="square" lIns="91425" tIns="91425" rIns="91425" bIns="91425" anchor="t" anchorCtr="0">
            <a:spAutoFit/>
          </a:bodyPr>
          <a:lstStyle/>
          <a:p>
            <a:pPr marL="457200" lvl="0" indent="-381000" algn="l" rtl="0">
              <a:lnSpc>
                <a:spcPct val="120000"/>
              </a:lnSpc>
              <a:spcBef>
                <a:spcPts val="800"/>
              </a:spcBef>
              <a:spcAft>
                <a:spcPts val="0"/>
              </a:spcAft>
              <a:buClr>
                <a:schemeClr val="dk1"/>
              </a:buClr>
              <a:buSzPts val="2400"/>
              <a:buChar char="•"/>
            </a:pPr>
            <a:r>
              <a:rPr lang="en-GB" sz="1950" b="1">
                <a:solidFill>
                  <a:srgbClr val="081578"/>
                </a:solidFill>
                <a:highlight>
                  <a:schemeClr val="lt1"/>
                </a:highlight>
              </a:rPr>
              <a:t>Tolerance of Other Faiths &amp; Beliefs</a:t>
            </a:r>
            <a:endParaRPr sz="1950" b="1">
              <a:solidFill>
                <a:srgbClr val="081578"/>
              </a:solidFill>
              <a:highlight>
                <a:schemeClr val="lt1"/>
              </a:highlight>
            </a:endParaRPr>
          </a:p>
          <a:p>
            <a:pPr marL="0" lvl="0" indent="0" algn="l" rtl="0">
              <a:lnSpc>
                <a:spcPct val="115000"/>
              </a:lnSpc>
              <a:spcBef>
                <a:spcPts val="800"/>
              </a:spcBef>
              <a:spcAft>
                <a:spcPts val="0"/>
              </a:spcAft>
              <a:buNone/>
            </a:pPr>
            <a:r>
              <a:rPr lang="en-GB" sz="1650">
                <a:solidFill>
                  <a:srgbClr val="707070"/>
                </a:solidFill>
                <a:highlight>
                  <a:schemeClr val="lt1"/>
                </a:highlight>
              </a:rPr>
              <a:t>In French, we actively promote pupils' understanding of their own culture through comparison with the culture of various French speaking countries as well as of all European countries.At Nevill Road we are preparing children to be apart of a multicultural society. Learning a foreign language is about feeling comfortable in another culture and be willing to understand and accept different sets of values, religious and otherwise.  </a:t>
            </a:r>
            <a:endParaRPr sz="1950" b="1">
              <a:solidFill>
                <a:srgbClr val="081578"/>
              </a:solidFill>
              <a:highlight>
                <a:schemeClr val="lt1"/>
              </a:highlight>
            </a:endParaRPr>
          </a:p>
          <a:p>
            <a:pPr marL="457200" lvl="0" indent="-381000" algn="l" rtl="0">
              <a:lnSpc>
                <a:spcPct val="120000"/>
              </a:lnSpc>
              <a:spcBef>
                <a:spcPts val="800"/>
              </a:spcBef>
              <a:spcAft>
                <a:spcPts val="0"/>
              </a:spcAft>
              <a:buClr>
                <a:schemeClr val="dk1"/>
              </a:buClr>
              <a:buSzPts val="2400"/>
              <a:buChar char="•"/>
            </a:pPr>
            <a:r>
              <a:rPr lang="en-GB" sz="1950" b="1">
                <a:solidFill>
                  <a:srgbClr val="081578"/>
                </a:solidFill>
                <a:highlight>
                  <a:schemeClr val="lt1"/>
                </a:highlight>
              </a:rPr>
              <a:t>Mutual Respect</a:t>
            </a:r>
            <a:endParaRPr sz="1950" b="1">
              <a:solidFill>
                <a:srgbClr val="081578"/>
              </a:solidFill>
              <a:highlight>
                <a:schemeClr val="lt1"/>
              </a:highlight>
            </a:endParaRPr>
          </a:p>
          <a:p>
            <a:pPr marL="0" lvl="0" indent="0" algn="l" rtl="0">
              <a:lnSpc>
                <a:spcPct val="115000"/>
              </a:lnSpc>
              <a:spcBef>
                <a:spcPts val="800"/>
              </a:spcBef>
              <a:spcAft>
                <a:spcPts val="800"/>
              </a:spcAft>
              <a:buNone/>
            </a:pPr>
            <a:r>
              <a:rPr lang="en-GB" sz="1650">
                <a:solidFill>
                  <a:srgbClr val="707070"/>
                </a:solidFill>
                <a:highlight>
                  <a:schemeClr val="lt1"/>
                </a:highlight>
              </a:rPr>
              <a:t>As the various topics that we study, mostly centre around pupils' lifestyle, personality, identity, school and family, we have to establish from the beginning in the classroom, an atmosphere of trust and respect for each other. Pupils must be able to share information about their background, their beliefs or simply their way of life, safe in the knowledge that their peers will respect and accept them for who they are. Pupils are encouraged to recognise an individual’s strength and support their development, they are also encouraged to embrace diversity and treat all others with respect both in and out of the classroom.</a:t>
            </a:r>
            <a:endParaRPr sz="2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5"/>
          <p:cNvSpPr txBox="1">
            <a:spLocks noGrp="1"/>
          </p:cNvSpPr>
          <p:nvPr>
            <p:ph type="body" idx="1"/>
          </p:nvPr>
        </p:nvSpPr>
        <p:spPr>
          <a:xfrm>
            <a:off x="417200" y="2057400"/>
            <a:ext cx="9911100" cy="4024200"/>
          </a:xfrm>
          <a:prstGeom prst="rect">
            <a:avLst/>
          </a:prstGeom>
          <a:noFill/>
          <a:ln>
            <a:noFill/>
          </a:ln>
        </p:spPr>
        <p:txBody>
          <a:bodyPr spcFirstLastPara="1" wrap="square" lIns="91425" tIns="45700" rIns="91425" bIns="45700" anchor="t" anchorCtr="0">
            <a:normAutofit/>
          </a:bodyPr>
          <a:lstStyle/>
          <a:p>
            <a:pPr marL="228600" lvl="0" indent="-254000" algn="l" rtl="0">
              <a:lnSpc>
                <a:spcPct val="90000"/>
              </a:lnSpc>
              <a:spcBef>
                <a:spcPts val="0"/>
              </a:spcBef>
              <a:spcAft>
                <a:spcPts val="0"/>
              </a:spcAft>
              <a:buClr>
                <a:schemeClr val="dk1"/>
              </a:buClr>
              <a:buSzPts val="2400"/>
              <a:buFont typeface="Comic Sans MS"/>
              <a:buChar char="•"/>
            </a:pPr>
            <a:r>
              <a:rPr lang="en-GB" sz="2400">
                <a:latin typeface="Comic Sans MS"/>
                <a:ea typeface="Comic Sans MS"/>
                <a:cs typeface="Comic Sans MS"/>
                <a:sym typeface="Comic Sans MS"/>
              </a:rPr>
              <a:t>Subject leaders are allocated time to have a ‘Deep dive review’ This can involve reviewing planning, lesson looks, book scrutiny and pupil voice.</a:t>
            </a:r>
            <a:endParaRPr sz="2400">
              <a:latin typeface="Comic Sans MS"/>
              <a:ea typeface="Comic Sans MS"/>
              <a:cs typeface="Comic Sans MS"/>
              <a:sym typeface="Comic Sans MS"/>
            </a:endParaRPr>
          </a:p>
          <a:p>
            <a:pPr marL="457200" lvl="0" indent="0" algn="l" rtl="0">
              <a:lnSpc>
                <a:spcPct val="90000"/>
              </a:lnSpc>
              <a:spcBef>
                <a:spcPts val="0"/>
              </a:spcBef>
              <a:spcAft>
                <a:spcPts val="0"/>
              </a:spcAft>
              <a:buNone/>
            </a:pPr>
            <a:endParaRPr sz="2400">
              <a:latin typeface="Comic Sans MS"/>
              <a:ea typeface="Comic Sans MS"/>
              <a:cs typeface="Comic Sans MS"/>
              <a:sym typeface="Comic Sans MS"/>
            </a:endParaRPr>
          </a:p>
          <a:p>
            <a:pPr marL="228600" lvl="0" indent="-254000" algn="l" rtl="0">
              <a:lnSpc>
                <a:spcPct val="90000"/>
              </a:lnSpc>
              <a:spcBef>
                <a:spcPts val="0"/>
              </a:spcBef>
              <a:spcAft>
                <a:spcPts val="0"/>
              </a:spcAft>
              <a:buSzPts val="2400"/>
              <a:buFont typeface="Comic Sans MS"/>
              <a:buChar char="•"/>
            </a:pPr>
            <a:r>
              <a:rPr lang="en-GB" sz="2400">
                <a:latin typeface="Comic Sans MS"/>
                <a:ea typeface="Comic Sans MS"/>
                <a:cs typeface="Comic Sans MS"/>
                <a:sym typeface="Comic Sans MS"/>
              </a:rPr>
              <a:t>Staff are then given feedback and opportunities to ask questions around the scheme and resources that are being used.</a:t>
            </a:r>
            <a:endParaRPr sz="2400">
              <a:latin typeface="Comic Sans MS"/>
              <a:ea typeface="Comic Sans MS"/>
              <a:cs typeface="Comic Sans MS"/>
              <a:sym typeface="Comic Sans MS"/>
            </a:endParaRPr>
          </a:p>
        </p:txBody>
      </p:sp>
      <p:sp>
        <p:nvSpPr>
          <p:cNvPr id="328" name="Google Shape;328;p25"/>
          <p:cNvSpPr/>
          <p:nvPr/>
        </p:nvSpPr>
        <p:spPr>
          <a:xfrm>
            <a:off x="696170" y="4872392"/>
            <a:ext cx="609600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29" name="Google Shape;329;p25"/>
          <p:cNvSpPr txBox="1"/>
          <p:nvPr/>
        </p:nvSpPr>
        <p:spPr>
          <a:xfrm>
            <a:off x="5478651" y="369989"/>
            <a:ext cx="633364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sng" strike="noStrike" cap="none">
                <a:solidFill>
                  <a:schemeClr val="accent5"/>
                </a:solidFill>
                <a:latin typeface="Comic Sans MS"/>
                <a:ea typeface="Comic Sans MS"/>
                <a:cs typeface="Comic Sans MS"/>
                <a:sym typeface="Comic Sans MS"/>
              </a:rPr>
              <a:t>Monitoring and Evaluation</a:t>
            </a:r>
            <a:endParaRPr sz="3600" b="0" i="0" u="sng" strike="noStrike" cap="none">
              <a:solidFill>
                <a:schemeClr val="accent5"/>
              </a:solidFill>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
          <p:cNvSpPr txBox="1">
            <a:spLocks noGrp="1"/>
          </p:cNvSpPr>
          <p:nvPr>
            <p:ph type="body" idx="1"/>
          </p:nvPr>
        </p:nvSpPr>
        <p:spPr>
          <a:xfrm>
            <a:off x="331304" y="2068054"/>
            <a:ext cx="11388066" cy="384004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800"/>
              <a:buChar char="•"/>
            </a:pPr>
            <a:r>
              <a:rPr lang="en-GB" sz="1800">
                <a:latin typeface="Comic Sans MS"/>
                <a:ea typeface="Comic Sans MS"/>
                <a:cs typeface="Comic Sans MS"/>
                <a:sym typeface="Comic Sans MS"/>
              </a:rPr>
              <a:t>At Nevill Road Junior School learning is fun and all of our children are supported and challenged to enjoy learning and reach their potential. Learning in the outside environments, practical and real-life situations and special activities all help to make learning accessible and help to motivate our pupils to achieve well and become lifelong learners. We have a very positive approach to learning at our school and children are encouraged and rewarded when they do their best, work hard and make good progress.</a:t>
            </a:r>
            <a:endParaRPr/>
          </a:p>
          <a:p>
            <a:pPr marL="228600" lvl="0" indent="-228600" algn="l" rtl="0">
              <a:lnSpc>
                <a:spcPct val="90000"/>
              </a:lnSpc>
              <a:spcBef>
                <a:spcPts val="1000"/>
              </a:spcBef>
              <a:spcAft>
                <a:spcPts val="0"/>
              </a:spcAft>
              <a:buClr>
                <a:schemeClr val="dk1"/>
              </a:buClr>
              <a:buSzPts val="1800"/>
              <a:buChar char="•"/>
            </a:pPr>
            <a:r>
              <a:rPr lang="en-GB" sz="1800">
                <a:latin typeface="Comic Sans MS"/>
                <a:ea typeface="Comic Sans MS"/>
                <a:cs typeface="Comic Sans MS"/>
                <a:sym typeface="Comic Sans MS"/>
              </a:rPr>
              <a:t>The wellbeing of our children and their Mental Health are a priority as we believe that children learn best when they feel happy, safe and cared about. Our Restorative Approach to learning underpins our curriculum, which also celebrates equality and diversity. </a:t>
            </a:r>
            <a:br>
              <a:rPr lang="en-GB" sz="1800">
                <a:latin typeface="Comic Sans MS"/>
                <a:ea typeface="Comic Sans MS"/>
                <a:cs typeface="Comic Sans MS"/>
                <a:sym typeface="Comic Sans MS"/>
              </a:rPr>
            </a:br>
            <a:r>
              <a:rPr lang="en-GB" sz="1800">
                <a:latin typeface="Comic Sans MS"/>
                <a:ea typeface="Comic Sans MS"/>
                <a:cs typeface="Comic Sans MS"/>
                <a:sym typeface="Comic Sans MS"/>
              </a:rPr>
              <a:t>Our curriculum is based on the statutory National Curriculum; it is skills based in design and intended to provide learning and teaching motivation for both children and teachers.</a:t>
            </a:r>
            <a:br>
              <a:rPr lang="en-GB" sz="1800">
                <a:latin typeface="Comic Sans MS"/>
                <a:ea typeface="Comic Sans MS"/>
                <a:cs typeface="Comic Sans MS"/>
                <a:sym typeface="Comic Sans MS"/>
              </a:rPr>
            </a:br>
            <a:r>
              <a:rPr lang="en-GB" sz="1800">
                <a:latin typeface="Comic Sans MS"/>
                <a:ea typeface="Comic Sans MS"/>
                <a:cs typeface="Comic Sans MS"/>
                <a:sym typeface="Comic Sans MS"/>
              </a:rPr>
              <a:t>We aim to be as creative as possible with our approach to the curriculum, teaching and learning. All curriculum areas have been planned to deliver a well sequenced and progressive series of lessons to ensure children gain 'sticky knowledge', which they can articulate with confidence.</a:t>
            </a:r>
            <a:br>
              <a:rPr lang="en-GB" sz="1800">
                <a:latin typeface="Comic Sans MS"/>
                <a:ea typeface="Comic Sans MS"/>
                <a:cs typeface="Comic Sans MS"/>
                <a:sym typeface="Comic Sans MS"/>
              </a:rPr>
            </a:br>
            <a:r>
              <a:rPr lang="en-GB" sz="1800">
                <a:latin typeface="Comic Sans MS"/>
                <a:ea typeface="Comic Sans MS"/>
                <a:cs typeface="Comic Sans MS"/>
                <a:sym typeface="Comic Sans MS"/>
              </a:rPr>
              <a:t>Every year group includes high quality book and text studies within their termly topic plans, making sure children are given a text-immersive experience.</a:t>
            </a:r>
            <a:br>
              <a:rPr lang="en-GB" sz="1800">
                <a:latin typeface="Comic Sans MS"/>
                <a:ea typeface="Comic Sans MS"/>
                <a:cs typeface="Comic Sans MS"/>
                <a:sym typeface="Comic Sans MS"/>
              </a:rPr>
            </a:br>
            <a:r>
              <a:rPr lang="en-GB" sz="1800">
                <a:latin typeface="Comic Sans MS"/>
                <a:ea typeface="Comic Sans MS"/>
                <a:cs typeface="Comic Sans MS"/>
                <a:sym typeface="Comic Sans MS"/>
              </a:rPr>
              <a:t>All of our topics are supported through high quality resources, trips, visitors and experiences that provide ample opportunity for real depth of study.</a:t>
            </a:r>
            <a:endParaRPr sz="1800">
              <a:latin typeface="Comic Sans MS"/>
              <a:ea typeface="Comic Sans MS"/>
              <a:cs typeface="Comic Sans MS"/>
              <a:sym typeface="Comic Sans MS"/>
            </a:endParaRPr>
          </a:p>
        </p:txBody>
      </p:sp>
      <p:pic>
        <p:nvPicPr>
          <p:cNvPr id="163" name="Google Shape;163;p3"/>
          <p:cNvPicPr preferRelativeResize="0"/>
          <p:nvPr/>
        </p:nvPicPr>
        <p:blipFill rotWithShape="1">
          <a:blip r:embed="rId3">
            <a:alphaModFix/>
          </a:blip>
          <a:srcRect/>
          <a:stretch/>
        </p:blipFill>
        <p:spPr>
          <a:xfrm>
            <a:off x="472630" y="117205"/>
            <a:ext cx="2138048" cy="1995511"/>
          </a:xfrm>
          <a:prstGeom prst="rect">
            <a:avLst/>
          </a:prstGeom>
          <a:noFill/>
          <a:ln>
            <a:noFill/>
          </a:ln>
        </p:spPr>
      </p:pic>
      <p:sp>
        <p:nvSpPr>
          <p:cNvPr id="164" name="Google Shape;164;p3"/>
          <p:cNvSpPr txBox="1"/>
          <p:nvPr/>
        </p:nvSpPr>
        <p:spPr>
          <a:xfrm>
            <a:off x="5352080" y="791794"/>
            <a:ext cx="551481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b="0" i="0" u="sng" strike="noStrike" cap="none">
                <a:solidFill>
                  <a:schemeClr val="accent5"/>
                </a:solidFill>
                <a:latin typeface="Comic Sans MS"/>
                <a:ea typeface="Comic Sans MS"/>
                <a:cs typeface="Comic Sans MS"/>
                <a:sym typeface="Comic Sans MS"/>
              </a:rPr>
              <a:t>Our Curriculum Intent</a:t>
            </a:r>
            <a:endParaRPr sz="3600" b="0" i="0" u="sng" strike="noStrike" cap="none">
              <a:solidFill>
                <a:schemeClr val="accent5"/>
              </a:solidFill>
              <a:latin typeface="Comic Sans MS"/>
              <a:ea typeface="Comic Sans MS"/>
              <a:cs typeface="Comic Sans MS"/>
              <a:sym typeface="Comic Sans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graphicFrame>
        <p:nvGraphicFramePr>
          <p:cNvPr id="334" name="Google Shape;334;p27"/>
          <p:cNvGraphicFramePr/>
          <p:nvPr/>
        </p:nvGraphicFramePr>
        <p:xfrm>
          <a:off x="888915" y="747530"/>
          <a:ext cx="3000000" cy="3000000"/>
        </p:xfrm>
        <a:graphic>
          <a:graphicData uri="http://schemas.openxmlformats.org/drawingml/2006/table">
            <a:tbl>
              <a:tblPr firstRow="1" bandRow="1">
                <a:noFill/>
                <a:tableStyleId>{A294F56F-3C6C-44AC-B8AE-73867613DE9E}</a:tableStyleId>
              </a:tblPr>
              <a:tblGrid>
                <a:gridCol w="2609525"/>
                <a:gridCol w="3904550"/>
                <a:gridCol w="3257075"/>
              </a:tblGrid>
              <a:tr h="627275">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What I found out </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What I did </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Impact</a:t>
                      </a:r>
                      <a:endParaRPr sz="1800" u="none" strike="noStrike" cap="none"/>
                    </a:p>
                  </a:txBody>
                  <a:tcPr marL="91450" marR="91450" marT="45725" marB="45725"/>
                </a:tc>
              </a:tr>
              <a:tr h="664325">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Scheme did not meet all the areas of </a:t>
                      </a:r>
                      <a:r>
                        <a:rPr lang="en-GB" sz="1200">
                          <a:latin typeface="Comic Sans MS"/>
                          <a:ea typeface="Comic Sans MS"/>
                          <a:cs typeface="Comic Sans MS"/>
                          <a:sym typeface="Comic Sans MS"/>
                        </a:rPr>
                        <a:t>French </a:t>
                      </a:r>
                      <a:r>
                        <a:rPr lang="en-GB" sz="1200" u="none" strike="noStrike" cap="none">
                          <a:latin typeface="Comic Sans MS"/>
                          <a:ea typeface="Comic Sans MS"/>
                          <a:cs typeface="Comic Sans MS"/>
                          <a:sym typeface="Comic Sans MS"/>
                        </a:rPr>
                        <a:t>and did not have clear progression. </a:t>
                      </a:r>
                      <a:endParaRPr sz="1200" u="none" strike="noStrike" cap="none">
                        <a:latin typeface="Comic Sans MS"/>
                        <a:ea typeface="Comic Sans MS"/>
                        <a:cs typeface="Comic Sans MS"/>
                        <a:sym typeface="Comic Sans M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GB" sz="1200">
                          <a:latin typeface="Comic Sans MS"/>
                          <a:ea typeface="Comic Sans MS"/>
                          <a:cs typeface="Comic Sans MS"/>
                          <a:sym typeface="Comic Sans MS"/>
                        </a:rPr>
                        <a:t>Set up new Scheme of work and end of unit assessments.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Clear progression through all key stages, ensuring all areas of </a:t>
                      </a:r>
                      <a:r>
                        <a:rPr lang="en-GB" sz="1200">
                          <a:latin typeface="Comic Sans MS"/>
                          <a:ea typeface="Comic Sans MS"/>
                          <a:cs typeface="Comic Sans MS"/>
                          <a:sym typeface="Comic Sans MS"/>
                        </a:rPr>
                        <a:t>French </a:t>
                      </a:r>
                      <a:r>
                        <a:rPr lang="en-GB" sz="1200" u="none" strike="noStrike" cap="none">
                          <a:latin typeface="Comic Sans MS"/>
                          <a:ea typeface="Comic Sans MS"/>
                          <a:cs typeface="Comic Sans MS"/>
                          <a:sym typeface="Comic Sans MS"/>
                        </a:rPr>
                        <a:t>Curriculum is being met. </a:t>
                      </a:r>
                      <a:endParaRPr sz="1200" u="none" strike="noStrike" cap="none">
                        <a:latin typeface="Comic Sans MS"/>
                        <a:ea typeface="Comic Sans MS"/>
                        <a:cs typeface="Comic Sans MS"/>
                        <a:sym typeface="Comic Sans MS"/>
                      </a:endParaRPr>
                    </a:p>
                  </a:txBody>
                  <a:tcPr marL="91450" marR="91450" marT="45725" marB="45725"/>
                </a:tc>
              </a:tr>
              <a:tr h="1706550">
                <a:tc>
                  <a:txBody>
                    <a:bodyPr/>
                    <a:lstStyle/>
                    <a:p>
                      <a:pPr marL="0" marR="0" lvl="0" indent="0" algn="l" rtl="0">
                        <a:lnSpc>
                          <a:spcPct val="100000"/>
                        </a:lnSpc>
                        <a:spcBef>
                          <a:spcPts val="0"/>
                        </a:spcBef>
                        <a:spcAft>
                          <a:spcPts val="0"/>
                        </a:spcAft>
                        <a:buNone/>
                      </a:pPr>
                      <a:r>
                        <a:rPr lang="en-GB" sz="1200">
                          <a:latin typeface="Comic Sans MS"/>
                          <a:ea typeface="Comic Sans MS"/>
                          <a:cs typeface="Comic Sans MS"/>
                          <a:sym typeface="Comic Sans MS"/>
                        </a:rPr>
                        <a:t>Children lacked experiences of French culture.</a:t>
                      </a:r>
                      <a:endParaRPr sz="1200" u="none" strike="noStrike" cap="none">
                        <a:latin typeface="Comic Sans MS"/>
                        <a:ea typeface="Comic Sans MS"/>
                        <a:cs typeface="Comic Sans MS"/>
                        <a:sym typeface="Comic Sans MS"/>
                      </a:endParaRPr>
                    </a:p>
                  </a:txBody>
                  <a:tcPr marL="91450" marR="91450" marT="45725" marB="45725"/>
                </a:tc>
                <a:tc>
                  <a:txBody>
                    <a:bodyPr/>
                    <a:lstStyle/>
                    <a:p>
                      <a:pPr marL="0" lvl="0" indent="0" algn="l" rtl="0">
                        <a:spcBef>
                          <a:spcPts val="0"/>
                        </a:spcBef>
                        <a:spcAft>
                          <a:spcPts val="0"/>
                        </a:spcAft>
                        <a:buClr>
                          <a:schemeClr val="dk1"/>
                        </a:buClr>
                        <a:buSzPts val="1100"/>
                        <a:buFont typeface="Arial"/>
                        <a:buNone/>
                      </a:pPr>
                      <a:r>
                        <a:rPr lang="en-GB" sz="1200">
                          <a:latin typeface="Comic Sans MS"/>
                          <a:ea typeface="Comic Sans MS"/>
                          <a:cs typeface="Comic Sans MS"/>
                          <a:sym typeface="Comic Sans MS"/>
                        </a:rPr>
                        <a:t>Held an ASPIRE day to promote the wider cultural values and experiences of French across the school.</a:t>
                      </a:r>
                      <a:endParaRPr sz="1200">
                        <a:latin typeface="Comic Sans MS"/>
                        <a:ea typeface="Comic Sans MS"/>
                        <a:cs typeface="Comic Sans MS"/>
                        <a:sym typeface="Comic Sans MS"/>
                      </a:endParaRPr>
                    </a:p>
                    <a:p>
                      <a:pPr marL="0" marR="0" lvl="0" indent="0" algn="l" rtl="0">
                        <a:lnSpc>
                          <a:spcPct val="100000"/>
                        </a:lnSpc>
                        <a:spcBef>
                          <a:spcPts val="0"/>
                        </a:spcBef>
                        <a:spcAft>
                          <a:spcPts val="0"/>
                        </a:spcAft>
                        <a:buNone/>
                      </a:pPr>
                      <a:r>
                        <a:rPr lang="en-GB" sz="1200">
                          <a:latin typeface="Comic Sans MS"/>
                          <a:ea typeface="Comic Sans MS"/>
                          <a:cs typeface="Comic Sans MS"/>
                          <a:sym typeface="Comic Sans MS"/>
                        </a:rPr>
                        <a:t>Introduced children to different regions of France.</a:t>
                      </a:r>
                      <a:endParaRPr sz="1200">
                        <a:latin typeface="Comic Sans MS"/>
                        <a:ea typeface="Comic Sans MS"/>
                        <a:cs typeface="Comic Sans MS"/>
                        <a:sym typeface="Comic Sans MS"/>
                      </a:endParaRPr>
                    </a:p>
                    <a:p>
                      <a:pPr marL="0" marR="0" lvl="0" indent="0" algn="l" rtl="0">
                        <a:lnSpc>
                          <a:spcPct val="100000"/>
                        </a:lnSpc>
                        <a:spcBef>
                          <a:spcPts val="0"/>
                        </a:spcBef>
                        <a:spcAft>
                          <a:spcPts val="0"/>
                        </a:spcAft>
                        <a:buNone/>
                      </a:pPr>
                      <a:r>
                        <a:rPr lang="en-GB" sz="1200">
                          <a:latin typeface="Comic Sans MS"/>
                          <a:ea typeface="Comic Sans MS"/>
                          <a:cs typeface="Comic Sans MS"/>
                          <a:sym typeface="Comic Sans MS"/>
                        </a:rPr>
                        <a:t>Promoted the use af books to support with that year groups unit of work. </a:t>
                      </a:r>
                      <a:endParaRPr sz="1200">
                        <a:latin typeface="Comic Sans MS"/>
                        <a:ea typeface="Comic Sans MS"/>
                        <a:cs typeface="Comic Sans MS"/>
                        <a:sym typeface="Comic Sans MS"/>
                      </a:endParaRPr>
                    </a:p>
                    <a:p>
                      <a:pPr marL="0" marR="0" lvl="0" indent="0" algn="l" rtl="0">
                        <a:lnSpc>
                          <a:spcPct val="100000"/>
                        </a:lnSpc>
                        <a:spcBef>
                          <a:spcPts val="0"/>
                        </a:spcBef>
                        <a:spcAft>
                          <a:spcPts val="0"/>
                        </a:spcAft>
                        <a:buNone/>
                      </a:pPr>
                      <a:r>
                        <a:rPr lang="en-GB" sz="1200">
                          <a:latin typeface="Comic Sans MS"/>
                          <a:ea typeface="Comic Sans MS"/>
                          <a:cs typeface="Comic Sans MS"/>
                          <a:sym typeface="Comic Sans MS"/>
                        </a:rPr>
                        <a:t>Invited in parents from the school community to talk about their experiences of France and learn about the culture.</a:t>
                      </a:r>
                      <a:endParaRPr sz="1200">
                        <a:latin typeface="Comic Sans MS"/>
                        <a:ea typeface="Comic Sans MS"/>
                        <a:cs typeface="Comic Sans MS"/>
                        <a:sym typeface="Comic Sans MS"/>
                      </a:endParaRPr>
                    </a:p>
                    <a:p>
                      <a:pPr marL="0" marR="0" lvl="0" indent="0" algn="l" rtl="0">
                        <a:lnSpc>
                          <a:spcPct val="100000"/>
                        </a:lnSpc>
                        <a:spcBef>
                          <a:spcPts val="0"/>
                        </a:spcBef>
                        <a:spcAft>
                          <a:spcPts val="0"/>
                        </a:spcAft>
                        <a:buNone/>
                      </a:pPr>
                      <a:endParaRPr sz="1200">
                        <a:latin typeface="Comic Sans MS"/>
                        <a:ea typeface="Comic Sans MS"/>
                        <a:cs typeface="Comic Sans MS"/>
                        <a:sym typeface="Comic Sans MS"/>
                      </a:endParaRPr>
                    </a:p>
                  </a:txBody>
                  <a:tcPr marL="91450" marR="91450" marT="45725" marB="45725"/>
                </a:tc>
                <a:tc>
                  <a:txBody>
                    <a:bodyPr/>
                    <a:lstStyle/>
                    <a:p>
                      <a:pPr marL="0" marR="0" lvl="0" indent="0" algn="l" rtl="0">
                        <a:lnSpc>
                          <a:spcPct val="100000"/>
                        </a:lnSpc>
                        <a:spcBef>
                          <a:spcPts val="0"/>
                        </a:spcBef>
                        <a:spcAft>
                          <a:spcPts val="0"/>
                        </a:spcAft>
                        <a:buNone/>
                      </a:pPr>
                      <a:r>
                        <a:rPr lang="en-GB" sz="1200">
                          <a:latin typeface="Comic Sans MS"/>
                          <a:ea typeface="Comic Sans MS"/>
                          <a:cs typeface="Comic Sans MS"/>
                          <a:sym typeface="Comic Sans MS"/>
                        </a:rPr>
                        <a:t>Children enjoyed and learnt more about French culture as well as had opportunities to practise key skills.</a:t>
                      </a:r>
                      <a:endParaRPr sz="1200" u="none" strike="noStrike" cap="none">
                        <a:latin typeface="Comic Sans MS"/>
                        <a:ea typeface="Comic Sans MS"/>
                        <a:cs typeface="Comic Sans MS"/>
                        <a:sym typeface="Comic Sans MS"/>
                      </a:endParaRPr>
                    </a:p>
                  </a:txBody>
                  <a:tcPr marL="91450" marR="91450" marT="45725" marB="45725"/>
                </a:tc>
              </a:tr>
              <a:tr h="1706550">
                <a:tc>
                  <a:txBody>
                    <a:bodyPr/>
                    <a:lstStyle/>
                    <a:p>
                      <a:pPr marL="0" lvl="0" indent="0" algn="l" rtl="0">
                        <a:spcBef>
                          <a:spcPts val="0"/>
                        </a:spcBef>
                        <a:spcAft>
                          <a:spcPts val="0"/>
                        </a:spcAft>
                        <a:buClr>
                          <a:schemeClr val="dk1"/>
                        </a:buClr>
                        <a:buSzPts val="1100"/>
                        <a:buFont typeface="Arial"/>
                        <a:buNone/>
                      </a:pPr>
                      <a:r>
                        <a:rPr lang="en-GB" sz="1200">
                          <a:latin typeface="Comic Sans MS"/>
                          <a:ea typeface="Comic Sans MS"/>
                          <a:cs typeface="Comic Sans MS"/>
                          <a:sym typeface="Comic Sans MS"/>
                        </a:rPr>
                        <a:t>Following deep dive it became apparent that children required further progression with oracy skills and current scheme was providing this enough.</a:t>
                      </a:r>
                      <a:endParaRPr sz="1200">
                        <a:latin typeface="Comic Sans MS"/>
                        <a:ea typeface="Comic Sans MS"/>
                        <a:cs typeface="Comic Sans MS"/>
                        <a:sym typeface="Comic Sans MS"/>
                      </a:endParaRPr>
                    </a:p>
                  </a:txBody>
                  <a:tcPr marL="91450" marR="91450" marT="45725" marB="45725"/>
                </a:tc>
                <a:tc>
                  <a:txBody>
                    <a:bodyPr/>
                    <a:lstStyle/>
                    <a:p>
                      <a:pPr marL="0" lvl="0" indent="0" algn="l" rtl="0">
                        <a:spcBef>
                          <a:spcPts val="0"/>
                        </a:spcBef>
                        <a:spcAft>
                          <a:spcPts val="0"/>
                        </a:spcAft>
                        <a:buClr>
                          <a:schemeClr val="dk1"/>
                        </a:buClr>
                        <a:buSzPts val="1100"/>
                        <a:buFont typeface="Arial"/>
                        <a:buNone/>
                      </a:pPr>
                      <a:r>
                        <a:rPr lang="en-GB" sz="1200">
                          <a:latin typeface="Comic Sans MS"/>
                          <a:ea typeface="Comic Sans MS"/>
                          <a:cs typeface="Comic Sans MS"/>
                          <a:sym typeface="Comic Sans MS"/>
                        </a:rPr>
                        <a:t>Researched into a new scheme through discussions at Languages Teacher Network and Purchased new scheme Language Angels. Put in place new assessment and planning overview  for teachers to follow.</a:t>
                      </a:r>
                      <a:endParaRPr sz="1200">
                        <a:latin typeface="Comic Sans MS"/>
                        <a:ea typeface="Comic Sans MS"/>
                        <a:cs typeface="Comic Sans MS"/>
                        <a:sym typeface="Comic Sans MS"/>
                      </a:endParaRPr>
                    </a:p>
                  </a:txBody>
                  <a:tcPr marL="91450" marR="91450" marT="45725" marB="45725"/>
                </a:tc>
                <a:tc>
                  <a:txBody>
                    <a:bodyPr/>
                    <a:lstStyle/>
                    <a:p>
                      <a:pPr marL="0" marR="0" lvl="0" indent="0" algn="l" rtl="0">
                        <a:lnSpc>
                          <a:spcPct val="100000"/>
                        </a:lnSpc>
                        <a:spcBef>
                          <a:spcPts val="0"/>
                        </a:spcBef>
                        <a:spcAft>
                          <a:spcPts val="0"/>
                        </a:spcAft>
                        <a:buNone/>
                      </a:pPr>
                      <a:r>
                        <a:rPr lang="en-GB" sz="1200">
                          <a:latin typeface="Comic Sans MS"/>
                          <a:ea typeface="Comic Sans MS"/>
                          <a:cs typeface="Comic Sans MS"/>
                          <a:sym typeface="Comic Sans MS"/>
                        </a:rPr>
                        <a:t>Following a unit of work, children have opportunities to rehearse and practise their oracy skills through constant repetition of vocabulary and sentences  on a weekly basis. Children enjoy lessons more through the use of songs and games that the scheme provides.</a:t>
                      </a:r>
                      <a:endParaRPr sz="1200">
                        <a:latin typeface="Comic Sans MS"/>
                        <a:ea typeface="Comic Sans MS"/>
                        <a:cs typeface="Comic Sans MS"/>
                        <a:sym typeface="Comic Sans MS"/>
                      </a:endParaRPr>
                    </a:p>
                    <a:p>
                      <a:pPr marL="0" marR="0" lvl="0" indent="0" algn="l" rtl="0">
                        <a:lnSpc>
                          <a:spcPct val="100000"/>
                        </a:lnSpc>
                        <a:spcBef>
                          <a:spcPts val="0"/>
                        </a:spcBef>
                        <a:spcAft>
                          <a:spcPts val="0"/>
                        </a:spcAft>
                        <a:buNone/>
                      </a:pPr>
                      <a:r>
                        <a:rPr lang="en-GB" sz="1200">
                          <a:latin typeface="Comic Sans MS"/>
                          <a:ea typeface="Comic Sans MS"/>
                          <a:cs typeface="Comic Sans MS"/>
                          <a:sym typeface="Comic Sans MS"/>
                        </a:rPr>
                        <a:t>Teachers have support in delivering the lessons. </a:t>
                      </a:r>
                      <a:endParaRPr sz="1200">
                        <a:latin typeface="Comic Sans MS"/>
                        <a:ea typeface="Comic Sans MS"/>
                        <a:cs typeface="Comic Sans MS"/>
                        <a:sym typeface="Comic Sans MS"/>
                      </a:endParaRPr>
                    </a:p>
                  </a:txBody>
                  <a:tcPr marL="91450" marR="91450" marT="45725" marB="45725"/>
                </a:tc>
              </a:tr>
              <a:tr h="1344125">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Limited confidence within the teaching staff.</a:t>
                      </a:r>
                      <a:endParaRPr sz="1200" u="none" strike="noStrike" cap="none">
                        <a:latin typeface="Comic Sans MS"/>
                        <a:ea typeface="Comic Sans MS"/>
                        <a:cs typeface="Comic Sans MS"/>
                        <a:sym typeface="Comic Sans M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GB" sz="1200">
                          <a:latin typeface="Comic Sans MS"/>
                          <a:ea typeface="Comic Sans MS"/>
                          <a:cs typeface="Comic Sans MS"/>
                          <a:sym typeface="Comic Sans MS"/>
                        </a:rPr>
                        <a:t>Gave feedback following deep dives on the subject.</a:t>
                      </a:r>
                      <a:endParaRPr sz="1200">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Staff Meetings</a:t>
                      </a:r>
                      <a:endParaRPr sz="1400" u="none" strike="noStrike" cap="none"/>
                    </a:p>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Supported planning and delivering of lessons.</a:t>
                      </a:r>
                      <a:endParaRPr sz="1200" u="none" strike="noStrike" cap="none">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r>
                        <a:rPr lang="en-GB" sz="1200">
                          <a:latin typeface="Comic Sans MS"/>
                          <a:ea typeface="Comic Sans MS"/>
                          <a:cs typeface="Comic Sans MS"/>
                          <a:sym typeface="Comic Sans MS"/>
                        </a:rPr>
                        <a:t>Guided and supported staff in how to use both schemes of work.</a:t>
                      </a:r>
                      <a:endParaRPr sz="1200">
                        <a:latin typeface="Comic Sans MS"/>
                        <a:ea typeface="Comic Sans MS"/>
                        <a:cs typeface="Comic Sans MS"/>
                        <a:sym typeface="Comic Sans M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Teachers </a:t>
                      </a:r>
                      <a:r>
                        <a:rPr lang="en-GB" sz="1200">
                          <a:latin typeface="Comic Sans MS"/>
                          <a:ea typeface="Comic Sans MS"/>
                          <a:cs typeface="Comic Sans MS"/>
                          <a:sym typeface="Comic Sans MS"/>
                        </a:rPr>
                        <a:t>confidence in teaching French has grown and continues to develop good practise.</a:t>
                      </a:r>
                      <a:endParaRPr sz="1200" u="none" strike="noStrike" cap="none">
                        <a:latin typeface="Comic Sans MS"/>
                        <a:ea typeface="Comic Sans MS"/>
                        <a:cs typeface="Comic Sans MS"/>
                        <a:sym typeface="Comic Sans MS"/>
                      </a:endParaRPr>
                    </a:p>
                  </a:txBody>
                  <a:tcPr marL="91450" marR="91450" marT="45725" marB="45725"/>
                </a:tc>
              </a:tr>
            </a:tbl>
          </a:graphicData>
        </a:graphic>
      </p:graphicFrame>
      <p:sp>
        <p:nvSpPr>
          <p:cNvPr id="335" name="Google Shape;335;p27"/>
          <p:cNvSpPr txBox="1"/>
          <p:nvPr/>
        </p:nvSpPr>
        <p:spPr>
          <a:xfrm>
            <a:off x="7173132" y="0"/>
            <a:ext cx="436098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sng" strike="noStrike" cap="none">
                <a:solidFill>
                  <a:schemeClr val="accent5"/>
                </a:solidFill>
                <a:latin typeface="Comic Sans MS"/>
                <a:ea typeface="Comic Sans MS"/>
                <a:cs typeface="Comic Sans MS"/>
                <a:sym typeface="Comic Sans MS"/>
              </a:rPr>
              <a:t>Impact as a leader.</a:t>
            </a:r>
            <a:endParaRPr sz="3600" b="0" i="0" u="sng" strike="noStrike" cap="none">
              <a:solidFill>
                <a:schemeClr val="accent5"/>
              </a:solidFill>
              <a:latin typeface="Comic Sans MS"/>
              <a:ea typeface="Comic Sans MS"/>
              <a:cs typeface="Comic Sans MS"/>
              <a:sym typeface="Comic Sans M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8"/>
          <p:cNvSpPr txBox="1"/>
          <p:nvPr/>
        </p:nvSpPr>
        <p:spPr>
          <a:xfrm>
            <a:off x="4359852" y="543564"/>
            <a:ext cx="802329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0" i="0" u="sng" strike="noStrike" cap="none">
                <a:solidFill>
                  <a:schemeClr val="accent5"/>
                </a:solidFill>
                <a:latin typeface="Comic Sans MS"/>
                <a:ea typeface="Comic Sans MS"/>
                <a:cs typeface="Comic Sans MS"/>
                <a:sym typeface="Comic Sans MS"/>
              </a:rPr>
              <a:t>Strengths of </a:t>
            </a:r>
            <a:r>
              <a:rPr lang="en-GB" sz="3200" u="sng">
                <a:solidFill>
                  <a:schemeClr val="accent5"/>
                </a:solidFill>
                <a:latin typeface="Comic Sans MS"/>
                <a:ea typeface="Comic Sans MS"/>
                <a:cs typeface="Comic Sans MS"/>
                <a:sym typeface="Comic Sans MS"/>
              </a:rPr>
              <a:t>French </a:t>
            </a:r>
            <a:r>
              <a:rPr lang="en-GB" sz="3200" b="0" i="0" u="sng" strike="noStrike" cap="none">
                <a:solidFill>
                  <a:schemeClr val="accent5"/>
                </a:solidFill>
                <a:latin typeface="Comic Sans MS"/>
                <a:ea typeface="Comic Sans MS"/>
                <a:cs typeface="Comic Sans MS"/>
                <a:sym typeface="Comic Sans MS"/>
              </a:rPr>
              <a:t>At Nevill Road</a:t>
            </a:r>
            <a:r>
              <a:rPr lang="en-GB" sz="4000" b="0" i="0" u="sng" strike="noStrike" cap="none">
                <a:solidFill>
                  <a:schemeClr val="accent5"/>
                </a:solidFill>
                <a:latin typeface="Comic Sans MS"/>
                <a:ea typeface="Comic Sans MS"/>
                <a:cs typeface="Comic Sans MS"/>
                <a:sym typeface="Comic Sans MS"/>
              </a:rPr>
              <a:t>.</a:t>
            </a:r>
            <a:endParaRPr sz="4000" b="0" i="0" u="none" strike="noStrike" cap="none">
              <a:solidFill>
                <a:srgbClr val="FF0000"/>
              </a:solidFill>
              <a:latin typeface="Comic Sans MS"/>
              <a:ea typeface="Comic Sans MS"/>
              <a:cs typeface="Comic Sans MS"/>
              <a:sym typeface="Comic Sans MS"/>
            </a:endParaRPr>
          </a:p>
        </p:txBody>
      </p:sp>
      <p:sp>
        <p:nvSpPr>
          <p:cNvPr id="341" name="Google Shape;341;p28"/>
          <p:cNvSpPr txBox="1"/>
          <p:nvPr/>
        </p:nvSpPr>
        <p:spPr>
          <a:xfrm>
            <a:off x="463826" y="2451652"/>
            <a:ext cx="11039100" cy="15084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000"/>
              <a:buFont typeface="Arial"/>
              <a:buChar char="•"/>
            </a:pP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42" name="Google Shape;342;p28"/>
          <p:cNvSpPr txBox="1"/>
          <p:nvPr/>
        </p:nvSpPr>
        <p:spPr>
          <a:xfrm>
            <a:off x="672350" y="1664075"/>
            <a:ext cx="10556100" cy="354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Century Gothic"/>
                <a:ea typeface="Century Gothic"/>
                <a:cs typeface="Century Gothic"/>
                <a:sym typeface="Century Gothic"/>
              </a:rPr>
              <a:t>C</a:t>
            </a:r>
            <a:r>
              <a:rPr lang="en-GB" sz="1700">
                <a:latin typeface="Century Gothic"/>
                <a:ea typeface="Century Gothic"/>
                <a:cs typeface="Century Gothic"/>
                <a:sym typeface="Century Gothic"/>
              </a:rPr>
              <a:t>hildren learn the language through a clear scheme of work that teaches them the skills of speaking, reading and writing.</a:t>
            </a:r>
            <a:endParaRPr sz="1700">
              <a:latin typeface="Century Gothic"/>
              <a:ea typeface="Century Gothic"/>
              <a:cs typeface="Century Gothic"/>
              <a:sym typeface="Century Gothic"/>
            </a:endParaRPr>
          </a:p>
          <a:p>
            <a:pPr marL="0" lvl="0" indent="0" algn="l" rtl="0">
              <a:spcBef>
                <a:spcPts val="0"/>
              </a:spcBef>
              <a:spcAft>
                <a:spcPts val="0"/>
              </a:spcAft>
              <a:buNone/>
            </a:pPr>
            <a:r>
              <a:rPr lang="en-GB" sz="1700">
                <a:latin typeface="Century Gothic"/>
                <a:ea typeface="Century Gothic"/>
                <a:cs typeface="Century Gothic"/>
                <a:sym typeface="Century Gothic"/>
              </a:rPr>
              <a:t>Skills are developed and recapped weekly to allow children opportunities to practise the appropriate skill in vocabulary, sentences and phrases.</a:t>
            </a:r>
            <a:endParaRPr sz="1700">
              <a:latin typeface="Century Gothic"/>
              <a:ea typeface="Century Gothic"/>
              <a:cs typeface="Century Gothic"/>
              <a:sym typeface="Century Gothic"/>
            </a:endParaRPr>
          </a:p>
          <a:p>
            <a:pPr marL="0" lvl="0" indent="0" algn="l" rtl="0">
              <a:spcBef>
                <a:spcPts val="0"/>
              </a:spcBef>
              <a:spcAft>
                <a:spcPts val="0"/>
              </a:spcAft>
              <a:buNone/>
            </a:pPr>
            <a:r>
              <a:rPr lang="en-GB" sz="1700">
                <a:latin typeface="Century Gothic"/>
                <a:ea typeface="Century Gothic"/>
                <a:cs typeface="Century Gothic"/>
                <a:sym typeface="Century Gothic"/>
              </a:rPr>
              <a:t>Staff have an easy accessible platform, that enables them to teach the language and engage the pupils during lessons.</a:t>
            </a:r>
            <a:endParaRPr sz="1700">
              <a:latin typeface="Century Gothic"/>
              <a:ea typeface="Century Gothic"/>
              <a:cs typeface="Century Gothic"/>
              <a:sym typeface="Century Gothic"/>
            </a:endParaRPr>
          </a:p>
          <a:p>
            <a:pPr marL="0" lvl="0" indent="0" algn="l" rtl="0">
              <a:spcBef>
                <a:spcPts val="0"/>
              </a:spcBef>
              <a:spcAft>
                <a:spcPts val="0"/>
              </a:spcAft>
              <a:buNone/>
            </a:pPr>
            <a:r>
              <a:rPr lang="en-GB" sz="1700">
                <a:latin typeface="Century Gothic"/>
                <a:ea typeface="Century Gothic"/>
                <a:cs typeface="Century Gothic"/>
                <a:sym typeface="Century Gothic"/>
              </a:rPr>
              <a:t>Assessment of the children's learning across the three key areas is done at the end of each unit.</a:t>
            </a:r>
            <a:endParaRPr sz="1700">
              <a:latin typeface="Century Gothic"/>
              <a:ea typeface="Century Gothic"/>
              <a:cs typeface="Century Gothic"/>
              <a:sym typeface="Century Gothic"/>
            </a:endParaRPr>
          </a:p>
          <a:p>
            <a:pPr marL="0" lvl="0" indent="0" algn="l" rtl="0">
              <a:spcBef>
                <a:spcPts val="0"/>
              </a:spcBef>
              <a:spcAft>
                <a:spcPts val="0"/>
              </a:spcAft>
              <a:buNone/>
            </a:pPr>
            <a:r>
              <a:rPr lang="en-GB" sz="1700">
                <a:latin typeface="Century Gothic"/>
                <a:ea typeface="Century Gothic"/>
                <a:cs typeface="Century Gothic"/>
                <a:sym typeface="Century Gothic"/>
              </a:rPr>
              <a:t>All SEND children have appropriate resources needed to access the content of the itching and help them achieve their best.</a:t>
            </a:r>
            <a:endParaRPr sz="1700">
              <a:latin typeface="Century Gothic"/>
              <a:ea typeface="Century Gothic"/>
              <a:cs typeface="Century Gothic"/>
              <a:sym typeface="Century Gothic"/>
            </a:endParaRPr>
          </a:p>
          <a:p>
            <a:pPr marL="0" lvl="0" indent="0" algn="l" rtl="0">
              <a:spcBef>
                <a:spcPts val="0"/>
              </a:spcBef>
              <a:spcAft>
                <a:spcPts val="0"/>
              </a:spcAft>
              <a:buNone/>
            </a:pPr>
            <a:r>
              <a:rPr lang="en-GB" sz="1700">
                <a:latin typeface="Century Gothic"/>
                <a:ea typeface="Century Gothic"/>
                <a:cs typeface="Century Gothic"/>
                <a:sym typeface="Century Gothic"/>
              </a:rPr>
              <a:t>Lessons are fun and engaging and children and children have opportunities to work independently in pairs or as part of a team.</a:t>
            </a:r>
            <a:endParaRPr sz="1700">
              <a:latin typeface="Century Gothic"/>
              <a:ea typeface="Century Gothic"/>
              <a:cs typeface="Century Gothic"/>
              <a:sym typeface="Century Gothic"/>
            </a:endParaRPr>
          </a:p>
          <a:p>
            <a:pPr marL="0" lvl="0" indent="0" algn="l" rtl="0">
              <a:spcBef>
                <a:spcPts val="0"/>
              </a:spcBef>
              <a:spcAft>
                <a:spcPts val="0"/>
              </a:spcAft>
              <a:buNone/>
            </a:pPr>
            <a:r>
              <a:rPr lang="en-GB" sz="1700">
                <a:latin typeface="Century Gothic"/>
                <a:ea typeface="Century Gothic"/>
                <a:cs typeface="Century Gothic"/>
                <a:sym typeface="Century Gothic"/>
              </a:rPr>
              <a:t>Pupils progression is recorded in either books or recorded via the IPad.</a:t>
            </a:r>
            <a:endParaRPr sz="1700">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9"/>
          <p:cNvSpPr txBox="1"/>
          <p:nvPr/>
        </p:nvSpPr>
        <p:spPr>
          <a:xfrm>
            <a:off x="848139" y="2292626"/>
            <a:ext cx="10455900" cy="9234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200000"/>
              </a:lnSpc>
              <a:spcBef>
                <a:spcPts val="0"/>
              </a:spcBef>
              <a:spcAft>
                <a:spcPts val="0"/>
              </a:spcAft>
              <a:buClr>
                <a:schemeClr val="dk1"/>
              </a:buClr>
              <a:buSzPts val="1800"/>
              <a:buFont typeface="Arial"/>
              <a:buChar char="•"/>
            </a:pPr>
            <a:endParaRPr sz="1400" b="0" i="0" u="none" strike="noStrike" cap="none">
              <a:solidFill>
                <a:srgbClr val="000000"/>
              </a:solidFill>
              <a:latin typeface="Arial"/>
              <a:ea typeface="Arial"/>
              <a:cs typeface="Arial"/>
              <a:sym typeface="Arial"/>
            </a:endParaRPr>
          </a:p>
          <a:p>
            <a:pPr marL="285750" marR="0" lvl="0" indent="-171450" algn="l" rtl="0">
              <a:lnSpc>
                <a:spcPct val="200000"/>
              </a:lnSpc>
              <a:spcBef>
                <a:spcPts val="0"/>
              </a:spcBef>
              <a:spcAft>
                <a:spcPts val="0"/>
              </a:spcAft>
              <a:buClr>
                <a:schemeClr val="dk1"/>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348" name="Google Shape;348;p29"/>
          <p:cNvSpPr txBox="1"/>
          <p:nvPr/>
        </p:nvSpPr>
        <p:spPr>
          <a:xfrm>
            <a:off x="7599334" y="470728"/>
            <a:ext cx="551481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sng" strike="noStrike" cap="none">
                <a:solidFill>
                  <a:schemeClr val="accent5"/>
                </a:solidFill>
                <a:latin typeface="Comic Sans MS"/>
                <a:ea typeface="Comic Sans MS"/>
                <a:cs typeface="Comic Sans MS"/>
                <a:sym typeface="Comic Sans MS"/>
              </a:rPr>
              <a:t>Next Steps</a:t>
            </a:r>
            <a:endParaRPr sz="3600" b="0" i="0" u="sng" strike="noStrike" cap="none">
              <a:solidFill>
                <a:schemeClr val="accent5"/>
              </a:solidFill>
              <a:latin typeface="Comic Sans MS"/>
              <a:ea typeface="Comic Sans MS"/>
              <a:cs typeface="Comic Sans MS"/>
              <a:sym typeface="Comic Sans MS"/>
            </a:endParaRPr>
          </a:p>
        </p:txBody>
      </p:sp>
      <p:sp>
        <p:nvSpPr>
          <p:cNvPr id="349" name="Google Shape;349;p29"/>
          <p:cNvSpPr txBox="1"/>
          <p:nvPr/>
        </p:nvSpPr>
        <p:spPr>
          <a:xfrm>
            <a:off x="672350" y="1664075"/>
            <a:ext cx="10556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Century Gothic"/>
                <a:ea typeface="Century Gothic"/>
                <a:cs typeface="Century Gothic"/>
                <a:sym typeface="Century Gothic"/>
              </a:rPr>
              <a:t>Present scheme of work has been in place for around six months.</a:t>
            </a:r>
            <a:endParaRPr>
              <a:latin typeface="Century Gothic"/>
              <a:ea typeface="Century Gothic"/>
              <a:cs typeface="Century Gothic"/>
              <a:sym typeface="Century Gothic"/>
            </a:endParaRPr>
          </a:p>
          <a:p>
            <a:pPr marL="0" lvl="0" indent="0" algn="l" rtl="0">
              <a:spcBef>
                <a:spcPts val="0"/>
              </a:spcBef>
              <a:spcAft>
                <a:spcPts val="0"/>
              </a:spcAft>
              <a:buNone/>
            </a:pPr>
            <a:r>
              <a:rPr lang="en-GB">
                <a:latin typeface="Century Gothic"/>
                <a:ea typeface="Century Gothic"/>
                <a:cs typeface="Century Gothic"/>
                <a:sym typeface="Century Gothic"/>
              </a:rPr>
              <a:t>Further monitoring and evaluation is required to see how the staff and children are accessing the content.</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4"/>
          <p:cNvSpPr txBox="1"/>
          <p:nvPr/>
        </p:nvSpPr>
        <p:spPr>
          <a:xfrm>
            <a:off x="5359829" y="405672"/>
            <a:ext cx="551481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b="0" i="0" u="sng" strike="noStrike" cap="none" dirty="0">
                <a:solidFill>
                  <a:schemeClr val="accent5"/>
                </a:solidFill>
                <a:latin typeface="Comic Sans MS"/>
                <a:ea typeface="Comic Sans MS"/>
                <a:cs typeface="Comic Sans MS"/>
                <a:sym typeface="Comic Sans MS"/>
              </a:rPr>
              <a:t>Pedagogy of Learning</a:t>
            </a:r>
            <a:endParaRPr sz="3600" b="0" i="0" u="sng" strike="noStrike" cap="none" dirty="0">
              <a:solidFill>
                <a:schemeClr val="accent5"/>
              </a:solidFill>
              <a:latin typeface="Comic Sans MS"/>
              <a:ea typeface="Comic Sans MS"/>
              <a:cs typeface="Comic Sans MS"/>
              <a:sym typeface="Comic Sans MS"/>
            </a:endParaRPr>
          </a:p>
        </p:txBody>
      </p:sp>
      <p:sp>
        <p:nvSpPr>
          <p:cNvPr id="3" name="Rectangle 2"/>
          <p:cNvSpPr/>
          <p:nvPr/>
        </p:nvSpPr>
        <p:spPr>
          <a:xfrm>
            <a:off x="502276" y="1664415"/>
            <a:ext cx="10818254" cy="3683060"/>
          </a:xfrm>
          <a:prstGeom prst="rect">
            <a:avLst/>
          </a:prstGeom>
        </p:spPr>
        <p:txBody>
          <a:bodyPr wrap="square">
            <a:spAutoFit/>
          </a:bodyPr>
          <a:lstStyle/>
          <a:p>
            <a:pPr>
              <a:spcAft>
                <a:spcPts val="800"/>
              </a:spcAft>
            </a:pPr>
            <a:r>
              <a:rPr lang="en-GB" sz="2000" b="1" u="sng" dirty="0">
                <a:latin typeface="Comic Sans MS" panose="030F0702030302020204" pitchFamily="66" charset="0"/>
              </a:rPr>
              <a:t>Explanation, Modelling and Scaffolding</a:t>
            </a:r>
            <a:endParaRPr lang="en-GB" sz="2000" dirty="0"/>
          </a:p>
          <a:p>
            <a:pPr>
              <a:spcAft>
                <a:spcPts val="800"/>
              </a:spcAft>
            </a:pPr>
            <a:r>
              <a:rPr lang="en-GB" sz="2000" b="1" dirty="0">
                <a:latin typeface="Comic Sans MS" panose="030F0702030302020204" pitchFamily="66" charset="0"/>
              </a:rPr>
              <a:t>In lessons you will see:</a:t>
            </a:r>
            <a:endParaRPr lang="en-GB" sz="2000" dirty="0"/>
          </a:p>
          <a:p>
            <a:pPr fontAlgn="base">
              <a:buFont typeface="Arial" panose="020B0604020202020204" pitchFamily="34" charset="0"/>
              <a:buChar char="•"/>
            </a:pPr>
            <a:r>
              <a:rPr lang="en-GB" sz="2000" dirty="0" smtClean="0">
                <a:latin typeface="Comic Sans MS" panose="030F0702030302020204" pitchFamily="66" charset="0"/>
              </a:rPr>
              <a:t> Clear </a:t>
            </a:r>
            <a:r>
              <a:rPr lang="en-GB" sz="2000" dirty="0">
                <a:latin typeface="Comic Sans MS" panose="030F0702030302020204" pitchFamily="66" charset="0"/>
              </a:rPr>
              <a:t>and precise explanations given by teachers, with complex ideas broken down.</a:t>
            </a:r>
          </a:p>
          <a:p>
            <a:pPr fontAlgn="base">
              <a:buFont typeface="Arial" panose="020B0604020202020204" pitchFamily="34" charset="0"/>
              <a:buChar char="•"/>
            </a:pPr>
            <a:r>
              <a:rPr lang="en-GB" sz="2000" dirty="0">
                <a:latin typeface="Comic Sans MS" panose="030F0702030302020204" pitchFamily="66" charset="0"/>
              </a:rPr>
              <a:t>Time given to practise and consolidate children’s knowledge and understanding in new ways that stretches their thinking and allows them to consolidate key skills.</a:t>
            </a:r>
          </a:p>
          <a:p>
            <a:pPr fontAlgn="base">
              <a:buFont typeface="Arial" panose="020B0604020202020204" pitchFamily="34" charset="0"/>
              <a:buChar char="•"/>
            </a:pPr>
            <a:r>
              <a:rPr lang="en-GB" sz="2000" dirty="0" smtClean="0">
                <a:latin typeface="Comic Sans MS" panose="030F0702030302020204" pitchFamily="66" charset="0"/>
              </a:rPr>
              <a:t> Metacognition </a:t>
            </a:r>
            <a:r>
              <a:rPr lang="en-GB" sz="2000" dirty="0">
                <a:latin typeface="Comic Sans MS" panose="030F0702030302020204" pitchFamily="66" charset="0"/>
              </a:rPr>
              <a:t>strategies used to help scaffold learning and develop independence.</a:t>
            </a:r>
          </a:p>
          <a:p>
            <a:pPr fontAlgn="base">
              <a:buFont typeface="Arial" panose="020B0604020202020204" pitchFamily="34" charset="0"/>
              <a:buChar char="•"/>
            </a:pPr>
            <a:r>
              <a:rPr lang="en-GB" sz="2000" dirty="0" smtClean="0">
                <a:latin typeface="Comic Sans MS" panose="030F0702030302020204" pitchFamily="66" charset="0"/>
              </a:rPr>
              <a:t> Use </a:t>
            </a:r>
            <a:r>
              <a:rPr lang="en-GB" sz="2000" dirty="0">
                <a:latin typeface="Comic Sans MS" panose="030F0702030302020204" pitchFamily="66" charset="0"/>
              </a:rPr>
              <a:t>of sentence stems to help structure children’s talk and thinking.</a:t>
            </a:r>
          </a:p>
          <a:p>
            <a:pPr fontAlgn="base">
              <a:buFont typeface="Arial" panose="020B0604020202020204" pitchFamily="34" charset="0"/>
              <a:buChar char="•"/>
            </a:pPr>
            <a:r>
              <a:rPr lang="en-GB" sz="2000" dirty="0" smtClean="0">
                <a:latin typeface="Comic Sans MS" panose="030F0702030302020204" pitchFamily="66" charset="0"/>
              </a:rPr>
              <a:t> Children </a:t>
            </a:r>
            <a:r>
              <a:rPr lang="en-GB" sz="2000" dirty="0">
                <a:latin typeface="Comic Sans MS" panose="030F0702030302020204" pitchFamily="66" charset="0"/>
              </a:rPr>
              <a:t>know what is expected of them and how this can be achieved.  This is done  in a variety of ways including the  use of a clear success criteria and examples </a:t>
            </a:r>
            <a:r>
              <a:rPr lang="en-GB" sz="2000" dirty="0" err="1">
                <a:latin typeface="Comic Sans MS" panose="030F0702030302020204" pitchFamily="66" charset="0"/>
              </a:rPr>
              <a:t>eg</a:t>
            </a:r>
            <a:r>
              <a:rPr lang="en-GB" sz="2000" dirty="0">
                <a:latin typeface="Comic Sans MS" panose="030F0702030302020204" pitchFamily="66" charset="0"/>
              </a:rPr>
              <a:t> a WAGOLL (What a good one looks like)</a:t>
            </a:r>
          </a:p>
          <a:p>
            <a:pPr fontAlgn="base">
              <a:spcAft>
                <a:spcPts val="800"/>
              </a:spcAft>
              <a:buFont typeface="Arial" panose="020B0604020202020204" pitchFamily="34" charset="0"/>
              <a:buChar char="•"/>
            </a:pPr>
            <a:r>
              <a:rPr lang="en-GB" sz="2000" dirty="0" smtClean="0">
                <a:latin typeface="Comic Sans MS" panose="030F0702030302020204" pitchFamily="66" charset="0"/>
              </a:rPr>
              <a:t> Children </a:t>
            </a:r>
            <a:r>
              <a:rPr lang="en-GB" sz="2000" dirty="0">
                <a:latin typeface="Comic Sans MS" panose="030F0702030302020204" pitchFamily="66" charset="0"/>
              </a:rPr>
              <a:t>evaluating their own work and improving their learning.</a:t>
            </a:r>
          </a:p>
        </p:txBody>
      </p:sp>
      <p:pic>
        <p:nvPicPr>
          <p:cNvPr id="1028"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0380" y="1314919"/>
            <a:ext cx="1200150" cy="90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44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6" name="Google Shape;176;p5"/>
          <p:cNvSpPr txBox="1"/>
          <p:nvPr/>
        </p:nvSpPr>
        <p:spPr>
          <a:xfrm>
            <a:off x="5359829" y="405672"/>
            <a:ext cx="551481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b="0" i="0" u="sng" strike="noStrike" cap="none">
                <a:solidFill>
                  <a:schemeClr val="accent5"/>
                </a:solidFill>
                <a:latin typeface="Comic Sans MS"/>
                <a:ea typeface="Comic Sans MS"/>
                <a:cs typeface="Comic Sans MS"/>
                <a:sym typeface="Comic Sans MS"/>
              </a:rPr>
              <a:t>Pedagogy of Learning</a:t>
            </a:r>
            <a:endParaRPr sz="3600" b="0" i="0" u="sng" strike="noStrike" cap="none">
              <a:solidFill>
                <a:schemeClr val="accent5"/>
              </a:solidFill>
              <a:latin typeface="Comic Sans MS"/>
              <a:ea typeface="Comic Sans MS"/>
              <a:cs typeface="Comic Sans MS"/>
              <a:sym typeface="Comic Sans MS"/>
            </a:endParaRPr>
          </a:p>
        </p:txBody>
      </p:sp>
      <p:sp>
        <p:nvSpPr>
          <p:cNvPr id="2" name="Rectangle 1"/>
          <p:cNvSpPr>
            <a:spLocks noChangeArrowheads="1"/>
          </p:cNvSpPr>
          <p:nvPr/>
        </p:nvSpPr>
        <p:spPr bwMode="auto">
          <a:xfrm>
            <a:off x="1300338" y="2149019"/>
            <a:ext cx="9574306"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sng" strike="noStrike" cap="none" normalizeH="0" baseline="0" dirty="0" smtClean="0">
                <a:ln>
                  <a:noFill/>
                </a:ln>
                <a:solidFill>
                  <a:srgbClr val="000000"/>
                </a:solidFill>
                <a:effectLst/>
                <a:latin typeface="Comic Sans MS" panose="030F0702030302020204" pitchFamily="66" charset="0"/>
              </a:rPr>
              <a:t>Questioning, Recall and Retrieval of Knowledge to make learning ‘sticky’ </a:t>
            </a:r>
            <a:r>
              <a:rPr kumimoji="0" lang="en-US" sz="1800" b="0" i="0" u="none" strike="noStrike" cap="none" normalizeH="0" baseline="0" dirty="0" smtClean="0">
                <a:ln>
                  <a:noFill/>
                </a:ln>
                <a:solidFill>
                  <a:schemeClr val="tx1"/>
                </a:solidFill>
                <a:effectLst/>
              </a:rPr>
              <a:t>  </a:t>
            </a:r>
            <a:endParaRPr kumimoji="0" 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omic Sans MS" panose="030F0702030302020204" pitchFamily="66" charset="0"/>
              </a:rPr>
              <a:t>In lessons you will see:</a:t>
            </a:r>
            <a:endParaRPr kumimoji="0" lang="en-US"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rgbClr val="000000"/>
                </a:solidFill>
                <a:effectLst/>
                <a:latin typeface="Comic Sans MS" panose="030F0702030302020204" pitchFamily="66" charset="0"/>
              </a:rPr>
              <a:t> A  mastery approach to learning.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rgbClr val="000000"/>
                </a:solidFill>
                <a:effectLst/>
                <a:latin typeface="Comic Sans MS" panose="030F0702030302020204" pitchFamily="66" charset="0"/>
              </a:rPr>
              <a:t> Every lesson starts with a ‘Can you still..?’ to recall previous knowledge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rgbClr val="000000"/>
                </a:solidFill>
                <a:effectLst/>
                <a:latin typeface="Comic Sans MS" panose="030F0702030302020204" pitchFamily="66" charset="0"/>
              </a:rPr>
              <a:t> Questions asked to children that encourage them to know more and think more.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rgbClr val="000000"/>
                </a:solidFill>
                <a:effectLst/>
                <a:latin typeface="Comic Sans MS" panose="030F0702030302020204" pitchFamily="66" charset="0"/>
              </a:rPr>
              <a:t> Teachers use carefully planned questions to probe children’s responses, to reshape tasks and deepen understanding.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rgbClr val="000000"/>
                </a:solidFill>
                <a:effectLst/>
                <a:latin typeface="Comic Sans MS" panose="030F0702030302020204" pitchFamily="66" charset="0"/>
              </a:rPr>
              <a:t> Children are given ‘thinking time’ to allow for sufficient time for pupils to review what they are learning and to develop further.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rgbClr val="000000"/>
                </a:solidFill>
                <a:effectLst/>
                <a:latin typeface="Comic Sans MS" panose="030F0702030302020204" pitchFamily="66" charset="0"/>
              </a:rPr>
              <a:t> Children are given regular opportunities within lessons to recall previous knowledge.  Questions are asked to reveal their understanding and recall how well they have remembered the content.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rgbClr val="000000"/>
                </a:solidFill>
                <a:effectLst/>
                <a:latin typeface="Comic Sans MS" panose="030F0702030302020204" pitchFamily="66" charset="0"/>
              </a:rPr>
              <a:t> Lollipop sticks  used to select children to answer questions to encourage participation from all.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rgbClr val="000000"/>
                </a:solidFill>
                <a:effectLst/>
                <a:latin typeface="Comic Sans MS" panose="030F0702030302020204" pitchFamily="66" charset="0"/>
              </a:rPr>
              <a:t>Tasks from the ‘</a:t>
            </a:r>
            <a:r>
              <a:rPr kumimoji="0" lang="en-US" sz="1800" b="0" i="0" u="none" strike="noStrike" cap="none" normalizeH="0" baseline="0" dirty="0" err="1" smtClean="0">
                <a:ln>
                  <a:noFill/>
                </a:ln>
                <a:solidFill>
                  <a:srgbClr val="000000"/>
                </a:solidFill>
                <a:effectLst/>
                <a:latin typeface="Comic Sans MS" panose="030F0702030302020204" pitchFamily="66" charset="0"/>
              </a:rPr>
              <a:t>Nevill</a:t>
            </a:r>
            <a:r>
              <a:rPr kumimoji="0" lang="en-US" sz="1800" b="0" i="0" u="none" strike="noStrike" cap="none" normalizeH="0" baseline="0" dirty="0" smtClean="0">
                <a:ln>
                  <a:noFill/>
                </a:ln>
                <a:solidFill>
                  <a:srgbClr val="000000"/>
                </a:solidFill>
                <a:effectLst/>
                <a:latin typeface="Comic Sans MS" panose="030F0702030302020204" pitchFamily="66" charset="0"/>
              </a:rPr>
              <a:t> Road Bare Necessities to Sticky learning’ used to retrieve knowledge </a:t>
            </a:r>
            <a:endParaRPr kumimoji="0" lang="en-US"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50"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4027" y="1828644"/>
            <a:ext cx="1200150" cy="92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129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6"/>
          <p:cNvPicPr preferRelativeResize="0">
            <a:picLocks noGrp="1"/>
          </p:cNvPicPr>
          <p:nvPr>
            <p:ph type="body" idx="1"/>
          </p:nvPr>
        </p:nvPicPr>
        <p:blipFill rotWithShape="1">
          <a:blip r:embed="rId3">
            <a:alphaModFix/>
          </a:blip>
          <a:srcRect l="20865" t="29689" r="22424" b="10170"/>
          <a:stretch/>
        </p:blipFill>
        <p:spPr>
          <a:xfrm>
            <a:off x="233125" y="2223018"/>
            <a:ext cx="5586210" cy="3735119"/>
          </a:xfrm>
          <a:prstGeom prst="rect">
            <a:avLst/>
          </a:prstGeom>
          <a:noFill/>
          <a:ln>
            <a:noFill/>
          </a:ln>
        </p:spPr>
      </p:pic>
      <p:pic>
        <p:nvPicPr>
          <p:cNvPr id="182" name="Google Shape;182;p6"/>
          <p:cNvPicPr preferRelativeResize="0"/>
          <p:nvPr/>
        </p:nvPicPr>
        <p:blipFill rotWithShape="1">
          <a:blip r:embed="rId4">
            <a:alphaModFix/>
          </a:blip>
          <a:srcRect l="22275" t="21866" r="23199" b="16400"/>
          <a:stretch/>
        </p:blipFill>
        <p:spPr>
          <a:xfrm>
            <a:off x="5919685" y="2223018"/>
            <a:ext cx="5995416" cy="3818264"/>
          </a:xfrm>
          <a:prstGeom prst="rect">
            <a:avLst/>
          </a:prstGeom>
          <a:noFill/>
          <a:ln>
            <a:noFill/>
          </a:ln>
        </p:spPr>
      </p:pic>
      <p:sp>
        <p:nvSpPr>
          <p:cNvPr id="183" name="Google Shape;183;p6"/>
          <p:cNvSpPr txBox="1"/>
          <p:nvPr/>
        </p:nvSpPr>
        <p:spPr>
          <a:xfrm>
            <a:off x="429768" y="1750959"/>
            <a:ext cx="1137513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cap="none">
                <a:solidFill>
                  <a:schemeClr val="dk1"/>
                </a:solidFill>
                <a:latin typeface="Comic Sans MS"/>
                <a:ea typeface="Comic Sans MS"/>
                <a:cs typeface="Comic Sans MS"/>
                <a:sym typeface="Comic Sans MS"/>
              </a:rPr>
              <a:t>In order for our children to learn more and remember more, we promote ‘sticky’ learning through….</a:t>
            </a:r>
            <a:endParaRPr/>
          </a:p>
        </p:txBody>
      </p:sp>
      <p:sp>
        <p:nvSpPr>
          <p:cNvPr id="184" name="Google Shape;184;p6"/>
          <p:cNvSpPr txBox="1"/>
          <p:nvPr/>
        </p:nvSpPr>
        <p:spPr>
          <a:xfrm>
            <a:off x="5359829" y="405672"/>
            <a:ext cx="551481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u="sng">
                <a:solidFill>
                  <a:schemeClr val="accent5"/>
                </a:solidFill>
                <a:latin typeface="Comic Sans MS"/>
                <a:ea typeface="Comic Sans MS"/>
                <a:cs typeface="Comic Sans MS"/>
                <a:sym typeface="Comic Sans MS"/>
              </a:rPr>
              <a:t>Pedagogy of Learning</a:t>
            </a:r>
            <a:endParaRPr sz="3600" u="sng">
              <a:solidFill>
                <a:schemeClr val="accent5"/>
              </a:solidFill>
              <a:latin typeface="Comic Sans MS"/>
              <a:ea typeface="Comic Sans MS"/>
              <a:cs typeface="Comic Sans MS"/>
              <a:sym typeface="Comic Sans MS"/>
            </a:endParaRPr>
          </a:p>
        </p:txBody>
      </p:sp>
    </p:spTree>
    <p:extLst>
      <p:ext uri="{BB962C8B-B14F-4D97-AF65-F5344CB8AC3E}">
        <p14:creationId xmlns:p14="http://schemas.microsoft.com/office/powerpoint/2010/main" val="832807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0" name="Google Shape;190;p7"/>
          <p:cNvSpPr txBox="1"/>
          <p:nvPr/>
        </p:nvSpPr>
        <p:spPr>
          <a:xfrm>
            <a:off x="5359829" y="405672"/>
            <a:ext cx="551481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u="sng">
                <a:solidFill>
                  <a:schemeClr val="accent5"/>
                </a:solidFill>
                <a:latin typeface="Comic Sans MS"/>
                <a:ea typeface="Comic Sans MS"/>
                <a:cs typeface="Comic Sans MS"/>
                <a:sym typeface="Comic Sans MS"/>
              </a:rPr>
              <a:t>Pedagogy of Learning</a:t>
            </a:r>
            <a:endParaRPr sz="3600" u="sng">
              <a:solidFill>
                <a:schemeClr val="accent5"/>
              </a:solidFill>
              <a:latin typeface="Comic Sans MS"/>
              <a:ea typeface="Comic Sans MS"/>
              <a:cs typeface="Comic Sans MS"/>
              <a:sym typeface="Comic Sans MS"/>
            </a:endParaRPr>
          </a:p>
        </p:txBody>
      </p:sp>
      <p:sp>
        <p:nvSpPr>
          <p:cNvPr id="3" name="Text Placeholder 2"/>
          <p:cNvSpPr>
            <a:spLocks noGrp="1"/>
          </p:cNvSpPr>
          <p:nvPr>
            <p:ph type="body" idx="1"/>
          </p:nvPr>
        </p:nvSpPr>
        <p:spPr/>
        <p:txBody>
          <a:bodyPr>
            <a:normAutofit fontScale="92500"/>
          </a:bodyPr>
          <a:lstStyle/>
          <a:p>
            <a:pPr marL="114300" indent="0">
              <a:buNone/>
            </a:pPr>
            <a:r>
              <a:rPr lang="en-GB" b="1" u="sng" dirty="0"/>
              <a:t>Check understanding throughout the lesson and provide feedback.</a:t>
            </a:r>
          </a:p>
          <a:p>
            <a:pPr marL="114300" indent="0">
              <a:buNone/>
            </a:pPr>
            <a:r>
              <a:rPr lang="en-GB" sz="1900" b="1" dirty="0">
                <a:latin typeface="Comic Sans MS" panose="030F0702030302020204" pitchFamily="66" charset="0"/>
              </a:rPr>
              <a:t>In lessons you will see:</a:t>
            </a:r>
          </a:p>
          <a:p>
            <a:r>
              <a:rPr lang="en-GB" sz="1900" dirty="0" smtClean="0">
                <a:latin typeface="Comic Sans MS" panose="030F0702030302020204" pitchFamily="66" charset="0"/>
              </a:rPr>
              <a:t>We </a:t>
            </a:r>
            <a:r>
              <a:rPr lang="en-GB" sz="1900" dirty="0">
                <a:latin typeface="Comic Sans MS" panose="030F0702030302020204" pitchFamily="66" charset="0"/>
              </a:rPr>
              <a:t>use a variety of mechanisms to assess children’s understanding throughout lessons and ensure that misconceptions are picked up quickly. </a:t>
            </a:r>
          </a:p>
          <a:p>
            <a:r>
              <a:rPr lang="en-GB" sz="1900" dirty="0" smtClean="0">
                <a:latin typeface="Comic Sans MS" panose="030F0702030302020204" pitchFamily="66" charset="0"/>
              </a:rPr>
              <a:t>Verbal </a:t>
            </a:r>
            <a:r>
              <a:rPr lang="en-GB" sz="1900" dirty="0">
                <a:latin typeface="Comic Sans MS" panose="030F0702030302020204" pitchFamily="66" charset="0"/>
              </a:rPr>
              <a:t>feedback given to children throughout the lesson in order to build on pupils’ strengths. </a:t>
            </a:r>
          </a:p>
          <a:p>
            <a:r>
              <a:rPr lang="en-GB" sz="1900" dirty="0" smtClean="0">
                <a:latin typeface="Comic Sans MS" panose="030F0702030302020204" pitchFamily="66" charset="0"/>
              </a:rPr>
              <a:t>Our </a:t>
            </a:r>
            <a:r>
              <a:rPr lang="en-GB" sz="1900" dirty="0">
                <a:latin typeface="Comic Sans MS" panose="030F0702030302020204" pitchFamily="66" charset="0"/>
              </a:rPr>
              <a:t>marking system ensures that feedback is purposeful and children’s responses enable them to practise, consolidate or stretch their learning.</a:t>
            </a:r>
          </a:p>
          <a:p>
            <a:r>
              <a:rPr lang="en-GB" sz="1900" dirty="0" smtClean="0">
                <a:latin typeface="Comic Sans MS" panose="030F0702030302020204" pitchFamily="66" charset="0"/>
              </a:rPr>
              <a:t>Metacognition </a:t>
            </a:r>
            <a:r>
              <a:rPr lang="en-GB" sz="1900" dirty="0">
                <a:latin typeface="Comic Sans MS" panose="030F0702030302020204" pitchFamily="66" charset="0"/>
              </a:rPr>
              <a:t>strategies are used to motivate children to improve their learning.</a:t>
            </a:r>
          </a:p>
          <a:p>
            <a:r>
              <a:rPr lang="en-GB" sz="1900" dirty="0" smtClean="0">
                <a:latin typeface="Comic Sans MS" panose="030F0702030302020204" pitchFamily="66" charset="0"/>
              </a:rPr>
              <a:t>Children </a:t>
            </a:r>
            <a:r>
              <a:rPr lang="en-GB" sz="1900" dirty="0">
                <a:latin typeface="Comic Sans MS" panose="030F0702030302020204" pitchFamily="66" charset="0"/>
              </a:rPr>
              <a:t>respond to feedback and this is captured through the use of purple pen in their books.</a:t>
            </a:r>
          </a:p>
          <a:p>
            <a:r>
              <a:rPr lang="en-GB" sz="1900" dirty="0" smtClean="0">
                <a:latin typeface="Comic Sans MS" panose="030F0702030302020204" pitchFamily="66" charset="0"/>
              </a:rPr>
              <a:t>In </a:t>
            </a:r>
            <a:r>
              <a:rPr lang="en-GB" sz="1900" dirty="0">
                <a:latin typeface="Comic Sans MS" panose="030F0702030302020204" pitchFamily="66" charset="0"/>
              </a:rPr>
              <a:t>the moment marking gives immediate feedback.</a:t>
            </a:r>
          </a:p>
          <a:p>
            <a:r>
              <a:rPr lang="en-GB" sz="1900" dirty="0" smtClean="0">
                <a:latin typeface="Comic Sans MS" panose="030F0702030302020204" pitchFamily="66" charset="0"/>
              </a:rPr>
              <a:t>Use </a:t>
            </a:r>
            <a:r>
              <a:rPr lang="en-GB" sz="1900" dirty="0">
                <a:latin typeface="Comic Sans MS" panose="030F0702030302020204" pitchFamily="66" charset="0"/>
              </a:rPr>
              <a:t>of mini plenaries to address any misconceptions.</a:t>
            </a:r>
          </a:p>
          <a:p>
            <a:endParaRPr lang="en-GB" dirty="0"/>
          </a:p>
        </p:txBody>
      </p:sp>
      <p:pic>
        <p:nvPicPr>
          <p:cNvPr id="3078" name="Picture 6" descr="Image result for checking understan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7335" y="1692275"/>
            <a:ext cx="1879869" cy="116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728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8"/>
          <p:cNvSpPr txBox="1"/>
          <p:nvPr/>
        </p:nvSpPr>
        <p:spPr>
          <a:xfrm>
            <a:off x="3802249" y="595647"/>
            <a:ext cx="8015209" cy="10771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b="0" i="0" u="sng" strike="noStrike" cap="none">
                <a:solidFill>
                  <a:schemeClr val="accent5"/>
                </a:solidFill>
                <a:latin typeface="Comic Sans MS"/>
                <a:ea typeface="Comic Sans MS"/>
                <a:cs typeface="Comic Sans MS"/>
                <a:sym typeface="Comic Sans MS"/>
              </a:rPr>
              <a:t>Curriculum Leader – Laura Campbell </a:t>
            </a:r>
            <a:r>
              <a:rPr lang="en-GB" sz="2800" b="0" i="0" u="sng" strike="noStrike" cap="none">
                <a:solidFill>
                  <a:schemeClr val="accent5"/>
                </a:solidFill>
                <a:latin typeface="Comic Sans MS"/>
                <a:ea typeface="Comic Sans MS"/>
                <a:cs typeface="Comic Sans MS"/>
                <a:sym typeface="Comic Sans MS"/>
              </a:rPr>
              <a:t>(2019 – Present)</a:t>
            </a:r>
            <a:endParaRPr sz="2800" b="0" i="0" u="sng" strike="noStrike" cap="none">
              <a:solidFill>
                <a:schemeClr val="accent5"/>
              </a:solidFill>
              <a:latin typeface="Comic Sans MS"/>
              <a:ea typeface="Comic Sans MS"/>
              <a:cs typeface="Comic Sans MS"/>
              <a:sym typeface="Comic Sans MS"/>
            </a:endParaRPr>
          </a:p>
        </p:txBody>
      </p:sp>
      <p:sp>
        <p:nvSpPr>
          <p:cNvPr id="196" name="Google Shape;196;p8"/>
          <p:cNvSpPr/>
          <p:nvPr/>
        </p:nvSpPr>
        <p:spPr>
          <a:xfrm>
            <a:off x="1" y="1770475"/>
            <a:ext cx="11700916" cy="47192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
            </a:r>
            <a:br>
              <a:rPr lang="en-GB" sz="1400" b="0" i="0" u="none" strike="noStrike" cap="none">
                <a:solidFill>
                  <a:srgbClr val="000000"/>
                </a:solidFill>
                <a:latin typeface="Arial"/>
                <a:ea typeface="Arial"/>
                <a:cs typeface="Arial"/>
                <a:sym typeface="Arial"/>
              </a:rPr>
            </a:br>
            <a:r>
              <a:rPr lang="en-GB" sz="1400" b="0" i="0" u="none" strike="noStrike" cap="none">
                <a:solidFill>
                  <a:srgbClr val="000000"/>
                </a:solidFill>
                <a:latin typeface="Comic Sans MS"/>
                <a:ea typeface="Comic Sans MS"/>
                <a:cs typeface="Comic Sans MS"/>
                <a:sym typeface="Comic Sans MS"/>
              </a:rPr>
              <a:t/>
            </a:r>
            <a:br>
              <a:rPr lang="en-GB" sz="1400" b="0" i="0" u="none" strike="noStrike" cap="none">
                <a:solidFill>
                  <a:srgbClr val="000000"/>
                </a:solidFill>
                <a:latin typeface="Comic Sans MS"/>
                <a:ea typeface="Comic Sans MS"/>
                <a:cs typeface="Comic Sans MS"/>
                <a:sym typeface="Comic Sans MS"/>
              </a:rPr>
            </a:br>
            <a:r>
              <a:rPr lang="en-GB" sz="2400" b="1" i="0" u="none" strike="noStrike" cap="none">
                <a:solidFill>
                  <a:srgbClr val="000000"/>
                </a:solidFill>
                <a:latin typeface="Comic Sans MS"/>
                <a:ea typeface="Comic Sans MS"/>
                <a:cs typeface="Comic Sans MS"/>
                <a:sym typeface="Comic Sans MS"/>
              </a:rPr>
              <a:t>Nevill Road Junior School Modern Foreign Languages Policy 2022-2023</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800"/>
              </a:spcBef>
              <a:spcAft>
                <a:spcPts val="0"/>
              </a:spcAft>
              <a:buNone/>
            </a:pPr>
            <a:r>
              <a:rPr lang="en-GB" sz="1800" b="0" i="0" u="sng" strike="noStrike" cap="none">
                <a:solidFill>
                  <a:srgbClr val="0000FF"/>
                </a:solidFill>
                <a:latin typeface="Comic Sans MS"/>
                <a:ea typeface="Comic Sans MS"/>
                <a:cs typeface="Comic Sans MS"/>
                <a:sym typeface="Comic Sans MS"/>
              </a:rPr>
              <a:t>Intent</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None/>
            </a:pPr>
            <a:r>
              <a:rPr lang="en-GB" sz="1400" b="0" i="0" u="none" strike="noStrike" cap="none">
                <a:solidFill>
                  <a:srgbClr val="000000"/>
                </a:solidFill>
                <a:latin typeface="Comic Sans MS"/>
                <a:ea typeface="Comic Sans MS"/>
                <a:cs typeface="Comic Sans MS"/>
                <a:sym typeface="Comic Sans MS"/>
              </a:rPr>
              <a:t>The intention of the French curriculum at Nevill Road Junior School is that children are taught to develop an interest in learning other languages in a way that is enjoyable and stimulating. We encourage children’s enthusiasm for languages, as we strive to inspire and encourage children’s curiosity and imagination for learning about language and culture. In planning, we actively plan links to develop their awareness and respect of cultural differences in other countries, through our French lessons and other curriculum opportunities. Children are encouraged to aim high, in sessions and they are successful for learning by embedding the skills of listening, speaking, reading and writing. This is necessary to enable children to use and apply their French learning in a variety of contexts and lay the foundations for future language learning. Our MFL curriculum is designed to progressively develop children's skills in languages. Children progressively acquire, use and apply a growing bank of vocabulary organised around topics. We follow the ‘Language Angels’ Scheme of work, to ensure coverage and progression across school. All our children in KS2 will have weekly language lessons.</a:t>
            </a:r>
            <a:endParaRPr/>
          </a:p>
          <a:p>
            <a:pPr marL="0" marR="0" lvl="0" indent="0" algn="l" rtl="0">
              <a:lnSpc>
                <a:spcPct val="100000"/>
              </a:lnSpc>
              <a:spcBef>
                <a:spcPts val="0"/>
              </a:spcBef>
              <a:spcAft>
                <a:spcPts val="0"/>
              </a:spcAft>
              <a:buNone/>
            </a:pPr>
            <a:r>
              <a:rPr lang="en-GB" sz="1400" b="0" i="0" u="none" strike="noStrike" cap="none">
                <a:solidFill>
                  <a:srgbClr val="000000"/>
                </a:solidFill>
                <a:latin typeface="Comic Sans MS"/>
                <a:ea typeface="Comic Sans MS"/>
                <a:cs typeface="Comic Sans MS"/>
                <a:sym typeface="Comic Sans MS"/>
              </a:rPr>
              <a:t/>
            </a:r>
            <a:br>
              <a:rPr lang="en-GB" sz="1400" b="0" i="0" u="none" strike="noStrike" cap="none">
                <a:solidFill>
                  <a:srgbClr val="000000"/>
                </a:solidFill>
                <a:latin typeface="Comic Sans MS"/>
                <a:ea typeface="Comic Sans MS"/>
                <a:cs typeface="Comic Sans MS"/>
                <a:sym typeface="Comic Sans MS"/>
              </a:rPr>
            </a:br>
            <a:r>
              <a:rPr lang="en-GB" sz="1400" b="1" i="0" u="none" strike="noStrike" cap="none">
                <a:solidFill>
                  <a:srgbClr val="000000"/>
                </a:solidFill>
                <a:latin typeface="Comic Sans MS"/>
                <a:ea typeface="Comic Sans MS"/>
                <a:cs typeface="Comic Sans MS"/>
                <a:sym typeface="Comic Sans MS"/>
              </a:rPr>
              <a:t>The national curriculum for languages aims to ensure that all pupils:</a:t>
            </a:r>
            <a:endParaRPr sz="1400" b="0" i="0" u="none" strike="noStrike" cap="none">
              <a:solidFill>
                <a:srgbClr val="000000"/>
              </a:solidFill>
              <a:latin typeface="Comic Sans MS"/>
              <a:ea typeface="Comic Sans MS"/>
              <a:cs typeface="Comic Sans MS"/>
              <a:sym typeface="Comic Sans MS"/>
            </a:endParaRPr>
          </a:p>
          <a:p>
            <a:pPr marL="0" marR="0" lvl="0" indent="-88900" algn="l" rtl="0">
              <a:lnSpc>
                <a:spcPct val="100000"/>
              </a:lnSpc>
              <a:spcBef>
                <a:spcPts val="0"/>
              </a:spcBef>
              <a:spcAft>
                <a:spcPts val="0"/>
              </a:spcAft>
              <a:buClr>
                <a:srgbClr val="000000"/>
              </a:buClr>
              <a:buSzPts val="1400"/>
              <a:buFont typeface="Arial"/>
              <a:buAutoNum type="arabicPeriod"/>
            </a:pPr>
            <a:r>
              <a:rPr lang="en-GB" sz="1400" b="0" i="0" u="none" strike="noStrike" cap="none">
                <a:solidFill>
                  <a:srgbClr val="000000"/>
                </a:solidFill>
                <a:latin typeface="Comic Sans MS"/>
                <a:ea typeface="Comic Sans MS"/>
                <a:cs typeface="Comic Sans MS"/>
                <a:sym typeface="Comic Sans MS"/>
              </a:rPr>
              <a:t>understand and respond to spoken and written language from a variety of authentic sources</a:t>
            </a:r>
            <a:endParaRPr/>
          </a:p>
          <a:p>
            <a:pPr marL="0" marR="0" lvl="0" indent="-88900" algn="l" rtl="0">
              <a:lnSpc>
                <a:spcPct val="100000"/>
              </a:lnSpc>
              <a:spcBef>
                <a:spcPts val="0"/>
              </a:spcBef>
              <a:spcAft>
                <a:spcPts val="0"/>
              </a:spcAft>
              <a:buClr>
                <a:srgbClr val="000000"/>
              </a:buClr>
              <a:buSzPts val="1400"/>
              <a:buFont typeface="Arial"/>
              <a:buAutoNum type="arabicPeriod"/>
            </a:pPr>
            <a:r>
              <a:rPr lang="en-GB" sz="1400" b="0" i="0" u="none" strike="noStrike" cap="none">
                <a:solidFill>
                  <a:srgbClr val="000000"/>
                </a:solidFill>
                <a:latin typeface="Comic Sans MS"/>
                <a:ea typeface="Comic Sans MS"/>
                <a:cs typeface="Comic Sans MS"/>
                <a:sym typeface="Comic Sans MS"/>
              </a:rPr>
              <a:t>speak with increasing confidence, fluency and spontaneity, finding ways of communicating what they want to say, including through discussion and asking questions, and continually improving the accuracy of their pronunciation and intonation</a:t>
            </a:r>
            <a:endParaRPr/>
          </a:p>
          <a:p>
            <a:pPr marL="0" marR="0" lvl="0" indent="-88900" algn="l" rtl="0">
              <a:lnSpc>
                <a:spcPct val="100000"/>
              </a:lnSpc>
              <a:spcBef>
                <a:spcPts val="0"/>
              </a:spcBef>
              <a:spcAft>
                <a:spcPts val="0"/>
              </a:spcAft>
              <a:buClr>
                <a:srgbClr val="000000"/>
              </a:buClr>
              <a:buSzPts val="1400"/>
              <a:buFont typeface="Arial"/>
              <a:buAutoNum type="arabicPeriod"/>
            </a:pPr>
            <a:r>
              <a:rPr lang="en-GB" sz="1400" b="0" i="0" u="none" strike="noStrike" cap="none">
                <a:solidFill>
                  <a:srgbClr val="000000"/>
                </a:solidFill>
                <a:latin typeface="Comic Sans MS"/>
                <a:ea typeface="Comic Sans MS"/>
                <a:cs typeface="Comic Sans MS"/>
                <a:sym typeface="Comic Sans MS"/>
              </a:rPr>
              <a:t>can write at varying length, for different purposes and audiences, using the variety of grammatical structures that they have learnt</a:t>
            </a:r>
            <a:endParaRPr/>
          </a:p>
          <a:p>
            <a:pPr marL="0" marR="0" lvl="0" indent="-88900" algn="l" rtl="0">
              <a:lnSpc>
                <a:spcPct val="100000"/>
              </a:lnSpc>
              <a:spcBef>
                <a:spcPts val="0"/>
              </a:spcBef>
              <a:spcAft>
                <a:spcPts val="0"/>
              </a:spcAft>
              <a:buClr>
                <a:srgbClr val="000000"/>
              </a:buClr>
              <a:buSzPts val="1400"/>
              <a:buFont typeface="Arial"/>
              <a:buAutoNum type="arabicPeriod"/>
            </a:pPr>
            <a:r>
              <a:rPr lang="en-GB" sz="1400" b="0" i="0" u="none" strike="noStrike" cap="none">
                <a:solidFill>
                  <a:srgbClr val="000000"/>
                </a:solidFill>
                <a:latin typeface="Comic Sans MS"/>
                <a:ea typeface="Comic Sans MS"/>
                <a:cs typeface="Comic Sans MS"/>
                <a:sym typeface="Comic Sans MS"/>
              </a:rPr>
              <a:t>discover and develop an appreciation of a range of writing in the language studied.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9"/>
          <p:cNvSpPr txBox="1">
            <a:spLocks noGrp="1"/>
          </p:cNvSpPr>
          <p:nvPr>
            <p:ph type="body" idx="1"/>
          </p:nvPr>
        </p:nvSpPr>
        <p:spPr>
          <a:xfrm>
            <a:off x="205153" y="5591521"/>
            <a:ext cx="8845062" cy="106445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200"/>
              <a:buNone/>
            </a:pPr>
            <a:r>
              <a:rPr lang="en-GB">
                <a:latin typeface="Comic Sans MS"/>
                <a:ea typeface="Comic Sans MS"/>
                <a:cs typeface="Comic Sans MS"/>
                <a:sym typeface="Comic Sans MS"/>
              </a:rPr>
              <a:t>To find out more about our</a:t>
            </a:r>
            <a:endParaRPr/>
          </a:p>
          <a:p>
            <a:pPr marL="0" lvl="0" indent="0" algn="l" rtl="0">
              <a:lnSpc>
                <a:spcPct val="90000"/>
              </a:lnSpc>
              <a:spcBef>
                <a:spcPts val="1000"/>
              </a:spcBef>
              <a:spcAft>
                <a:spcPts val="0"/>
              </a:spcAft>
              <a:buClr>
                <a:schemeClr val="dk1"/>
              </a:buClr>
              <a:buSzPts val="2200"/>
              <a:buNone/>
            </a:pPr>
            <a:r>
              <a:rPr lang="en-GB">
                <a:latin typeface="Comic Sans MS"/>
                <a:ea typeface="Comic Sans MS"/>
                <a:cs typeface="Comic Sans MS"/>
                <a:sym typeface="Comic Sans MS"/>
              </a:rPr>
              <a:t>French policy click the link below:</a:t>
            </a:r>
            <a:endParaRPr>
              <a:latin typeface="Comic Sans MS"/>
              <a:ea typeface="Comic Sans MS"/>
              <a:cs typeface="Comic Sans MS"/>
              <a:sym typeface="Comic Sans MS"/>
            </a:endParaRPr>
          </a:p>
        </p:txBody>
      </p:sp>
      <p:sp>
        <p:nvSpPr>
          <p:cNvPr id="202" name="Google Shape;202;p9"/>
          <p:cNvSpPr txBox="1"/>
          <p:nvPr/>
        </p:nvSpPr>
        <p:spPr>
          <a:xfrm>
            <a:off x="9125918" y="346742"/>
            <a:ext cx="551481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sng" strike="noStrike" cap="none">
                <a:solidFill>
                  <a:schemeClr val="accent5"/>
                </a:solidFill>
                <a:latin typeface="Comic Sans MS"/>
                <a:ea typeface="Comic Sans MS"/>
                <a:cs typeface="Comic Sans MS"/>
                <a:sym typeface="Comic Sans MS"/>
              </a:rPr>
              <a:t>Policy</a:t>
            </a:r>
            <a:endParaRPr sz="3600" b="0" i="0" u="sng" strike="noStrike" cap="none">
              <a:solidFill>
                <a:schemeClr val="accent5"/>
              </a:solidFill>
              <a:latin typeface="Comic Sans MS"/>
              <a:ea typeface="Comic Sans MS"/>
              <a:cs typeface="Comic Sans MS"/>
              <a:sym typeface="Comic Sans MS"/>
            </a:endParaRPr>
          </a:p>
        </p:txBody>
      </p:sp>
      <p:pic>
        <p:nvPicPr>
          <p:cNvPr id="203" name="Google Shape;203;p9"/>
          <p:cNvPicPr preferRelativeResize="0"/>
          <p:nvPr/>
        </p:nvPicPr>
        <p:blipFill rotWithShape="1">
          <a:blip r:embed="rId3">
            <a:alphaModFix/>
          </a:blip>
          <a:srcRect l="33905" t="24293" r="38960" b="5931"/>
          <a:stretch/>
        </p:blipFill>
        <p:spPr>
          <a:xfrm>
            <a:off x="4627684" y="580395"/>
            <a:ext cx="3934558" cy="5429250"/>
          </a:xfrm>
          <a:prstGeom prst="rect">
            <a:avLst/>
          </a:prstGeom>
          <a:noFill/>
          <a:ln>
            <a:noFill/>
          </a:ln>
        </p:spPr>
      </p:pic>
    </p:spTree>
  </p:cSld>
  <p:clrMapOvr>
    <a:masterClrMapping/>
  </p:clrMapOvr>
</p:sld>
</file>

<file path=ppt/theme/theme1.xml><?xml version="1.0" encoding="utf-8"?>
<a:theme xmlns:a="http://schemas.openxmlformats.org/drawingml/2006/main" name="Vapor Trail">
  <a:themeElements>
    <a:clrScheme name="Vapor Trail">
      <a:dk1>
        <a:srgbClr val="000000"/>
      </a:dk1>
      <a:lt1>
        <a:srgbClr val="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2443</Words>
  <Application>Microsoft Office PowerPoint</Application>
  <PresentationFormat>Widescreen</PresentationFormat>
  <Paragraphs>168</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Calibri</vt:lpstr>
      <vt:lpstr>Century Gothic</vt:lpstr>
      <vt:lpstr>Comic Sans MS</vt:lpstr>
      <vt:lpstr>Arial</vt:lpstr>
      <vt:lpstr>Vapor Trail</vt:lpstr>
      <vt:lpstr>NEVILL ROAD JUNIOR SCHOOL CURRICULUM OVERVIEW -FRENCH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French Ambassadors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NEVILL ROAD JUNIOR SCHOOL CURRICULUM OVERVIEW -FRENCH</dc:title>
  <dc:creator>Matthew Cliff</dc:creator>
  <cp:lastModifiedBy>Matthew Cliff</cp:lastModifiedBy>
  <cp:revision>1</cp:revision>
  <dcterms:created xsi:type="dcterms:W3CDTF">2017-09-02T11:47:51Z</dcterms:created>
  <dcterms:modified xsi:type="dcterms:W3CDTF">2023-04-04T03:04:28Z</dcterms:modified>
</cp:coreProperties>
</file>