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F4967-AD80-4678-88A4-26C24EAC7307}" type="datetimeFigureOut">
              <a:rPr lang="en-GB" smtClean="0"/>
              <a:t>01/04/2023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60E6AB-E6A4-4D63-A398-CA2F7DF59488}" type="slidenum">
              <a:rPr lang="en-GB" smtClean="0"/>
              <a:t>‹#›</a:t>
            </a:fld>
            <a:endParaRPr lang="en-GB"/>
          </a:p>
        </p:txBody>
      </p:sp>
    </p:spTree>
    <p:extLst>
      <p:ext uri="{BB962C8B-B14F-4D97-AF65-F5344CB8AC3E}">
        <p14:creationId xmlns:p14="http://schemas.microsoft.com/office/powerpoint/2010/main" val="14759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1575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C8E6686-A9C5-4719-8EF5-0284B6149924}" type="datetimeFigureOut">
              <a:rPr lang="en-GB" smtClean="0"/>
              <a:t>01/04/2023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618565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C8E6686-A9C5-4719-8EF5-0284B6149924}" type="datetimeFigureOut">
              <a:rPr lang="en-GB" smtClean="0"/>
              <a:t>01/04/2023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09787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C8E6686-A9C5-4719-8EF5-0284B6149924}" type="datetimeFigureOut">
              <a:rPr lang="en-GB" smtClean="0"/>
              <a:t>01/04/2023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1997107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C8E6686-A9C5-4719-8EF5-0284B6149924}" type="datetimeFigureOut">
              <a:rPr lang="en-GB" smtClean="0"/>
              <a:t>01/04/2023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211686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8E6686-A9C5-4719-8EF5-0284B6149924}" type="datetimeFigureOut">
              <a:rPr lang="en-GB" smtClean="0"/>
              <a:t>01/04/2023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580484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C8E6686-A9C5-4719-8EF5-0284B6149924}" type="datetimeFigureOut">
              <a:rPr lang="en-GB" smtClean="0"/>
              <a:t>01/04/2023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8335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C8E6686-A9C5-4719-8EF5-0284B6149924}" type="datetimeFigureOut">
              <a:rPr lang="en-GB" smtClean="0"/>
              <a:t>01/04/2023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39698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C8E6686-A9C5-4719-8EF5-0284B6149924}" type="datetimeFigureOut">
              <a:rPr lang="en-GB" smtClean="0"/>
              <a:t>01/04/2023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225102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E6686-A9C5-4719-8EF5-0284B6149924}" type="datetimeFigureOut">
              <a:rPr lang="en-GB" smtClean="0"/>
              <a:t>01/04/2023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119575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8E6686-A9C5-4719-8EF5-0284B6149924}" type="datetimeFigureOut">
              <a:rPr lang="en-GB" smtClean="0"/>
              <a:t>01/04/2023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025381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8E6686-A9C5-4719-8EF5-0284B6149924}" type="datetimeFigureOut">
              <a:rPr lang="en-GB" smtClean="0"/>
              <a:t>01/04/2023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3D5E356-4B40-4BAC-B4D2-7E7260158DB8}" type="slidenum">
              <a:rPr lang="en-GB" smtClean="0"/>
              <a:t>‹#›</a:t>
            </a:fld>
            <a:endParaRPr lang="en-GB"/>
          </a:p>
        </p:txBody>
      </p:sp>
    </p:spTree>
    <p:extLst>
      <p:ext uri="{BB962C8B-B14F-4D97-AF65-F5344CB8AC3E}">
        <p14:creationId xmlns:p14="http://schemas.microsoft.com/office/powerpoint/2010/main" val="313292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8E6686-A9C5-4719-8EF5-0284B6149924}" type="datetimeFigureOut">
              <a:rPr lang="en-GB" smtClean="0"/>
              <a:t>01/04/2023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D5E356-4B40-4BAC-B4D2-7E7260158DB8}" type="slidenum">
              <a:rPr lang="en-GB" smtClean="0"/>
              <a:t>‹#›</a:t>
            </a:fld>
            <a:endParaRPr lang="en-GB"/>
          </a:p>
        </p:txBody>
      </p:sp>
    </p:spTree>
    <p:extLst>
      <p:ext uri="{BB962C8B-B14F-4D97-AF65-F5344CB8AC3E}">
        <p14:creationId xmlns:p14="http://schemas.microsoft.com/office/powerpoint/2010/main" val="2148683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8" name="Google Shape;298;p22"/>
          <p:cNvSpPr/>
          <p:nvPr/>
        </p:nvSpPr>
        <p:spPr>
          <a:xfrm>
            <a:off x="337558" y="1814871"/>
            <a:ext cx="11071009" cy="258528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dirty="0" smtClean="0">
                <a:solidFill>
                  <a:schemeClr val="dk1"/>
                </a:solidFill>
                <a:latin typeface="Comic Sans MS"/>
                <a:ea typeface="Comic Sans MS"/>
                <a:cs typeface="Comic Sans MS"/>
                <a:sym typeface="Comic Sans MS"/>
              </a:rPr>
              <a:t>For many years, when looking at the teaching of Art, it has been dominated by the teaching of male artists from European countries. While their art and it’s impact on the World cannot be overlooked, we believe that it is of great importance to expose our children to artwork from artists all around the world and of any gender. </a:t>
            </a:r>
          </a:p>
          <a:p>
            <a:pPr marL="0" marR="0" lvl="0" indent="0" algn="l" rtl="0">
              <a:spcBef>
                <a:spcPts val="0"/>
              </a:spcBef>
              <a:spcAft>
                <a:spcPts val="0"/>
              </a:spcAft>
              <a:buNone/>
            </a:pPr>
            <a:endParaRPr lang="en-GB" sz="1800" dirty="0">
              <a:solidFill>
                <a:schemeClr val="dk1"/>
              </a:solidFill>
              <a:latin typeface="Comic Sans MS"/>
              <a:sym typeface="Comic Sans MS"/>
            </a:endParaRPr>
          </a:p>
          <a:p>
            <a:pPr marL="0" marR="0" lvl="0" indent="0" algn="l" rtl="0">
              <a:spcBef>
                <a:spcPts val="0"/>
              </a:spcBef>
              <a:spcAft>
                <a:spcPts val="0"/>
              </a:spcAft>
              <a:buNone/>
            </a:pPr>
            <a:r>
              <a:rPr lang="en-GB" sz="1800" dirty="0" smtClean="0">
                <a:solidFill>
                  <a:schemeClr val="dk1"/>
                </a:solidFill>
                <a:latin typeface="Comic Sans MS"/>
                <a:sym typeface="Comic Sans MS"/>
              </a:rPr>
              <a:t>Our aim when designing our curriculum overview was to ensure that this was reflected in the artists and art movements that we chose. This is a careful balance and one that is regularly reviewed and updated, specifically in regard to contemporary artists. We hope that this will ensure our children’s aspirations are limitless and they can see that anyone can achieve in becoming an artist.</a:t>
            </a:r>
            <a:endParaRPr dirty="0"/>
          </a:p>
        </p:txBody>
      </p:sp>
      <p:sp>
        <p:nvSpPr>
          <p:cNvPr id="302" name="Google Shape;302;p22"/>
          <p:cNvSpPr txBox="1"/>
          <p:nvPr/>
        </p:nvSpPr>
        <p:spPr>
          <a:xfrm>
            <a:off x="5873062" y="359344"/>
            <a:ext cx="6318937"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u="sng" dirty="0">
                <a:solidFill>
                  <a:schemeClr val="accent5"/>
                </a:solidFill>
                <a:latin typeface="Comic Sans MS"/>
                <a:ea typeface="Comic Sans MS"/>
                <a:cs typeface="Comic Sans MS"/>
                <a:sym typeface="Comic Sans MS"/>
              </a:rPr>
              <a:t>Protected Characteristics</a:t>
            </a:r>
            <a:endParaRPr sz="3600" u="sng" dirty="0">
              <a:solidFill>
                <a:schemeClr val="accent5"/>
              </a:solidFill>
              <a:latin typeface="Comic Sans MS"/>
              <a:ea typeface="Comic Sans MS"/>
              <a:cs typeface="Comic Sans MS"/>
              <a:sym typeface="Comic Sans MS"/>
            </a:endParaRPr>
          </a:p>
        </p:txBody>
      </p:sp>
      <p:pic>
        <p:nvPicPr>
          <p:cNvPr id="303" name="Google Shape;303;p22" descr="St Kew ACE Academy - The Protected Characteristics"/>
          <p:cNvPicPr preferRelativeResize="0"/>
          <p:nvPr/>
        </p:nvPicPr>
        <p:blipFill rotWithShape="1">
          <a:blip r:embed="rId3">
            <a:alphaModFix/>
          </a:blip>
          <a:srcRect/>
          <a:stretch/>
        </p:blipFill>
        <p:spPr>
          <a:xfrm>
            <a:off x="4564047" y="606772"/>
            <a:ext cx="1309015" cy="1030720"/>
          </a:xfrm>
          <a:prstGeom prst="rect">
            <a:avLst/>
          </a:prstGeom>
          <a:noFill/>
          <a:ln>
            <a:noFill/>
          </a:ln>
        </p:spPr>
      </p:pic>
      <p:pic>
        <p:nvPicPr>
          <p:cNvPr id="1026" name="Picture 2" descr="Frida Kahlo | Biography, Paintings, &amp; Facts | Britannic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13989" y="4633067"/>
            <a:ext cx="1464319" cy="18784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bout Georgia O'Keeffe - The Georgia O'Keeffe Muse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552" y="4730262"/>
            <a:ext cx="1514909" cy="190878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ir Antony Gormley: the art world's favourite supermodel | The Times  Magazine | The Time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0510" y="4884555"/>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Renowned artist Esther Mahlangu urges Africans to hold on to their  traditions | Africa | The Guardia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5791" y="4790801"/>
            <a:ext cx="1787708" cy="178770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Did you know that L. S. Lowry was taught by a French Impressionist? | Art UK"/>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0041" y="4894327"/>
            <a:ext cx="1975705" cy="1617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1895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Words>
  <Application>Microsoft Office PowerPoint</Application>
  <PresentationFormat>Widescreen</PresentationFormat>
  <Paragraphs>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Cliff</dc:creator>
  <cp:lastModifiedBy>Matthew Cliff</cp:lastModifiedBy>
  <cp:revision>1</cp:revision>
  <dcterms:created xsi:type="dcterms:W3CDTF">2023-04-01T15:11:59Z</dcterms:created>
  <dcterms:modified xsi:type="dcterms:W3CDTF">2023-04-01T15:12:28Z</dcterms:modified>
</cp:coreProperties>
</file>