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Grid="0">
      <p:cViewPr varScale="1">
        <p:scale>
          <a:sx n="56" d="100"/>
          <a:sy n="56" d="100"/>
        </p:scale>
        <p:origin x="214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3933721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359770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2908001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782604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2273973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446A7C-30C4-450A-B100-EA9B476F5072}" type="datetimeFigureOut">
              <a:rPr lang="en-GB" smtClean="0"/>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4014983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446A7C-30C4-450A-B100-EA9B476F5072}" type="datetimeFigureOut">
              <a:rPr lang="en-GB" smtClean="0"/>
              <a:t>28/04/2020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801541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446A7C-30C4-450A-B100-EA9B476F5072}" type="datetimeFigureOut">
              <a:rPr lang="en-GB" smtClean="0"/>
              <a:t>28/04/2020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379188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446A7C-30C4-450A-B100-EA9B476F5072}" type="datetimeFigureOut">
              <a:rPr lang="en-GB" smtClean="0"/>
              <a:t>28/04/2020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2265847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34446A7C-30C4-450A-B100-EA9B476F5072}" type="datetimeFigureOut">
              <a:rPr lang="en-GB" smtClean="0"/>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3090291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34446A7C-30C4-450A-B100-EA9B476F5072}" type="datetimeFigureOut">
              <a:rPr lang="en-GB" smtClean="0"/>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02904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34446A7C-30C4-450A-B100-EA9B476F5072}" type="datetimeFigureOut">
              <a:rPr lang="en-GB" smtClean="0"/>
              <a:t>28/04/2020</a:t>
            </a:fld>
            <a:endParaRPr lang="en-GB"/>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797E9450-E261-468F-80E9-2C591225FDBD}" type="slidenum">
              <a:rPr lang="en-GB" smtClean="0"/>
              <a:t>‹#›</a:t>
            </a:fld>
            <a:endParaRPr lang="en-GB"/>
          </a:p>
        </p:txBody>
      </p:sp>
    </p:spTree>
    <p:extLst>
      <p:ext uri="{BB962C8B-B14F-4D97-AF65-F5344CB8AC3E}">
        <p14:creationId xmlns:p14="http://schemas.microsoft.com/office/powerpoint/2010/main" val="2763642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9000" r="-69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69E61277-BEA4-4556-9667-43351C0D1029}"/>
              </a:ext>
            </a:extLst>
          </p:cNvPr>
          <p:cNvSpPr/>
          <p:nvPr/>
        </p:nvSpPr>
        <p:spPr>
          <a:xfrm>
            <a:off x="149418" y="295433"/>
            <a:ext cx="6552007" cy="8660677"/>
          </a:xfrm>
          <a:prstGeom prst="roundRect">
            <a:avLst>
              <a:gd name="adj" fmla="val 4735"/>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xmlns="" id="{8E5CC74E-4672-4BF4-B00F-0E5EF4432868}"/>
              </a:ext>
            </a:extLst>
          </p:cNvPr>
          <p:cNvSpPr/>
          <p:nvPr/>
        </p:nvSpPr>
        <p:spPr>
          <a:xfrm>
            <a:off x="-143691" y="-63788"/>
            <a:ext cx="5855559" cy="914400"/>
          </a:xfrm>
          <a:prstGeom prst="roundRect">
            <a:avLst>
              <a:gd name="adj" fmla="val 38585"/>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xmlns="" id="{340F8B0D-DE50-4E77-A8FA-727189C62CA3}"/>
              </a:ext>
            </a:extLst>
          </p:cNvPr>
          <p:cNvSpPr txBox="1"/>
          <p:nvPr/>
        </p:nvSpPr>
        <p:spPr>
          <a:xfrm>
            <a:off x="-2355073" y="101024"/>
            <a:ext cx="10228217" cy="584775"/>
          </a:xfrm>
          <a:prstGeom prst="rect">
            <a:avLst/>
          </a:prstGeom>
          <a:noFill/>
        </p:spPr>
        <p:txBody>
          <a:bodyPr wrap="square" rtlCol="0">
            <a:spAutoFit/>
          </a:bodyPr>
          <a:lstStyle/>
          <a:p>
            <a:pPr lvl="0" algn="ctr" defTabSz="914400">
              <a:defRPr/>
            </a:pPr>
            <a:r>
              <a:rPr lang="en-GB" sz="3200" b="1" dirty="0">
                <a:solidFill>
                  <a:prstClr val="black"/>
                </a:solidFill>
                <a:latin typeface="Comic Sans MS" panose="030F0702030302020204" pitchFamily="66" charset="0"/>
              </a:rPr>
              <a:t>STEM: Stick Gears</a:t>
            </a:r>
            <a:endParaRPr kumimoji="0" lang="en-GB" sz="3200" b="1"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p:txBody>
      </p:sp>
      <p:sp>
        <p:nvSpPr>
          <p:cNvPr id="7" name="TextBox 6">
            <a:extLst>
              <a:ext uri="{FF2B5EF4-FFF2-40B4-BE49-F238E27FC236}">
                <a16:creationId xmlns:a16="http://schemas.microsoft.com/office/drawing/2014/main" xmlns="" id="{22BE496E-D93D-4BED-87ED-B04996870720}"/>
              </a:ext>
            </a:extLst>
          </p:cNvPr>
          <p:cNvSpPr txBox="1"/>
          <p:nvPr/>
        </p:nvSpPr>
        <p:spPr>
          <a:xfrm>
            <a:off x="3500146" y="3605349"/>
            <a:ext cx="3066142" cy="1384995"/>
          </a:xfrm>
          <a:prstGeom prst="rect">
            <a:avLst/>
          </a:prstGeom>
          <a:solidFill>
            <a:schemeClr val="bg1"/>
          </a:solidFill>
          <a:ln w="38100">
            <a:solidFill>
              <a:srgbClr val="7030A0"/>
            </a:solidFill>
            <a:prstDash val="lgDash"/>
          </a:ln>
        </p:spPr>
        <p:txBody>
          <a:bodyPr wrap="square" rtlCol="0">
            <a:spAutoFit/>
          </a:bodyPr>
          <a:lstStyle/>
          <a:p>
            <a:pPr lvl="0" algn="just"/>
            <a:r>
              <a:rPr lang="en-US" sz="1400" dirty="0">
                <a:solidFill>
                  <a:prstClr val="black"/>
                </a:solidFill>
              </a:rPr>
              <a:t>Build a series of gears out of lollipop sticks, bottle tops and cardboard.  You need to start at one side of a cardboard box with your first gear and make your final gear change at the opposite end of the box</a:t>
            </a:r>
          </a:p>
        </p:txBody>
      </p:sp>
      <p:sp>
        <p:nvSpPr>
          <p:cNvPr id="11" name="TextBox 10">
            <a:extLst>
              <a:ext uri="{FF2B5EF4-FFF2-40B4-BE49-F238E27FC236}">
                <a16:creationId xmlns:a16="http://schemas.microsoft.com/office/drawing/2014/main" xmlns="" id="{26F2A4D5-06DC-44D5-8651-69B3DF0F7B93}"/>
              </a:ext>
            </a:extLst>
          </p:cNvPr>
          <p:cNvSpPr txBox="1"/>
          <p:nvPr/>
        </p:nvSpPr>
        <p:spPr>
          <a:xfrm>
            <a:off x="249996" y="6805348"/>
            <a:ext cx="3131993" cy="144655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2700000" scaled="1"/>
            <a:tileRect/>
          </a:gradFill>
          <a:ln w="38100">
            <a:solidFill>
              <a:srgbClr val="7030A0"/>
            </a:solidFill>
          </a:ln>
        </p:spPr>
        <p:txBody>
          <a:bodyPr wrap="square" rtlCol="0">
            <a:spAutoFit/>
          </a:bodyPr>
          <a:lstStyle/>
          <a:p>
            <a:pPr lvl="0"/>
            <a:r>
              <a:rPr lang="en-US" sz="1400" b="1" dirty="0">
                <a:solidFill>
                  <a:prstClr val="black"/>
                </a:solidFill>
              </a:rPr>
              <a:t>What you'll need:</a:t>
            </a:r>
          </a:p>
          <a:p>
            <a:pPr lvl="0"/>
            <a:endParaRPr lang="en-US" sz="1400" b="1" dirty="0">
              <a:solidFill>
                <a:prstClr val="black"/>
              </a:solidFill>
            </a:endParaRPr>
          </a:p>
          <a:p>
            <a:pPr marL="285750" lvl="0" indent="-285750">
              <a:buFont typeface="Arial" panose="020B0604020202020204" pitchFamily="34" charset="0"/>
              <a:buChar char="•"/>
            </a:pPr>
            <a:r>
              <a:rPr lang="en-US" sz="1200" dirty="0">
                <a:solidFill>
                  <a:prstClr val="black"/>
                </a:solidFill>
              </a:rPr>
              <a:t>Lollipop sticks</a:t>
            </a:r>
          </a:p>
          <a:p>
            <a:pPr marL="285750" lvl="0" indent="-285750">
              <a:buFont typeface="Arial" panose="020B0604020202020204" pitchFamily="34" charset="0"/>
              <a:buChar cha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Glue</a:t>
            </a:r>
          </a:p>
          <a:p>
            <a:pPr marL="285750" lvl="0" indent="-285750">
              <a:buFont typeface="Arial" panose="020B0604020202020204" pitchFamily="34" charset="0"/>
              <a:buChar char="•"/>
            </a:pPr>
            <a:r>
              <a:rPr lang="en-US" sz="1200" dirty="0">
                <a:solidFill>
                  <a:prstClr val="black"/>
                </a:solidFill>
                <a:latin typeface="Calibri" panose="020F0502020204030204"/>
              </a:rPr>
              <a:t>A carboard box</a:t>
            </a:r>
          </a:p>
          <a:p>
            <a:pPr marL="285750" lvl="0" indent="-285750">
              <a:buFont typeface="Arial" panose="020B0604020202020204" pitchFamily="34" charset="0"/>
              <a:buChar cha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Scissors</a:t>
            </a:r>
          </a:p>
          <a:p>
            <a:pPr marL="285750" lvl="0" indent="-285750">
              <a:buFont typeface="Arial" panose="020B0604020202020204" pitchFamily="34" charset="0"/>
              <a:buChar char="•"/>
            </a:pPr>
            <a:r>
              <a:rPr lang="en-US" sz="1200" dirty="0">
                <a:solidFill>
                  <a:prstClr val="black"/>
                </a:solidFill>
                <a:latin typeface="Calibri" panose="020F0502020204030204"/>
              </a:rPr>
              <a:t>Cocktail sticks , nails or screws </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xmlns="" id="{086B9BF1-8162-4AE1-A5DB-B364D02151DD}"/>
              </a:ext>
            </a:extLst>
          </p:cNvPr>
          <p:cNvSpPr/>
          <p:nvPr/>
        </p:nvSpPr>
        <p:spPr>
          <a:xfrm>
            <a:off x="293429" y="1471095"/>
            <a:ext cx="3131992" cy="1564339"/>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28575">
            <a:solidFill>
              <a:srgbClr val="FF0000"/>
            </a:solidFill>
          </a:ln>
        </p:spPr>
        <p:txBody>
          <a:bodyPr wrap="square">
            <a:spAutoFit/>
          </a:bodyPr>
          <a:lstStyle/>
          <a:p>
            <a:pPr lvl="0" algn="just">
              <a:lnSpc>
                <a:spcPct val="115000"/>
              </a:lnSpc>
              <a:spcAft>
                <a:spcPts val="1000"/>
              </a:spcAft>
            </a:pPr>
            <a:r>
              <a:rPr lang="en-US" sz="1400" b="1" dirty="0">
                <a:solidFill>
                  <a:prstClr val="black"/>
                </a:solidFill>
                <a:ea typeface="Calibri" panose="020F0502020204030204" pitchFamily="34" charset="0"/>
                <a:cs typeface="Times New Roman" panose="02020603050405020304" pitchFamily="18" charset="0"/>
              </a:rPr>
              <a:t>Gears are wheels with toothed edges that rotate on an axle or shaft. The teeth of one gear fit into the teeth of another gear. This lets one gear turn the other, meaning one axle or shaft can be used to turn another shaft.</a:t>
            </a:r>
            <a:r>
              <a:rPr lang="en-US" sz="1200" dirty="0">
                <a:solidFill>
                  <a:prstClr val="black"/>
                </a:solidFill>
                <a:ea typeface="Calibri" panose="020F0502020204030204" pitchFamily="34" charset="0"/>
                <a:cs typeface="Times New Roman" panose="02020603050405020304" pitchFamily="18" charset="0"/>
              </a:rPr>
              <a:t>.</a:t>
            </a:r>
            <a:endParaRPr kumimoji="0" lang="en-GB" sz="120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8" name="TextBox 17">
            <a:extLst>
              <a:ext uri="{FF2B5EF4-FFF2-40B4-BE49-F238E27FC236}">
                <a16:creationId xmlns:a16="http://schemas.microsoft.com/office/drawing/2014/main" xmlns="" id="{0F5A5706-64FE-4D53-9AF5-BE51CD2C1E8D}"/>
              </a:ext>
            </a:extLst>
          </p:cNvPr>
          <p:cNvSpPr txBox="1"/>
          <p:nvPr/>
        </p:nvSpPr>
        <p:spPr>
          <a:xfrm>
            <a:off x="3500146" y="3127726"/>
            <a:ext cx="3066142" cy="396702"/>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38100">
            <a:solidFill>
              <a:srgbClr val="FF0000"/>
            </a:solidFill>
          </a:ln>
        </p:spPr>
        <p:txBody>
          <a:bodyPr wrap="square" rtlCol="0">
            <a:spAutoFit/>
          </a:bodyPr>
          <a:lstStyle/>
          <a:p>
            <a:pPr algn="ctr"/>
            <a:r>
              <a:rPr lang="en-GB" sz="2000" b="1" dirty="0"/>
              <a:t>Your Challenge!</a:t>
            </a:r>
          </a:p>
        </p:txBody>
      </p:sp>
      <p:sp>
        <p:nvSpPr>
          <p:cNvPr id="19" name="TextBox 18">
            <a:extLst>
              <a:ext uri="{FF2B5EF4-FFF2-40B4-BE49-F238E27FC236}">
                <a16:creationId xmlns:a16="http://schemas.microsoft.com/office/drawing/2014/main" xmlns="" id="{43B7A050-A87C-4F3C-BD1C-4F0C6240E313}"/>
              </a:ext>
            </a:extLst>
          </p:cNvPr>
          <p:cNvSpPr txBox="1"/>
          <p:nvPr/>
        </p:nvSpPr>
        <p:spPr>
          <a:xfrm>
            <a:off x="231300" y="4990344"/>
            <a:ext cx="3133708" cy="40011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38100">
            <a:solidFill>
              <a:srgbClr val="FF0000"/>
            </a:solidFill>
          </a:ln>
        </p:spPr>
        <p:txBody>
          <a:bodyPr wrap="square" rtlCol="0">
            <a:spAutoFit/>
          </a:bodyPr>
          <a:lstStyle/>
          <a:p>
            <a:pPr algn="ctr"/>
            <a:r>
              <a:rPr lang="en-GB" sz="2000" b="1" dirty="0"/>
              <a:t>Things to think about</a:t>
            </a:r>
          </a:p>
        </p:txBody>
      </p:sp>
      <p:sp>
        <p:nvSpPr>
          <p:cNvPr id="20" name="TextBox 19">
            <a:extLst>
              <a:ext uri="{FF2B5EF4-FFF2-40B4-BE49-F238E27FC236}">
                <a16:creationId xmlns:a16="http://schemas.microsoft.com/office/drawing/2014/main" xmlns="" id="{718EDE17-36A2-4A37-B6AF-43A589F3AF2D}"/>
              </a:ext>
            </a:extLst>
          </p:cNvPr>
          <p:cNvSpPr txBox="1"/>
          <p:nvPr/>
        </p:nvSpPr>
        <p:spPr>
          <a:xfrm>
            <a:off x="224143" y="5485350"/>
            <a:ext cx="3133708" cy="1200329"/>
          </a:xfrm>
          <a:prstGeom prst="rect">
            <a:avLst/>
          </a:prstGeom>
          <a:solidFill>
            <a:schemeClr val="bg1"/>
          </a:solidFill>
          <a:ln w="38100">
            <a:solidFill>
              <a:srgbClr val="7030A0"/>
            </a:solidFill>
            <a:prstDash val="lgDash"/>
          </a:ln>
        </p:spPr>
        <p:txBody>
          <a:bodyPr wrap="square" rtlCol="0">
            <a:spAutoFit/>
          </a:bodyPr>
          <a:lstStyle/>
          <a:p>
            <a:pPr marL="171450" lvl="0" indent="-171450" algn="just">
              <a:buFont typeface="Arial" panose="020B0604020202020204" pitchFamily="34" charset="0"/>
              <a:buChar char="•"/>
            </a:pPr>
            <a:r>
              <a:rPr lang="en-US" sz="1200" dirty="0"/>
              <a:t>How are you going to attach the lollipop sticks to the bottle tops?</a:t>
            </a:r>
          </a:p>
          <a:p>
            <a:pPr marL="171450" lvl="0" indent="-171450" algn="just">
              <a:buFont typeface="Arial" panose="020B0604020202020204" pitchFamily="34" charset="0"/>
              <a:buChar char="•"/>
            </a:pPr>
            <a:r>
              <a:rPr lang="en-US" sz="1200" dirty="0"/>
              <a:t>How are you going to make them spin?</a:t>
            </a:r>
          </a:p>
          <a:p>
            <a:pPr marL="171450" lvl="0" indent="-171450" algn="just">
              <a:buFont typeface="Arial" panose="020B0604020202020204" pitchFamily="34" charset="0"/>
              <a:buChar char="•"/>
            </a:pPr>
            <a:r>
              <a:rPr lang="en-US" sz="1200" dirty="0"/>
              <a:t>How many cogs are you going to have on each gear and how will this effect how quickly the gear turns?</a:t>
            </a:r>
          </a:p>
        </p:txBody>
      </p:sp>
      <p:sp>
        <p:nvSpPr>
          <p:cNvPr id="21" name="TextBox 20">
            <a:extLst>
              <a:ext uri="{FF2B5EF4-FFF2-40B4-BE49-F238E27FC236}">
                <a16:creationId xmlns:a16="http://schemas.microsoft.com/office/drawing/2014/main" xmlns="" id="{253E7D3F-EF98-4FEB-8A25-A0D8BD686DCE}"/>
              </a:ext>
            </a:extLst>
          </p:cNvPr>
          <p:cNvSpPr txBox="1"/>
          <p:nvPr/>
        </p:nvSpPr>
        <p:spPr>
          <a:xfrm>
            <a:off x="3543064" y="5091812"/>
            <a:ext cx="3021506" cy="338554"/>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2700000" scaled="1"/>
            <a:tileRect/>
          </a:gradFill>
          <a:ln w="38100">
            <a:solidFill>
              <a:srgbClr val="7030A0"/>
            </a:solidFill>
          </a:ln>
        </p:spPr>
        <p:txBody>
          <a:bodyPr wrap="square" rtlCol="0">
            <a:spAutoFit/>
          </a:bodyPr>
          <a:lstStyle/>
          <a:p>
            <a:pPr lvl="0" algn="ju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Reflection Questions</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xmlns="" id="{47A6FF48-79E7-4C59-85C4-2F3DE4C68956}"/>
              </a:ext>
            </a:extLst>
          </p:cNvPr>
          <p:cNvSpPr txBox="1"/>
          <p:nvPr/>
        </p:nvSpPr>
        <p:spPr>
          <a:xfrm>
            <a:off x="293430" y="984291"/>
            <a:ext cx="3131992" cy="40011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38100">
            <a:solidFill>
              <a:srgbClr val="FF0000"/>
            </a:solidFill>
          </a:ln>
        </p:spPr>
        <p:txBody>
          <a:bodyPr wrap="square" rtlCol="0">
            <a:spAutoFit/>
          </a:bodyPr>
          <a:lstStyle/>
          <a:p>
            <a:pPr algn="ctr"/>
            <a:r>
              <a:rPr lang="en-GB" sz="2000" b="1" dirty="0"/>
              <a:t>Introduction</a:t>
            </a:r>
          </a:p>
        </p:txBody>
      </p:sp>
      <p:pic>
        <p:nvPicPr>
          <p:cNvPr id="1030" name="Picture 6">
            <a:extLst>
              <a:ext uri="{FF2B5EF4-FFF2-40B4-BE49-F238E27FC236}">
                <a16:creationId xmlns:a16="http://schemas.microsoft.com/office/drawing/2014/main" xmlns="" id="{AFE72537-181C-4D69-82AA-D0C9455FEE67}"/>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7188"/>
          <a:stretch/>
        </p:blipFill>
        <p:spPr bwMode="auto">
          <a:xfrm>
            <a:off x="231300" y="3188971"/>
            <a:ext cx="3133709" cy="171373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xmlns="" id="{175DA3BB-F1F4-494A-A113-81771EB0446A}"/>
              </a:ext>
            </a:extLst>
          </p:cNvPr>
          <p:cNvPicPr>
            <a:picLocks noChangeAspect="1"/>
          </p:cNvPicPr>
          <p:nvPr/>
        </p:nvPicPr>
        <p:blipFill rotWithShape="1">
          <a:blip r:embed="rId4"/>
          <a:srcRect r="25681" b="16479"/>
          <a:stretch/>
        </p:blipFill>
        <p:spPr>
          <a:xfrm>
            <a:off x="3500146" y="1098118"/>
            <a:ext cx="3064424" cy="1937157"/>
          </a:xfrm>
          <a:prstGeom prst="rect">
            <a:avLst/>
          </a:prstGeom>
        </p:spPr>
      </p:pic>
      <p:sp>
        <p:nvSpPr>
          <p:cNvPr id="24" name="TextBox 23">
            <a:extLst>
              <a:ext uri="{FF2B5EF4-FFF2-40B4-BE49-F238E27FC236}">
                <a16:creationId xmlns:a16="http://schemas.microsoft.com/office/drawing/2014/main" xmlns="" id="{28F9A6A8-11A8-4A83-8F7A-55449A610464}"/>
              </a:ext>
            </a:extLst>
          </p:cNvPr>
          <p:cNvSpPr txBox="1"/>
          <p:nvPr/>
        </p:nvSpPr>
        <p:spPr>
          <a:xfrm>
            <a:off x="3543064" y="5598236"/>
            <a:ext cx="2951021" cy="338554"/>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600" b="1" dirty="0"/>
              <a:t>What should I do first?</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xmlns="" id="{2FEC74CE-1625-4E3A-BC88-AF182CA6A1B3}"/>
              </a:ext>
            </a:extLst>
          </p:cNvPr>
          <p:cNvSpPr txBox="1"/>
          <p:nvPr/>
        </p:nvSpPr>
        <p:spPr>
          <a:xfrm>
            <a:off x="3543064" y="6108726"/>
            <a:ext cx="2951021" cy="338554"/>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GB" sz="1600" b="1" dirty="0">
                <a:solidFill>
                  <a:prstClr val="black"/>
                </a:solidFill>
              </a:rPr>
              <a:t>Is something confusing me?</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xmlns="" id="{8518A72C-4F24-4846-8737-584289BFAEAD}"/>
              </a:ext>
            </a:extLst>
          </p:cNvPr>
          <p:cNvSpPr txBox="1"/>
          <p:nvPr/>
        </p:nvSpPr>
        <p:spPr>
          <a:xfrm>
            <a:off x="3532985" y="6598230"/>
            <a:ext cx="2951021" cy="584775"/>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600" b="1" dirty="0"/>
              <a:t>Could I explain this to someone else?</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xmlns="" id="{35876CA3-DD2A-4495-A337-5ABCF655847E}"/>
              </a:ext>
            </a:extLst>
          </p:cNvPr>
          <p:cNvSpPr txBox="1"/>
          <p:nvPr/>
        </p:nvSpPr>
        <p:spPr>
          <a:xfrm>
            <a:off x="3532985" y="7913344"/>
            <a:ext cx="2951021" cy="338554"/>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600" b="1" dirty="0"/>
              <a:t>How can I do it better?</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xmlns="" id="{F8A7BE1C-4714-45D8-B89F-5E3AB28C85C8}"/>
              </a:ext>
            </a:extLst>
          </p:cNvPr>
          <p:cNvSpPr txBox="1"/>
          <p:nvPr/>
        </p:nvSpPr>
        <p:spPr>
          <a:xfrm>
            <a:off x="3543064" y="7333955"/>
            <a:ext cx="2951021" cy="338554"/>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600" b="1" dirty="0"/>
              <a:t>Where can I look for help?</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173088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476</TotalTime>
  <Words>200</Words>
  <Application>Microsoft Office PowerPoint</Application>
  <PresentationFormat>On-screen Show (4:3)</PresentationFormat>
  <Paragraphs>22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Comic Sans MS</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Chalky Chalk</dc:creator>
  <cp:lastModifiedBy>Mrs Stewart</cp:lastModifiedBy>
  <cp:revision>22</cp:revision>
  <dcterms:created xsi:type="dcterms:W3CDTF">2020-04-06T19:04:37Z</dcterms:created>
  <dcterms:modified xsi:type="dcterms:W3CDTF">2020-04-28T09:14:19Z</dcterms:modified>
</cp:coreProperties>
</file>