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56" d="100"/>
          <a:sy n="56" d="100"/>
        </p:scale>
        <p:origin x="21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933721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59770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90800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782604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446A7C-30C4-450A-B100-EA9B476F5072}" type="datetimeFigureOut">
              <a:rPr lang="en-GB" smtClean="0"/>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73973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4014983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446A7C-30C4-450A-B100-EA9B476F5072}" type="datetimeFigureOut">
              <a:rPr lang="en-GB" smtClean="0"/>
              <a:t>28/04/2020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801541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446A7C-30C4-450A-B100-EA9B476F5072}" type="datetimeFigureOut">
              <a:rPr lang="en-GB" smtClean="0"/>
              <a:t>28/04/2020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3791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46A7C-30C4-450A-B100-EA9B476F5072}" type="datetimeFigureOut">
              <a:rPr lang="en-GB" smtClean="0"/>
              <a:t>28/04/2020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226584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3090291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4446A7C-30C4-450A-B100-EA9B476F5072}" type="datetimeFigureOut">
              <a:rPr lang="en-GB" smtClean="0"/>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7E9450-E261-468F-80E9-2C591225FDBD}" type="slidenum">
              <a:rPr lang="en-GB" smtClean="0"/>
              <a:t>‹#›</a:t>
            </a:fld>
            <a:endParaRPr lang="en-GB"/>
          </a:p>
        </p:txBody>
      </p:sp>
    </p:spTree>
    <p:extLst>
      <p:ext uri="{BB962C8B-B14F-4D97-AF65-F5344CB8AC3E}">
        <p14:creationId xmlns:p14="http://schemas.microsoft.com/office/powerpoint/2010/main" val="102904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4446A7C-30C4-450A-B100-EA9B476F5072}" type="datetimeFigureOut">
              <a:rPr lang="en-GB" smtClean="0"/>
              <a:t>28/04/2020</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97E9450-E261-468F-80E9-2C591225FDBD}" type="slidenum">
              <a:rPr lang="en-GB" smtClean="0"/>
              <a:t>‹#›</a:t>
            </a:fld>
            <a:endParaRPr lang="en-GB"/>
          </a:p>
        </p:txBody>
      </p:sp>
    </p:spTree>
    <p:extLst>
      <p:ext uri="{BB962C8B-B14F-4D97-AF65-F5344CB8AC3E}">
        <p14:creationId xmlns:p14="http://schemas.microsoft.com/office/powerpoint/2010/main" val="2763642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9000" r="-69000"/>
          </a:stretch>
        </a:blipFill>
        <a:effectLst/>
      </p:bgPr>
    </p:bg>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69E61277-BEA4-4556-9667-43351C0D1029}"/>
              </a:ext>
            </a:extLst>
          </p:cNvPr>
          <p:cNvSpPr/>
          <p:nvPr/>
        </p:nvSpPr>
        <p:spPr>
          <a:xfrm>
            <a:off x="149418" y="295433"/>
            <a:ext cx="6552007" cy="8660677"/>
          </a:xfrm>
          <a:prstGeom prst="roundRect">
            <a:avLst>
              <a:gd name="adj" fmla="val 4735"/>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xmlns="" id="{8E5CC74E-4672-4BF4-B00F-0E5EF4432868}"/>
              </a:ext>
            </a:extLst>
          </p:cNvPr>
          <p:cNvSpPr/>
          <p:nvPr/>
        </p:nvSpPr>
        <p:spPr>
          <a:xfrm>
            <a:off x="-143691" y="-63788"/>
            <a:ext cx="5855559" cy="914400"/>
          </a:xfrm>
          <a:prstGeom prst="roundRect">
            <a:avLst>
              <a:gd name="adj" fmla="val 38585"/>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xmlns="" id="{340F8B0D-DE50-4E77-A8FA-727189C62CA3}"/>
              </a:ext>
            </a:extLst>
          </p:cNvPr>
          <p:cNvSpPr txBox="1"/>
          <p:nvPr/>
        </p:nvSpPr>
        <p:spPr>
          <a:xfrm>
            <a:off x="-2355073" y="101024"/>
            <a:ext cx="10228217" cy="584775"/>
          </a:xfrm>
          <a:prstGeom prst="rect">
            <a:avLst/>
          </a:prstGeom>
          <a:noFill/>
        </p:spPr>
        <p:txBody>
          <a:bodyPr wrap="square" rtlCol="0">
            <a:spAutoFit/>
          </a:bodyPr>
          <a:lstStyle/>
          <a:p>
            <a:pPr lvl="0" algn="ctr" defTabSz="914400">
              <a:defRPr/>
            </a:pPr>
            <a:r>
              <a:rPr lang="en-GB" sz="3200" b="1" dirty="0">
                <a:solidFill>
                  <a:prstClr val="black"/>
                </a:solidFill>
                <a:latin typeface="Comic Sans MS" panose="030F0702030302020204" pitchFamily="66" charset="0"/>
              </a:rPr>
              <a:t>STEM: Beat the Flood</a:t>
            </a:r>
            <a:endParaRPr kumimoji="0" lang="en-GB" sz="3200" b="1"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p:txBody>
      </p:sp>
      <p:sp>
        <p:nvSpPr>
          <p:cNvPr id="7" name="TextBox 6">
            <a:extLst>
              <a:ext uri="{FF2B5EF4-FFF2-40B4-BE49-F238E27FC236}">
                <a16:creationId xmlns:a16="http://schemas.microsoft.com/office/drawing/2014/main" xmlns="" id="{22BE496E-D93D-4BED-87ED-B04996870720}"/>
              </a:ext>
            </a:extLst>
          </p:cNvPr>
          <p:cNvSpPr txBox="1"/>
          <p:nvPr/>
        </p:nvSpPr>
        <p:spPr>
          <a:xfrm>
            <a:off x="3569432" y="3970485"/>
            <a:ext cx="2922217" cy="1169551"/>
          </a:xfrm>
          <a:prstGeom prst="rect">
            <a:avLst/>
          </a:prstGeom>
          <a:solidFill>
            <a:schemeClr val="bg1"/>
          </a:solidFill>
          <a:ln w="38100">
            <a:solidFill>
              <a:srgbClr val="7030A0"/>
            </a:solidFill>
            <a:prstDash val="lgDash"/>
          </a:ln>
        </p:spPr>
        <p:txBody>
          <a:bodyPr wrap="square" rtlCol="0">
            <a:spAutoFit/>
          </a:bodyPr>
          <a:lstStyle/>
          <a:p>
            <a:pPr lvl="0" algn="just"/>
            <a:r>
              <a:rPr lang="en-US" sz="1400" dirty="0">
                <a:solidFill>
                  <a:prstClr val="black"/>
                </a:solidFill>
              </a:rPr>
              <a:t>Design a home for your community on a low lying Island able to withstand the effects of flooding, and make a model of your design so you can test it.</a:t>
            </a:r>
          </a:p>
        </p:txBody>
      </p:sp>
      <p:sp>
        <p:nvSpPr>
          <p:cNvPr id="17" name="Rectangle 16">
            <a:extLst>
              <a:ext uri="{FF2B5EF4-FFF2-40B4-BE49-F238E27FC236}">
                <a16:creationId xmlns:a16="http://schemas.microsoft.com/office/drawing/2014/main" xmlns="" id="{086B9BF1-8162-4AE1-A5DB-B364D02151DD}"/>
              </a:ext>
            </a:extLst>
          </p:cNvPr>
          <p:cNvSpPr/>
          <p:nvPr/>
        </p:nvSpPr>
        <p:spPr>
          <a:xfrm>
            <a:off x="293429" y="1471095"/>
            <a:ext cx="3131992" cy="1919308"/>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28575">
            <a:solidFill>
              <a:srgbClr val="FF0000"/>
            </a:solidFill>
          </a:ln>
        </p:spPr>
        <p:txBody>
          <a:bodyPr wrap="square">
            <a:spAutoFit/>
          </a:bodyPr>
          <a:lstStyle/>
          <a:p>
            <a:pPr lvl="0" algn="just">
              <a:lnSpc>
                <a:spcPct val="115000"/>
              </a:lnSpc>
              <a:spcAft>
                <a:spcPts val="1000"/>
              </a:spcAft>
            </a:pPr>
            <a:r>
              <a:rPr lang="en-US" sz="1300" b="1" dirty="0">
                <a:solidFill>
                  <a:prstClr val="black"/>
                </a:solidFill>
                <a:ea typeface="Calibri" panose="020F0502020204030204" pitchFamily="34" charset="0"/>
                <a:cs typeface="Times New Roman" panose="02020603050405020304" pitchFamily="18" charset="0"/>
              </a:rPr>
              <a:t>Floating houses are permanently in the water, while amphibious houses are situated above the water and are designed to float when the water levels rise.  If the water level rises, they can move upwards and float. The fastenings to the mooring posts limit the motion caused by the water.</a:t>
            </a:r>
            <a:r>
              <a:rPr lang="en-US" sz="1300" dirty="0">
                <a:solidFill>
                  <a:prstClr val="black"/>
                </a:solidFill>
                <a:ea typeface="Calibri" panose="020F0502020204030204" pitchFamily="34" charset="0"/>
                <a:cs typeface="Times New Roman" panose="02020603050405020304" pitchFamily="18" charset="0"/>
              </a:rPr>
              <a:t>.</a:t>
            </a:r>
            <a:endParaRPr kumimoji="0" lang="en-GB" sz="130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xmlns="" id="{0F5A5706-64FE-4D53-9AF5-BE51CD2C1E8D}"/>
              </a:ext>
            </a:extLst>
          </p:cNvPr>
          <p:cNvSpPr txBox="1"/>
          <p:nvPr/>
        </p:nvSpPr>
        <p:spPr>
          <a:xfrm>
            <a:off x="3569432" y="3499415"/>
            <a:ext cx="2922217"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Your Challenge!</a:t>
            </a:r>
          </a:p>
        </p:txBody>
      </p:sp>
      <p:sp>
        <p:nvSpPr>
          <p:cNvPr id="19" name="TextBox 18">
            <a:extLst>
              <a:ext uri="{FF2B5EF4-FFF2-40B4-BE49-F238E27FC236}">
                <a16:creationId xmlns:a16="http://schemas.microsoft.com/office/drawing/2014/main" xmlns="" id="{43B7A050-A87C-4F3C-BD1C-4F0C6240E313}"/>
              </a:ext>
            </a:extLst>
          </p:cNvPr>
          <p:cNvSpPr txBox="1"/>
          <p:nvPr/>
        </p:nvSpPr>
        <p:spPr>
          <a:xfrm>
            <a:off x="316419" y="6143290"/>
            <a:ext cx="3109002"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Things to think about</a:t>
            </a:r>
          </a:p>
        </p:txBody>
      </p:sp>
      <p:sp>
        <p:nvSpPr>
          <p:cNvPr id="20" name="TextBox 19">
            <a:extLst>
              <a:ext uri="{FF2B5EF4-FFF2-40B4-BE49-F238E27FC236}">
                <a16:creationId xmlns:a16="http://schemas.microsoft.com/office/drawing/2014/main" xmlns="" id="{718EDE17-36A2-4A37-B6AF-43A589F3AF2D}"/>
              </a:ext>
            </a:extLst>
          </p:cNvPr>
          <p:cNvSpPr txBox="1"/>
          <p:nvPr/>
        </p:nvSpPr>
        <p:spPr>
          <a:xfrm>
            <a:off x="310531" y="6615534"/>
            <a:ext cx="3109002" cy="2246769"/>
          </a:xfrm>
          <a:prstGeom prst="rect">
            <a:avLst/>
          </a:prstGeom>
          <a:solidFill>
            <a:schemeClr val="bg1"/>
          </a:solidFill>
          <a:ln w="38100">
            <a:solidFill>
              <a:srgbClr val="7030A0"/>
            </a:solidFill>
            <a:prstDash val="lgDash"/>
          </a:ln>
        </p:spPr>
        <p:txBody>
          <a:bodyPr wrap="square" rtlCol="0">
            <a:spAutoFit/>
          </a:bodyPr>
          <a:lstStyle/>
          <a:p>
            <a:pPr marL="285750" lvl="0" indent="-285750" algn="just">
              <a:buFont typeface="Arial" panose="020B0604020202020204" pitchFamily="34" charset="0"/>
              <a:buChar char="•"/>
            </a:pPr>
            <a:r>
              <a:rPr lang="en-US" sz="1400" dirty="0"/>
              <a:t>How will you make your house float?</a:t>
            </a:r>
          </a:p>
          <a:p>
            <a:pPr marL="285750" lvl="0" indent="-285750" algn="just">
              <a:buFont typeface="Arial" panose="020B0604020202020204" pitchFamily="34" charset="0"/>
              <a:buChar char="•"/>
            </a:pPr>
            <a:r>
              <a:rPr lang="en-US" sz="1400" dirty="0"/>
              <a:t>How will you cut down on the wight of the house?</a:t>
            </a:r>
          </a:p>
          <a:p>
            <a:pPr marL="285750" lvl="0" indent="-285750" algn="just">
              <a:buFont typeface="Arial" panose="020B0604020202020204" pitchFamily="34" charset="0"/>
              <a:buChar char="•"/>
            </a:pPr>
            <a:r>
              <a:rPr lang="en-US" sz="1400" dirty="0"/>
              <a:t>How are you going to provide your house with electricity?</a:t>
            </a:r>
          </a:p>
          <a:p>
            <a:pPr marL="285750" lvl="0" indent="-285750" algn="just">
              <a:buFont typeface="Arial" panose="020B0604020202020204" pitchFamily="34" charset="0"/>
              <a:buChar char="•"/>
            </a:pPr>
            <a:r>
              <a:rPr lang="en-US" sz="1400" dirty="0"/>
              <a:t>How are you going to make sure your house doesn’t float off?</a:t>
            </a:r>
          </a:p>
          <a:p>
            <a:pPr marL="285750" lvl="0" indent="-285750" algn="just">
              <a:buFont typeface="Arial" panose="020B0604020202020204" pitchFamily="34" charset="0"/>
              <a:buChar char="•"/>
            </a:pPr>
            <a:r>
              <a:rPr lang="en-US" sz="1400" dirty="0"/>
              <a:t>How will you provide your house with clean water?</a:t>
            </a:r>
          </a:p>
        </p:txBody>
      </p:sp>
      <p:sp>
        <p:nvSpPr>
          <p:cNvPr id="21" name="TextBox 20">
            <a:extLst>
              <a:ext uri="{FF2B5EF4-FFF2-40B4-BE49-F238E27FC236}">
                <a16:creationId xmlns:a16="http://schemas.microsoft.com/office/drawing/2014/main" xmlns="" id="{253E7D3F-EF98-4FEB-8A25-A0D8BD686DCE}"/>
              </a:ext>
            </a:extLst>
          </p:cNvPr>
          <p:cNvSpPr txBox="1"/>
          <p:nvPr/>
        </p:nvSpPr>
        <p:spPr>
          <a:xfrm>
            <a:off x="3569431" y="5210996"/>
            <a:ext cx="2922217" cy="30777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a:ln w="38100">
            <a:solidFill>
              <a:srgbClr val="7030A0"/>
            </a:solidFill>
          </a:ln>
        </p:spPr>
        <p:txBody>
          <a:bodyPr wrap="square" rtlCol="0">
            <a:spAutoFit/>
          </a:bodyPr>
          <a:lstStyle/>
          <a:p>
            <a:pPr lvl="0" algn="ju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Reflection Questions</a:t>
            </a:r>
            <a:endPar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xmlns="" id="{47A6FF48-79E7-4C59-85C4-2F3DE4C68956}"/>
              </a:ext>
            </a:extLst>
          </p:cNvPr>
          <p:cNvSpPr txBox="1"/>
          <p:nvPr/>
        </p:nvSpPr>
        <p:spPr>
          <a:xfrm>
            <a:off x="293430" y="984291"/>
            <a:ext cx="3131992" cy="400110"/>
          </a:xfrm>
          <a:prstGeom prst="rect">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2700000" scaled="1"/>
            <a:tileRect/>
          </a:gradFill>
          <a:ln w="38100">
            <a:solidFill>
              <a:srgbClr val="FF0000"/>
            </a:solidFill>
          </a:ln>
        </p:spPr>
        <p:txBody>
          <a:bodyPr wrap="square" rtlCol="0">
            <a:spAutoFit/>
          </a:bodyPr>
          <a:lstStyle/>
          <a:p>
            <a:pPr algn="ctr"/>
            <a:r>
              <a:rPr lang="en-GB" sz="2000" b="1" dirty="0"/>
              <a:t>Introduction</a:t>
            </a:r>
          </a:p>
        </p:txBody>
      </p:sp>
      <p:pic>
        <p:nvPicPr>
          <p:cNvPr id="1026" name="Picture 2" descr="How to Control That Flooding - Grab Some Towels! | Stem projects ...">
            <a:extLst>
              <a:ext uri="{FF2B5EF4-FFF2-40B4-BE49-F238E27FC236}">
                <a16:creationId xmlns:a16="http://schemas.microsoft.com/office/drawing/2014/main" xmlns="" id="{A561152B-0086-4A64-A1FE-FBC0E1C046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6380"/>
          <a:stretch/>
        </p:blipFill>
        <p:spPr bwMode="auto">
          <a:xfrm>
            <a:off x="316419" y="3514204"/>
            <a:ext cx="3131992" cy="250528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xmlns="" id="{0DA0990F-CE28-4F4D-8964-68038FAED88E}"/>
              </a:ext>
            </a:extLst>
          </p:cNvPr>
          <p:cNvPicPr>
            <a:picLocks noChangeAspect="1"/>
          </p:cNvPicPr>
          <p:nvPr/>
        </p:nvPicPr>
        <p:blipFill>
          <a:blip r:embed="rId4"/>
          <a:stretch>
            <a:fillRect/>
          </a:stretch>
        </p:blipFill>
        <p:spPr>
          <a:xfrm>
            <a:off x="3569432" y="1393886"/>
            <a:ext cx="2922217" cy="1962365"/>
          </a:xfrm>
          <a:prstGeom prst="rect">
            <a:avLst/>
          </a:prstGeom>
        </p:spPr>
      </p:pic>
      <p:sp>
        <p:nvSpPr>
          <p:cNvPr id="24" name="TextBox 23">
            <a:extLst>
              <a:ext uri="{FF2B5EF4-FFF2-40B4-BE49-F238E27FC236}">
                <a16:creationId xmlns:a16="http://schemas.microsoft.com/office/drawing/2014/main" xmlns="" id="{6F1EB4C8-1A84-45A4-B001-CBDAE6FA5A15}"/>
              </a:ext>
            </a:extLst>
          </p:cNvPr>
          <p:cNvSpPr txBox="1"/>
          <p:nvPr/>
        </p:nvSpPr>
        <p:spPr>
          <a:xfrm>
            <a:off x="3540627" y="5660663"/>
            <a:ext cx="2951021" cy="28666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What should I do first?</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xmlns="" id="{B64152C2-4B86-479C-AB0F-B5C49B64BB5C}"/>
              </a:ext>
            </a:extLst>
          </p:cNvPr>
          <p:cNvSpPr txBox="1"/>
          <p:nvPr/>
        </p:nvSpPr>
        <p:spPr>
          <a:xfrm>
            <a:off x="3540627" y="6053082"/>
            <a:ext cx="2951021" cy="28798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GB" sz="1200" b="1" dirty="0">
                <a:solidFill>
                  <a:prstClr val="black"/>
                </a:solidFill>
              </a:rPr>
              <a:t>Is something confusing me?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xmlns="" id="{CCB9BB82-7E2F-4A12-99B8-18C9C6494E6E}"/>
              </a:ext>
            </a:extLst>
          </p:cNvPr>
          <p:cNvSpPr txBox="1"/>
          <p:nvPr/>
        </p:nvSpPr>
        <p:spPr>
          <a:xfrm>
            <a:off x="3540627" y="6432882"/>
            <a:ext cx="2951021" cy="27699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Could I explain this to someone else?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xmlns="" id="{37FB4EB3-131D-4527-B8E9-0E44FED02A5D}"/>
              </a:ext>
            </a:extLst>
          </p:cNvPr>
          <p:cNvSpPr txBox="1"/>
          <p:nvPr/>
        </p:nvSpPr>
        <p:spPr>
          <a:xfrm>
            <a:off x="3540627" y="7195440"/>
            <a:ext cx="2951021" cy="28798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How can I do it better?</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xmlns="" id="{8CB3A53E-C8A6-4E42-9BF0-E9DC8479F014}"/>
              </a:ext>
            </a:extLst>
          </p:cNvPr>
          <p:cNvSpPr txBox="1"/>
          <p:nvPr/>
        </p:nvSpPr>
        <p:spPr>
          <a:xfrm>
            <a:off x="3556186" y="6801695"/>
            <a:ext cx="2951021" cy="28798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Where can I look for help?</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xmlns="" id="{C203E489-FBFB-495F-ACC6-1CC1D81C3D3E}"/>
              </a:ext>
            </a:extLst>
          </p:cNvPr>
          <p:cNvSpPr txBox="1"/>
          <p:nvPr/>
        </p:nvSpPr>
        <p:spPr>
          <a:xfrm>
            <a:off x="3543659" y="7594925"/>
            <a:ext cx="2951021" cy="28798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Can I explain the importance of each part?</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xmlns="" id="{E82F82F5-2B5E-4145-8443-024CA3F39F0D}"/>
              </a:ext>
            </a:extLst>
          </p:cNvPr>
          <p:cNvSpPr txBox="1"/>
          <p:nvPr/>
        </p:nvSpPr>
        <p:spPr>
          <a:xfrm>
            <a:off x="3540089" y="8002727"/>
            <a:ext cx="2951021" cy="46166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2700000" scaled="1"/>
            <a:tileRect/>
          </a:gradFill>
          <a:ln w="38100">
            <a:solidFill>
              <a:srgbClr val="FF0000"/>
            </a:solidFill>
          </a:ln>
        </p:spPr>
        <p:txBody>
          <a:bodyPr wrap="square" rtlCol="0">
            <a:spAutoFit/>
          </a:bodyPr>
          <a:lstStyle/>
          <a:p>
            <a:pPr lvl="0" algn="just">
              <a:defRPr/>
            </a:pPr>
            <a:r>
              <a:rPr lang="en-US" sz="1200" b="1" dirty="0"/>
              <a:t>Do I know why it might be important to think about floating houses?</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17308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423</TotalTime>
  <Words>211</Words>
  <Application>Microsoft Office PowerPoint</Application>
  <PresentationFormat>On-screen Show (4:3)</PresentationFormat>
  <Paragraphs>19</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Comic Sans MS</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Chalky Chalk</dc:creator>
  <cp:lastModifiedBy>Mrs Stewart</cp:lastModifiedBy>
  <cp:revision>19</cp:revision>
  <dcterms:created xsi:type="dcterms:W3CDTF">2020-04-06T19:04:37Z</dcterms:created>
  <dcterms:modified xsi:type="dcterms:W3CDTF">2020-04-28T09:09:56Z</dcterms:modified>
</cp:coreProperties>
</file>