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0" r:id="rId2"/>
    <p:sldId id="301" r:id="rId3"/>
    <p:sldId id="297" r:id="rId4"/>
    <p:sldId id="298" r:id="rId5"/>
    <p:sldId id="299" r:id="rId6"/>
    <p:sldId id="266" r:id="rId7"/>
    <p:sldId id="267" r:id="rId8"/>
    <p:sldId id="268" r:id="rId9"/>
    <p:sldId id="269" r:id="rId10"/>
    <p:sldId id="302" r:id="rId11"/>
    <p:sldId id="279" r:id="rId12"/>
    <p:sldId id="280" r:id="rId13"/>
    <p:sldId id="281" r:id="rId14"/>
    <p:sldId id="282" r:id="rId15"/>
    <p:sldId id="303" r:id="rId16"/>
    <p:sldId id="294" r:id="rId17"/>
    <p:sldId id="258" r:id="rId18"/>
    <p:sldId id="295" r:id="rId19"/>
    <p:sldId id="296" r:id="rId20"/>
    <p:sldId id="304" r:id="rId21"/>
    <p:sldId id="287" r:id="rId22"/>
    <p:sldId id="288" r:id="rId23"/>
    <p:sldId id="270" r:id="rId24"/>
    <p:sldId id="289" r:id="rId25"/>
    <p:sldId id="306" r:id="rId26"/>
    <p:sldId id="256" r:id="rId27"/>
    <p:sldId id="274" r:id="rId28"/>
    <p:sldId id="275" r:id="rId29"/>
    <p:sldId id="257" r:id="rId30"/>
    <p:sldId id="260" r:id="rId31"/>
    <p:sldId id="261" r:id="rId32"/>
    <p:sldId id="262" r:id="rId33"/>
    <p:sldId id="263" r:id="rId34"/>
    <p:sldId id="25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C26B1C-9A2A-4337-836D-15B9EC1EA23A}" v="39" dt="2020-10-21T17:45:14.4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p:scale>
          <a:sx n="33" d="100"/>
          <a:sy n="33" d="100"/>
        </p:scale>
        <p:origin x="1948" y="776"/>
      </p:cViewPr>
      <p:guideLst/>
    </p:cSldViewPr>
  </p:slideViewPr>
  <p:notesTextViewPr>
    <p:cViewPr>
      <p:scale>
        <a:sx n="1" d="1"/>
        <a:sy n="1" d="1"/>
      </p:scale>
      <p:origin x="0" y="0"/>
    </p:cViewPr>
  </p:notesTextViewPr>
  <p:sorterViewPr>
    <p:cViewPr>
      <p:scale>
        <a:sx n="100" d="100"/>
        <a:sy n="100" d="100"/>
      </p:scale>
      <p:origin x="0" y="-125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AB72D-F9CF-488C-910C-4B710508B5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12B36C5-5530-4677-A655-CCF6389AE6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D54548-6553-4F39-8232-A309E4E344CB}"/>
              </a:ext>
            </a:extLst>
          </p:cNvPr>
          <p:cNvSpPr>
            <a:spLocks noGrp="1"/>
          </p:cNvSpPr>
          <p:nvPr>
            <p:ph type="dt" sz="half" idx="10"/>
          </p:nvPr>
        </p:nvSpPr>
        <p:spPr/>
        <p:txBody>
          <a:bodyPr/>
          <a:lstStyle/>
          <a:p>
            <a:fld id="{444AF7C7-97B2-4970-B802-F7E7D917DEFE}" type="datetimeFigureOut">
              <a:rPr lang="en-GB" smtClean="0"/>
              <a:t>21/10/2020</a:t>
            </a:fld>
            <a:endParaRPr lang="en-GB"/>
          </a:p>
        </p:txBody>
      </p:sp>
      <p:sp>
        <p:nvSpPr>
          <p:cNvPr id="5" name="Footer Placeholder 4">
            <a:extLst>
              <a:ext uri="{FF2B5EF4-FFF2-40B4-BE49-F238E27FC236}">
                <a16:creationId xmlns:a16="http://schemas.microsoft.com/office/drawing/2014/main" id="{C982FD74-2F14-49A0-92B2-A3AB1B4E9B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261D0F-5003-4817-87F2-2A6647B95960}"/>
              </a:ext>
            </a:extLst>
          </p:cNvPr>
          <p:cNvSpPr>
            <a:spLocks noGrp="1"/>
          </p:cNvSpPr>
          <p:nvPr>
            <p:ph type="sldNum" sz="quarter" idx="12"/>
          </p:nvPr>
        </p:nvSpPr>
        <p:spPr/>
        <p:txBody>
          <a:bodyPr/>
          <a:lstStyle/>
          <a:p>
            <a:fld id="{DD3E0D05-5121-4933-A1FE-B98BF5B9C4F6}" type="slidenum">
              <a:rPr lang="en-GB" smtClean="0"/>
              <a:t>‹#›</a:t>
            </a:fld>
            <a:endParaRPr lang="en-GB"/>
          </a:p>
        </p:txBody>
      </p:sp>
    </p:spTree>
    <p:extLst>
      <p:ext uri="{BB962C8B-B14F-4D97-AF65-F5344CB8AC3E}">
        <p14:creationId xmlns:p14="http://schemas.microsoft.com/office/powerpoint/2010/main" val="1983972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51CFE-6D44-4722-A379-5BFDEBB8515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6BE671-CA14-4257-9140-1504D1D9D6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5DD003-2341-40FC-BB8F-F786AB534694}"/>
              </a:ext>
            </a:extLst>
          </p:cNvPr>
          <p:cNvSpPr>
            <a:spLocks noGrp="1"/>
          </p:cNvSpPr>
          <p:nvPr>
            <p:ph type="dt" sz="half" idx="10"/>
          </p:nvPr>
        </p:nvSpPr>
        <p:spPr/>
        <p:txBody>
          <a:bodyPr/>
          <a:lstStyle/>
          <a:p>
            <a:fld id="{444AF7C7-97B2-4970-B802-F7E7D917DEFE}" type="datetimeFigureOut">
              <a:rPr lang="en-GB" smtClean="0"/>
              <a:t>21/10/2020</a:t>
            </a:fld>
            <a:endParaRPr lang="en-GB"/>
          </a:p>
        </p:txBody>
      </p:sp>
      <p:sp>
        <p:nvSpPr>
          <p:cNvPr id="5" name="Footer Placeholder 4">
            <a:extLst>
              <a:ext uri="{FF2B5EF4-FFF2-40B4-BE49-F238E27FC236}">
                <a16:creationId xmlns:a16="http://schemas.microsoft.com/office/drawing/2014/main" id="{9FA9FDFC-0AC8-4FB9-BD0B-BB3CB4B136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BA96CC-6179-4D4B-946D-FDFF6B39B1AB}"/>
              </a:ext>
            </a:extLst>
          </p:cNvPr>
          <p:cNvSpPr>
            <a:spLocks noGrp="1"/>
          </p:cNvSpPr>
          <p:nvPr>
            <p:ph type="sldNum" sz="quarter" idx="12"/>
          </p:nvPr>
        </p:nvSpPr>
        <p:spPr/>
        <p:txBody>
          <a:bodyPr/>
          <a:lstStyle/>
          <a:p>
            <a:fld id="{DD3E0D05-5121-4933-A1FE-B98BF5B9C4F6}" type="slidenum">
              <a:rPr lang="en-GB" smtClean="0"/>
              <a:t>‹#›</a:t>
            </a:fld>
            <a:endParaRPr lang="en-GB"/>
          </a:p>
        </p:txBody>
      </p:sp>
    </p:spTree>
    <p:extLst>
      <p:ext uri="{BB962C8B-B14F-4D97-AF65-F5344CB8AC3E}">
        <p14:creationId xmlns:p14="http://schemas.microsoft.com/office/powerpoint/2010/main" val="1390588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C02E6F-AD23-41E3-9CDE-3B2F91A57B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A36C8D3-4481-4DCB-B8C8-1C8D10CE4C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51900A-A4E4-46DE-8C6C-5100E8D1F5D7}"/>
              </a:ext>
            </a:extLst>
          </p:cNvPr>
          <p:cNvSpPr>
            <a:spLocks noGrp="1"/>
          </p:cNvSpPr>
          <p:nvPr>
            <p:ph type="dt" sz="half" idx="10"/>
          </p:nvPr>
        </p:nvSpPr>
        <p:spPr/>
        <p:txBody>
          <a:bodyPr/>
          <a:lstStyle/>
          <a:p>
            <a:fld id="{444AF7C7-97B2-4970-B802-F7E7D917DEFE}" type="datetimeFigureOut">
              <a:rPr lang="en-GB" smtClean="0"/>
              <a:t>21/10/2020</a:t>
            </a:fld>
            <a:endParaRPr lang="en-GB"/>
          </a:p>
        </p:txBody>
      </p:sp>
      <p:sp>
        <p:nvSpPr>
          <p:cNvPr id="5" name="Footer Placeholder 4">
            <a:extLst>
              <a:ext uri="{FF2B5EF4-FFF2-40B4-BE49-F238E27FC236}">
                <a16:creationId xmlns:a16="http://schemas.microsoft.com/office/drawing/2014/main" id="{2A097568-888A-416F-898F-022BC2AE0E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E459BD-FD8D-4690-870D-72485314AC19}"/>
              </a:ext>
            </a:extLst>
          </p:cNvPr>
          <p:cNvSpPr>
            <a:spLocks noGrp="1"/>
          </p:cNvSpPr>
          <p:nvPr>
            <p:ph type="sldNum" sz="quarter" idx="12"/>
          </p:nvPr>
        </p:nvSpPr>
        <p:spPr/>
        <p:txBody>
          <a:bodyPr/>
          <a:lstStyle/>
          <a:p>
            <a:fld id="{DD3E0D05-5121-4933-A1FE-B98BF5B9C4F6}" type="slidenum">
              <a:rPr lang="en-GB" smtClean="0"/>
              <a:t>‹#›</a:t>
            </a:fld>
            <a:endParaRPr lang="en-GB"/>
          </a:p>
        </p:txBody>
      </p:sp>
    </p:spTree>
    <p:extLst>
      <p:ext uri="{BB962C8B-B14F-4D97-AF65-F5344CB8AC3E}">
        <p14:creationId xmlns:p14="http://schemas.microsoft.com/office/powerpoint/2010/main" val="2086583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E3B7-7C13-4D0F-99CD-1A32263530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E20546-FE5C-45E0-9356-2D65936F65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6BA896-6577-4E07-84E6-4878BDAD879A}"/>
              </a:ext>
            </a:extLst>
          </p:cNvPr>
          <p:cNvSpPr>
            <a:spLocks noGrp="1"/>
          </p:cNvSpPr>
          <p:nvPr>
            <p:ph type="dt" sz="half" idx="10"/>
          </p:nvPr>
        </p:nvSpPr>
        <p:spPr/>
        <p:txBody>
          <a:bodyPr/>
          <a:lstStyle/>
          <a:p>
            <a:fld id="{444AF7C7-97B2-4970-B802-F7E7D917DEFE}" type="datetimeFigureOut">
              <a:rPr lang="en-GB" smtClean="0"/>
              <a:t>21/10/2020</a:t>
            </a:fld>
            <a:endParaRPr lang="en-GB"/>
          </a:p>
        </p:txBody>
      </p:sp>
      <p:sp>
        <p:nvSpPr>
          <p:cNvPr id="5" name="Footer Placeholder 4">
            <a:extLst>
              <a:ext uri="{FF2B5EF4-FFF2-40B4-BE49-F238E27FC236}">
                <a16:creationId xmlns:a16="http://schemas.microsoft.com/office/drawing/2014/main" id="{5265CD22-F038-46E6-82D0-E7B90C5C52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1BC0A3-6585-424B-9DCE-B02DED53B242}"/>
              </a:ext>
            </a:extLst>
          </p:cNvPr>
          <p:cNvSpPr>
            <a:spLocks noGrp="1"/>
          </p:cNvSpPr>
          <p:nvPr>
            <p:ph type="sldNum" sz="quarter" idx="12"/>
          </p:nvPr>
        </p:nvSpPr>
        <p:spPr/>
        <p:txBody>
          <a:bodyPr/>
          <a:lstStyle/>
          <a:p>
            <a:fld id="{DD3E0D05-5121-4933-A1FE-B98BF5B9C4F6}" type="slidenum">
              <a:rPr lang="en-GB" smtClean="0"/>
              <a:t>‹#›</a:t>
            </a:fld>
            <a:endParaRPr lang="en-GB"/>
          </a:p>
        </p:txBody>
      </p:sp>
    </p:spTree>
    <p:extLst>
      <p:ext uri="{BB962C8B-B14F-4D97-AF65-F5344CB8AC3E}">
        <p14:creationId xmlns:p14="http://schemas.microsoft.com/office/powerpoint/2010/main" val="1300969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4E173-9DF0-4ABE-A756-CF440C8E1D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C63F8EB-5306-4103-BE79-BE5EF51CED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1D2CF8-EB66-4CA1-A289-1DC41016C535}"/>
              </a:ext>
            </a:extLst>
          </p:cNvPr>
          <p:cNvSpPr>
            <a:spLocks noGrp="1"/>
          </p:cNvSpPr>
          <p:nvPr>
            <p:ph type="dt" sz="half" idx="10"/>
          </p:nvPr>
        </p:nvSpPr>
        <p:spPr/>
        <p:txBody>
          <a:bodyPr/>
          <a:lstStyle/>
          <a:p>
            <a:fld id="{444AF7C7-97B2-4970-B802-F7E7D917DEFE}" type="datetimeFigureOut">
              <a:rPr lang="en-GB" smtClean="0"/>
              <a:t>21/10/2020</a:t>
            </a:fld>
            <a:endParaRPr lang="en-GB"/>
          </a:p>
        </p:txBody>
      </p:sp>
      <p:sp>
        <p:nvSpPr>
          <p:cNvPr id="5" name="Footer Placeholder 4">
            <a:extLst>
              <a:ext uri="{FF2B5EF4-FFF2-40B4-BE49-F238E27FC236}">
                <a16:creationId xmlns:a16="http://schemas.microsoft.com/office/drawing/2014/main" id="{4B8A6BAF-0551-49C8-BD95-5F801A788E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51E617-1EF9-4C5D-A3C8-0171CEE14523}"/>
              </a:ext>
            </a:extLst>
          </p:cNvPr>
          <p:cNvSpPr>
            <a:spLocks noGrp="1"/>
          </p:cNvSpPr>
          <p:nvPr>
            <p:ph type="sldNum" sz="quarter" idx="12"/>
          </p:nvPr>
        </p:nvSpPr>
        <p:spPr/>
        <p:txBody>
          <a:bodyPr/>
          <a:lstStyle/>
          <a:p>
            <a:fld id="{DD3E0D05-5121-4933-A1FE-B98BF5B9C4F6}" type="slidenum">
              <a:rPr lang="en-GB" smtClean="0"/>
              <a:t>‹#›</a:t>
            </a:fld>
            <a:endParaRPr lang="en-GB"/>
          </a:p>
        </p:txBody>
      </p:sp>
    </p:spTree>
    <p:extLst>
      <p:ext uri="{BB962C8B-B14F-4D97-AF65-F5344CB8AC3E}">
        <p14:creationId xmlns:p14="http://schemas.microsoft.com/office/powerpoint/2010/main" val="2744313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8124-0935-4DD9-BC73-B99587AA01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B8133B-29BF-4BD9-BADC-9BB44672B9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15DC7E-E6F6-455C-990D-B3CB4DE3DE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431356-A70F-4E3C-9D7A-32E62DD9AEFB}"/>
              </a:ext>
            </a:extLst>
          </p:cNvPr>
          <p:cNvSpPr>
            <a:spLocks noGrp="1"/>
          </p:cNvSpPr>
          <p:nvPr>
            <p:ph type="dt" sz="half" idx="10"/>
          </p:nvPr>
        </p:nvSpPr>
        <p:spPr/>
        <p:txBody>
          <a:bodyPr/>
          <a:lstStyle/>
          <a:p>
            <a:fld id="{444AF7C7-97B2-4970-B802-F7E7D917DEFE}" type="datetimeFigureOut">
              <a:rPr lang="en-GB" smtClean="0"/>
              <a:t>21/10/2020</a:t>
            </a:fld>
            <a:endParaRPr lang="en-GB"/>
          </a:p>
        </p:txBody>
      </p:sp>
      <p:sp>
        <p:nvSpPr>
          <p:cNvPr id="6" name="Footer Placeholder 5">
            <a:extLst>
              <a:ext uri="{FF2B5EF4-FFF2-40B4-BE49-F238E27FC236}">
                <a16:creationId xmlns:a16="http://schemas.microsoft.com/office/drawing/2014/main" id="{F5FED54F-EFCE-4597-9FFA-60C17E9E41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D7F05D-D798-4433-84A9-F91549ABD366}"/>
              </a:ext>
            </a:extLst>
          </p:cNvPr>
          <p:cNvSpPr>
            <a:spLocks noGrp="1"/>
          </p:cNvSpPr>
          <p:nvPr>
            <p:ph type="sldNum" sz="quarter" idx="12"/>
          </p:nvPr>
        </p:nvSpPr>
        <p:spPr/>
        <p:txBody>
          <a:bodyPr/>
          <a:lstStyle/>
          <a:p>
            <a:fld id="{DD3E0D05-5121-4933-A1FE-B98BF5B9C4F6}" type="slidenum">
              <a:rPr lang="en-GB" smtClean="0"/>
              <a:t>‹#›</a:t>
            </a:fld>
            <a:endParaRPr lang="en-GB"/>
          </a:p>
        </p:txBody>
      </p:sp>
    </p:spTree>
    <p:extLst>
      <p:ext uri="{BB962C8B-B14F-4D97-AF65-F5344CB8AC3E}">
        <p14:creationId xmlns:p14="http://schemas.microsoft.com/office/powerpoint/2010/main" val="142686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33BAC-5BBA-452E-82C2-07AEE51736D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F27280-5768-42FA-9316-239EDB08F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FECCE2-F16E-4511-A411-B79A0FCC0E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4F803B-66C2-4029-9DEC-EAB3429321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CCA0D6-E89C-4A1F-8B80-38A3DB3784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5F1ECCB-B8B6-4A6C-BBEA-1CCA65653A67}"/>
              </a:ext>
            </a:extLst>
          </p:cNvPr>
          <p:cNvSpPr>
            <a:spLocks noGrp="1"/>
          </p:cNvSpPr>
          <p:nvPr>
            <p:ph type="dt" sz="half" idx="10"/>
          </p:nvPr>
        </p:nvSpPr>
        <p:spPr/>
        <p:txBody>
          <a:bodyPr/>
          <a:lstStyle/>
          <a:p>
            <a:fld id="{444AF7C7-97B2-4970-B802-F7E7D917DEFE}" type="datetimeFigureOut">
              <a:rPr lang="en-GB" smtClean="0"/>
              <a:t>21/10/2020</a:t>
            </a:fld>
            <a:endParaRPr lang="en-GB"/>
          </a:p>
        </p:txBody>
      </p:sp>
      <p:sp>
        <p:nvSpPr>
          <p:cNvPr id="8" name="Footer Placeholder 7">
            <a:extLst>
              <a:ext uri="{FF2B5EF4-FFF2-40B4-BE49-F238E27FC236}">
                <a16:creationId xmlns:a16="http://schemas.microsoft.com/office/drawing/2014/main" id="{31BCD52E-12EB-4E93-974D-B44352C5A71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A56AE7-9DDA-44E6-9941-DE255980B43C}"/>
              </a:ext>
            </a:extLst>
          </p:cNvPr>
          <p:cNvSpPr>
            <a:spLocks noGrp="1"/>
          </p:cNvSpPr>
          <p:nvPr>
            <p:ph type="sldNum" sz="quarter" idx="12"/>
          </p:nvPr>
        </p:nvSpPr>
        <p:spPr/>
        <p:txBody>
          <a:bodyPr/>
          <a:lstStyle/>
          <a:p>
            <a:fld id="{DD3E0D05-5121-4933-A1FE-B98BF5B9C4F6}" type="slidenum">
              <a:rPr lang="en-GB" smtClean="0"/>
              <a:t>‹#›</a:t>
            </a:fld>
            <a:endParaRPr lang="en-GB"/>
          </a:p>
        </p:txBody>
      </p:sp>
    </p:spTree>
    <p:extLst>
      <p:ext uri="{BB962C8B-B14F-4D97-AF65-F5344CB8AC3E}">
        <p14:creationId xmlns:p14="http://schemas.microsoft.com/office/powerpoint/2010/main" val="2338014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AE2FE-E88A-475B-A00F-B0D356AC3B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5CDC79-A8F0-43A2-A2A2-337C23CF5571}"/>
              </a:ext>
            </a:extLst>
          </p:cNvPr>
          <p:cNvSpPr>
            <a:spLocks noGrp="1"/>
          </p:cNvSpPr>
          <p:nvPr>
            <p:ph type="dt" sz="half" idx="10"/>
          </p:nvPr>
        </p:nvSpPr>
        <p:spPr/>
        <p:txBody>
          <a:bodyPr/>
          <a:lstStyle/>
          <a:p>
            <a:fld id="{444AF7C7-97B2-4970-B802-F7E7D917DEFE}" type="datetimeFigureOut">
              <a:rPr lang="en-GB" smtClean="0"/>
              <a:t>21/10/2020</a:t>
            </a:fld>
            <a:endParaRPr lang="en-GB"/>
          </a:p>
        </p:txBody>
      </p:sp>
      <p:sp>
        <p:nvSpPr>
          <p:cNvPr id="4" name="Footer Placeholder 3">
            <a:extLst>
              <a:ext uri="{FF2B5EF4-FFF2-40B4-BE49-F238E27FC236}">
                <a16:creationId xmlns:a16="http://schemas.microsoft.com/office/drawing/2014/main" id="{945EBD76-79B2-4E14-906F-EFB52EBBE66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AE2504-9C71-418C-ADBA-878C70DBE56A}"/>
              </a:ext>
            </a:extLst>
          </p:cNvPr>
          <p:cNvSpPr>
            <a:spLocks noGrp="1"/>
          </p:cNvSpPr>
          <p:nvPr>
            <p:ph type="sldNum" sz="quarter" idx="12"/>
          </p:nvPr>
        </p:nvSpPr>
        <p:spPr/>
        <p:txBody>
          <a:bodyPr/>
          <a:lstStyle/>
          <a:p>
            <a:fld id="{DD3E0D05-5121-4933-A1FE-B98BF5B9C4F6}" type="slidenum">
              <a:rPr lang="en-GB" smtClean="0"/>
              <a:t>‹#›</a:t>
            </a:fld>
            <a:endParaRPr lang="en-GB"/>
          </a:p>
        </p:txBody>
      </p:sp>
    </p:spTree>
    <p:extLst>
      <p:ext uri="{BB962C8B-B14F-4D97-AF65-F5344CB8AC3E}">
        <p14:creationId xmlns:p14="http://schemas.microsoft.com/office/powerpoint/2010/main" val="3110647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72E636-4B8D-4A43-8CE9-6BA52B47CEC4}"/>
              </a:ext>
            </a:extLst>
          </p:cNvPr>
          <p:cNvSpPr>
            <a:spLocks noGrp="1"/>
          </p:cNvSpPr>
          <p:nvPr>
            <p:ph type="dt" sz="half" idx="10"/>
          </p:nvPr>
        </p:nvSpPr>
        <p:spPr/>
        <p:txBody>
          <a:bodyPr/>
          <a:lstStyle/>
          <a:p>
            <a:fld id="{444AF7C7-97B2-4970-B802-F7E7D917DEFE}" type="datetimeFigureOut">
              <a:rPr lang="en-GB" smtClean="0"/>
              <a:t>21/10/2020</a:t>
            </a:fld>
            <a:endParaRPr lang="en-GB"/>
          </a:p>
        </p:txBody>
      </p:sp>
      <p:sp>
        <p:nvSpPr>
          <p:cNvPr id="3" name="Footer Placeholder 2">
            <a:extLst>
              <a:ext uri="{FF2B5EF4-FFF2-40B4-BE49-F238E27FC236}">
                <a16:creationId xmlns:a16="http://schemas.microsoft.com/office/drawing/2014/main" id="{861476DB-E159-4159-814A-8F42C88D0AF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9E8374-90AC-4DF0-8373-2501D2481EB9}"/>
              </a:ext>
            </a:extLst>
          </p:cNvPr>
          <p:cNvSpPr>
            <a:spLocks noGrp="1"/>
          </p:cNvSpPr>
          <p:nvPr>
            <p:ph type="sldNum" sz="quarter" idx="12"/>
          </p:nvPr>
        </p:nvSpPr>
        <p:spPr/>
        <p:txBody>
          <a:bodyPr/>
          <a:lstStyle/>
          <a:p>
            <a:fld id="{DD3E0D05-5121-4933-A1FE-B98BF5B9C4F6}" type="slidenum">
              <a:rPr lang="en-GB" smtClean="0"/>
              <a:t>‹#›</a:t>
            </a:fld>
            <a:endParaRPr lang="en-GB"/>
          </a:p>
        </p:txBody>
      </p:sp>
    </p:spTree>
    <p:extLst>
      <p:ext uri="{BB962C8B-B14F-4D97-AF65-F5344CB8AC3E}">
        <p14:creationId xmlns:p14="http://schemas.microsoft.com/office/powerpoint/2010/main" val="357880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9EDFC-6945-42D1-A354-A1C2846452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BF7545D-666B-4CB2-BFDE-365D9071F3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498253-4B11-46B3-9BA8-2E59D70B6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52A25-7031-49E6-B2E3-B0098ACF1325}"/>
              </a:ext>
            </a:extLst>
          </p:cNvPr>
          <p:cNvSpPr>
            <a:spLocks noGrp="1"/>
          </p:cNvSpPr>
          <p:nvPr>
            <p:ph type="dt" sz="half" idx="10"/>
          </p:nvPr>
        </p:nvSpPr>
        <p:spPr/>
        <p:txBody>
          <a:bodyPr/>
          <a:lstStyle/>
          <a:p>
            <a:fld id="{444AF7C7-97B2-4970-B802-F7E7D917DEFE}" type="datetimeFigureOut">
              <a:rPr lang="en-GB" smtClean="0"/>
              <a:t>21/10/2020</a:t>
            </a:fld>
            <a:endParaRPr lang="en-GB"/>
          </a:p>
        </p:txBody>
      </p:sp>
      <p:sp>
        <p:nvSpPr>
          <p:cNvPr id="6" name="Footer Placeholder 5">
            <a:extLst>
              <a:ext uri="{FF2B5EF4-FFF2-40B4-BE49-F238E27FC236}">
                <a16:creationId xmlns:a16="http://schemas.microsoft.com/office/drawing/2014/main" id="{703976ED-7C60-4DB9-A2AA-62161D0043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56831C-DE9B-4060-AC68-99EB3637F480}"/>
              </a:ext>
            </a:extLst>
          </p:cNvPr>
          <p:cNvSpPr>
            <a:spLocks noGrp="1"/>
          </p:cNvSpPr>
          <p:nvPr>
            <p:ph type="sldNum" sz="quarter" idx="12"/>
          </p:nvPr>
        </p:nvSpPr>
        <p:spPr/>
        <p:txBody>
          <a:bodyPr/>
          <a:lstStyle/>
          <a:p>
            <a:fld id="{DD3E0D05-5121-4933-A1FE-B98BF5B9C4F6}" type="slidenum">
              <a:rPr lang="en-GB" smtClean="0"/>
              <a:t>‹#›</a:t>
            </a:fld>
            <a:endParaRPr lang="en-GB"/>
          </a:p>
        </p:txBody>
      </p:sp>
    </p:spTree>
    <p:extLst>
      <p:ext uri="{BB962C8B-B14F-4D97-AF65-F5344CB8AC3E}">
        <p14:creationId xmlns:p14="http://schemas.microsoft.com/office/powerpoint/2010/main" val="2585630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05837-D625-42BF-982B-7896B87425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2B5FB0-9C33-4510-B526-E8372B2F84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3FE721C-2452-44C4-B3AF-157F86BCE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330576-61F0-463D-A759-C407D11E6041}"/>
              </a:ext>
            </a:extLst>
          </p:cNvPr>
          <p:cNvSpPr>
            <a:spLocks noGrp="1"/>
          </p:cNvSpPr>
          <p:nvPr>
            <p:ph type="dt" sz="half" idx="10"/>
          </p:nvPr>
        </p:nvSpPr>
        <p:spPr/>
        <p:txBody>
          <a:bodyPr/>
          <a:lstStyle/>
          <a:p>
            <a:fld id="{444AF7C7-97B2-4970-B802-F7E7D917DEFE}" type="datetimeFigureOut">
              <a:rPr lang="en-GB" smtClean="0"/>
              <a:t>21/10/2020</a:t>
            </a:fld>
            <a:endParaRPr lang="en-GB"/>
          </a:p>
        </p:txBody>
      </p:sp>
      <p:sp>
        <p:nvSpPr>
          <p:cNvPr id="6" name="Footer Placeholder 5">
            <a:extLst>
              <a:ext uri="{FF2B5EF4-FFF2-40B4-BE49-F238E27FC236}">
                <a16:creationId xmlns:a16="http://schemas.microsoft.com/office/drawing/2014/main" id="{A12AEBF8-E13F-4492-9BF7-BBA24C6518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37ED2E-D400-4AF2-B1FB-D07DFB9B4D2F}"/>
              </a:ext>
            </a:extLst>
          </p:cNvPr>
          <p:cNvSpPr>
            <a:spLocks noGrp="1"/>
          </p:cNvSpPr>
          <p:nvPr>
            <p:ph type="sldNum" sz="quarter" idx="12"/>
          </p:nvPr>
        </p:nvSpPr>
        <p:spPr/>
        <p:txBody>
          <a:bodyPr/>
          <a:lstStyle/>
          <a:p>
            <a:fld id="{DD3E0D05-5121-4933-A1FE-B98BF5B9C4F6}" type="slidenum">
              <a:rPr lang="en-GB" smtClean="0"/>
              <a:t>‹#›</a:t>
            </a:fld>
            <a:endParaRPr lang="en-GB"/>
          </a:p>
        </p:txBody>
      </p:sp>
    </p:spTree>
    <p:extLst>
      <p:ext uri="{BB962C8B-B14F-4D97-AF65-F5344CB8AC3E}">
        <p14:creationId xmlns:p14="http://schemas.microsoft.com/office/powerpoint/2010/main" val="999658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DB8661-E96A-40A9-9B60-466FCB169F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B03F36-AA9E-4EB2-B833-576BA97426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70082D-C7B2-4A05-8FB6-3F55E7F99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AF7C7-97B2-4970-B802-F7E7D917DEFE}" type="datetimeFigureOut">
              <a:rPr lang="en-GB" smtClean="0"/>
              <a:t>21/10/2020</a:t>
            </a:fld>
            <a:endParaRPr lang="en-GB"/>
          </a:p>
        </p:txBody>
      </p:sp>
      <p:sp>
        <p:nvSpPr>
          <p:cNvPr id="5" name="Footer Placeholder 4">
            <a:extLst>
              <a:ext uri="{FF2B5EF4-FFF2-40B4-BE49-F238E27FC236}">
                <a16:creationId xmlns:a16="http://schemas.microsoft.com/office/drawing/2014/main" id="{6E53E1C4-430A-4897-A9FA-304F49E810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90CD60C-4B14-4C42-A78E-1D821FB04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E0D05-5121-4933-A1FE-B98BF5B9C4F6}" type="slidenum">
              <a:rPr lang="en-GB" smtClean="0"/>
              <a:t>‹#›</a:t>
            </a:fld>
            <a:endParaRPr lang="en-GB"/>
          </a:p>
        </p:txBody>
      </p:sp>
    </p:spTree>
    <p:extLst>
      <p:ext uri="{BB962C8B-B14F-4D97-AF65-F5344CB8AC3E}">
        <p14:creationId xmlns:p14="http://schemas.microsoft.com/office/powerpoint/2010/main" val="1044069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8.jpeg"/><Relationship Id="rId2" Type="http://schemas.openxmlformats.org/officeDocument/2006/relationships/image" Target="../media/image53.png"/><Relationship Id="rId16"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pixabay.com/en/world-earth-globe-keep-give-take-3258865/" TargetMode="External"/><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8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lukeas09/4025546707"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7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rry Rivel - URC Harvest Festival Celebrations">
            <a:extLst>
              <a:ext uri="{FF2B5EF4-FFF2-40B4-BE49-F238E27FC236}">
                <a16:creationId xmlns:a16="http://schemas.microsoft.com/office/drawing/2014/main" id="{6E512F65-B3D7-4117-B8A7-C8879C4E8D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21" r="-2" b="-2"/>
          <a:stretch/>
        </p:blipFill>
        <p:spPr bwMode="auto">
          <a:xfrm>
            <a:off x="635000" y="1778000"/>
            <a:ext cx="7010400" cy="4140200"/>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Oxton St. Saviour's CE Primary School | ID Uniforms">
            <a:extLst>
              <a:ext uri="{FF2B5EF4-FFF2-40B4-BE49-F238E27FC236}">
                <a16:creationId xmlns:a16="http://schemas.microsoft.com/office/drawing/2014/main" id="{2E126ECE-6CCE-44FC-80B9-6CEECD53FC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8" r="4227" b="1"/>
          <a:stretch/>
        </p:blipFill>
        <p:spPr bwMode="auto">
          <a:xfrm>
            <a:off x="7721600" y="1778000"/>
            <a:ext cx="3797300" cy="4140200"/>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2B6DD69-BD86-496F-9B93-8BC2683F25D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 Harvest Prayers 2020</a:t>
            </a:r>
          </a:p>
        </p:txBody>
      </p:sp>
    </p:spTree>
    <p:extLst>
      <p:ext uri="{BB962C8B-B14F-4D97-AF65-F5344CB8AC3E}">
        <p14:creationId xmlns:p14="http://schemas.microsoft.com/office/powerpoint/2010/main" val="3699829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6511889-1C0D-42FA-9FCC-F1916D227784}"/>
              </a:ext>
            </a:extLst>
          </p:cNvPr>
          <p:cNvPicPr>
            <a:picLocks noChangeAspect="1"/>
          </p:cNvPicPr>
          <p:nvPr/>
        </p:nvPicPr>
        <p:blipFill rotWithShape="1">
          <a:blip r:embed="rId2"/>
          <a:srcRect l="5425" t="5033" r="14447" b="-2"/>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0C65B2-5FB7-4644-902D-0BEA4123A16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Poplar Class</a:t>
            </a:r>
            <a:br>
              <a:rPr lang="en-US" sz="4800"/>
            </a:br>
            <a:r>
              <a:rPr lang="en-US" sz="4800"/>
              <a:t>Year Two</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39322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a:off x="0" y="0"/>
            <a:ext cx="12192000" cy="7956564"/>
          </a:xfrm>
          <a:prstGeom prst="rect">
            <a:avLst/>
          </a:prstGeom>
        </p:spPr>
      </p:pic>
      <p:sp>
        <p:nvSpPr>
          <p:cNvPr id="5" name="TextBox 4"/>
          <p:cNvSpPr txBox="1"/>
          <p:nvPr/>
        </p:nvSpPr>
        <p:spPr>
          <a:xfrm>
            <a:off x="-332936" y="5037522"/>
            <a:ext cx="8506265" cy="1569660"/>
          </a:xfrm>
          <a:prstGeom prst="rect">
            <a:avLst/>
          </a:prstGeom>
          <a:noFill/>
        </p:spPr>
        <p:txBody>
          <a:bodyPr wrap="square" rtlCol="0">
            <a:spAutoFit/>
          </a:bodyPr>
          <a:lstStyle/>
          <a:p>
            <a:pPr algn="ctr"/>
            <a:r>
              <a:rPr lang="en-GB" sz="4800" b="1" dirty="0">
                <a:solidFill>
                  <a:schemeClr val="bg1"/>
                </a:solidFill>
              </a:rPr>
              <a:t>Year 2</a:t>
            </a:r>
          </a:p>
          <a:p>
            <a:pPr algn="ctr"/>
            <a:r>
              <a:rPr lang="en-GB" sz="4800" b="1" dirty="0">
                <a:solidFill>
                  <a:schemeClr val="bg1"/>
                </a:solidFill>
              </a:rPr>
              <a:t>Harvest of the rain and sun </a:t>
            </a:r>
          </a:p>
        </p:txBody>
      </p:sp>
    </p:spTree>
    <p:extLst>
      <p:ext uri="{BB962C8B-B14F-4D97-AF65-F5344CB8AC3E}">
        <p14:creationId xmlns:p14="http://schemas.microsoft.com/office/powerpoint/2010/main" val="2309606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833" y="212651"/>
            <a:ext cx="11206715" cy="6400800"/>
          </a:xfrm>
        </p:spPr>
        <p:txBody>
          <a:bodyPr>
            <a:normAutofit/>
          </a:bodyPr>
          <a:lstStyle/>
          <a:p>
            <a:r>
              <a:rPr lang="en-GB" sz="2800" b="1" dirty="0"/>
              <a:t>Dear God</a:t>
            </a:r>
            <a:br>
              <a:rPr lang="en-GB" sz="2800" b="1" dirty="0"/>
            </a:br>
            <a:r>
              <a:rPr lang="en-GB" sz="2800" b="1" dirty="0"/>
              <a:t>Thank you for the bright, beautiful sun. It keeps us warm and gives us daylight. It shines down on the flowers and helps them to grow.</a:t>
            </a:r>
            <a:br>
              <a:rPr lang="en-GB" sz="2800" b="1" dirty="0"/>
            </a:br>
            <a:r>
              <a:rPr lang="en-GB" sz="2800" b="1" dirty="0"/>
              <a:t>The sun means we can go and play outside in the park with our friends and family. We are so lucky to have it.</a:t>
            </a:r>
            <a:br>
              <a:rPr lang="en-GB" sz="2800" b="1" dirty="0"/>
            </a:br>
            <a:br>
              <a:rPr lang="en-GB" sz="2800" b="1" dirty="0"/>
            </a:br>
            <a:r>
              <a:rPr lang="en-GB" sz="2800" b="1" dirty="0"/>
              <a:t>Thank you for the rain, it is special because it gives us something to play in by splashing in the puddles and catching it on our tongue.</a:t>
            </a:r>
            <a:br>
              <a:rPr lang="en-GB" sz="2800" b="1" dirty="0"/>
            </a:br>
            <a:r>
              <a:rPr lang="en-GB" sz="2800" b="1" dirty="0"/>
              <a:t>Sometimes on a rainy day it is good to stay inside all snug and warm, watching the rain run down the window. </a:t>
            </a:r>
            <a:br>
              <a:rPr lang="en-GB" sz="2800" b="1" dirty="0"/>
            </a:br>
            <a:r>
              <a:rPr lang="en-GB" sz="2800" b="1" dirty="0"/>
              <a:t>We need rain to help the plants to grow and keep the animals and sea creatures healthy.</a:t>
            </a:r>
            <a:br>
              <a:rPr lang="en-GB" sz="2800" b="1" dirty="0"/>
            </a:br>
            <a:r>
              <a:rPr lang="en-GB" sz="2800" b="1" dirty="0"/>
              <a:t>Without sun and rain we wouldn’t have the beautiful rainbows with all their special colours.</a:t>
            </a:r>
            <a:br>
              <a:rPr lang="en-GB" sz="2800" b="1" dirty="0"/>
            </a:br>
            <a:r>
              <a:rPr lang="en-GB" sz="2800" b="1" dirty="0"/>
              <a:t>Amen</a:t>
            </a:r>
            <a:br>
              <a:rPr lang="en-GB" sz="2000" dirty="0"/>
            </a:br>
            <a:endParaRPr lang="en-GB" sz="2000" dirty="0"/>
          </a:p>
        </p:txBody>
      </p:sp>
    </p:spTree>
    <p:extLst>
      <p:ext uri="{BB962C8B-B14F-4D97-AF65-F5344CB8AC3E}">
        <p14:creationId xmlns:p14="http://schemas.microsoft.com/office/powerpoint/2010/main" val="4099052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947" y="156848"/>
            <a:ext cx="11732456" cy="6525306"/>
          </a:xfrm>
          <a:prstGeom prst="rect">
            <a:avLst/>
          </a:prstGeom>
        </p:spPr>
      </p:pic>
    </p:spTree>
    <p:extLst>
      <p:ext uri="{BB962C8B-B14F-4D97-AF65-F5344CB8AC3E}">
        <p14:creationId xmlns:p14="http://schemas.microsoft.com/office/powerpoint/2010/main" val="3332292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014" y="179939"/>
            <a:ext cx="11619915" cy="6467046"/>
          </a:xfrm>
          <a:prstGeom prst="rect">
            <a:avLst/>
          </a:prstGeom>
        </p:spPr>
      </p:pic>
    </p:spTree>
    <p:extLst>
      <p:ext uri="{BB962C8B-B14F-4D97-AF65-F5344CB8AC3E}">
        <p14:creationId xmlns:p14="http://schemas.microsoft.com/office/powerpoint/2010/main" val="1110613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CDBBB9A-6628-4E88-BD7F-0F2EC464B07F}"/>
              </a:ext>
            </a:extLst>
          </p:cNvPr>
          <p:cNvPicPr>
            <a:picLocks noGrp="1" noChangeAspect="1"/>
          </p:cNvPicPr>
          <p:nvPr>
            <p:ph idx="1"/>
          </p:nvPr>
        </p:nvPicPr>
        <p:blipFill rotWithShape="1">
          <a:blip r:embed="rId2"/>
          <a:srcRect t="9091" r="27895"/>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03AD061-286E-48C5-8BC3-7401DCCE6DE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Willow Class </a:t>
            </a:r>
            <a:br>
              <a:rPr lang="en-US" sz="4800"/>
            </a:br>
            <a:r>
              <a:rPr lang="en-US" sz="4800"/>
              <a:t>Year Three</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29335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Rectangle 1"/>
          <p:cNvSpPr/>
          <p:nvPr/>
        </p:nvSpPr>
        <p:spPr>
          <a:xfrm>
            <a:off x="3545331" y="639165"/>
            <a:ext cx="6596767" cy="1938992"/>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Year 3</a:t>
            </a: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Fruit and Vegetables</a:t>
            </a:r>
          </a:p>
        </p:txBody>
      </p:sp>
      <p:sp>
        <p:nvSpPr>
          <p:cNvPr id="3" name="TextBox 2"/>
          <p:cNvSpPr txBox="1"/>
          <p:nvPr/>
        </p:nvSpPr>
        <p:spPr>
          <a:xfrm>
            <a:off x="2678649" y="3058141"/>
            <a:ext cx="7243881" cy="1569660"/>
          </a:xfrm>
          <a:prstGeom prst="rect">
            <a:avLst/>
          </a:prstGeom>
          <a:noFill/>
        </p:spPr>
        <p:txBody>
          <a:bodyPr wrap="square" rtlCol="0">
            <a:spAutoFit/>
          </a:bodyPr>
          <a:lstStyle/>
          <a:p>
            <a:pPr algn="ctr"/>
            <a:r>
              <a:rPr lang="en-GB" sz="2400" dirty="0"/>
              <a:t>Now he who supplies seed to the sower and bread for food will also supply and increase your store of seed and will enlarge the harvest of your righteousness.</a:t>
            </a:r>
          </a:p>
          <a:p>
            <a:pPr algn="ctr"/>
            <a:r>
              <a:rPr lang="en-GB" sz="2400" dirty="0"/>
              <a:t> 2 Corinthians 9:10</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 y="387987"/>
            <a:ext cx="3273083" cy="171018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0104" y="4627801"/>
            <a:ext cx="3175781" cy="198486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974" y="4185131"/>
            <a:ext cx="1971675" cy="231457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2530" y="387987"/>
            <a:ext cx="1938259" cy="1938259"/>
          </a:xfrm>
          <a:prstGeom prst="rect">
            <a:avLst/>
          </a:prstGeom>
        </p:spPr>
      </p:pic>
    </p:spTree>
    <p:extLst>
      <p:ext uri="{BB962C8B-B14F-4D97-AF65-F5344CB8AC3E}">
        <p14:creationId xmlns:p14="http://schemas.microsoft.com/office/powerpoint/2010/main" val="3939327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05001" y="813230"/>
            <a:ext cx="3888635" cy="290447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32647">
            <a:off x="8140471" y="1224733"/>
            <a:ext cx="3913174" cy="292280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11248" y="3551918"/>
            <a:ext cx="3548445" cy="2650382"/>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692072">
            <a:off x="296777" y="846552"/>
            <a:ext cx="3799409" cy="283783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629128">
            <a:off x="6858169" y="3867378"/>
            <a:ext cx="3333213" cy="2489622"/>
          </a:xfrm>
          <a:prstGeom prst="rect">
            <a:avLst/>
          </a:prstGeom>
        </p:spPr>
      </p:pic>
      <p:sp>
        <p:nvSpPr>
          <p:cNvPr id="7" name="TextBox 6"/>
          <p:cNvSpPr txBox="1"/>
          <p:nvPr/>
        </p:nvSpPr>
        <p:spPr>
          <a:xfrm>
            <a:off x="239151" y="4740812"/>
            <a:ext cx="2644726" cy="1754326"/>
          </a:xfrm>
          <a:prstGeom prst="rect">
            <a:avLst/>
          </a:prstGeom>
          <a:noFill/>
        </p:spPr>
        <p:txBody>
          <a:bodyPr wrap="square" rtlCol="0">
            <a:spAutoFit/>
          </a:bodyPr>
          <a:lstStyle/>
          <a:p>
            <a:r>
              <a:rPr lang="en-GB" dirty="0"/>
              <a:t>Year 3 have been learning about the important work fair trade does and how we can help to improve lives by supporting this important organisation.</a:t>
            </a:r>
          </a:p>
        </p:txBody>
      </p:sp>
    </p:spTree>
    <p:extLst>
      <p:ext uri="{BB962C8B-B14F-4D97-AF65-F5344CB8AC3E}">
        <p14:creationId xmlns:p14="http://schemas.microsoft.com/office/powerpoint/2010/main" val="275819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2682" y="319230"/>
            <a:ext cx="4328295" cy="323286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288985" y="818293"/>
            <a:ext cx="3943809" cy="294568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445" y="598704"/>
            <a:ext cx="3953025" cy="295256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673" y="3695376"/>
            <a:ext cx="3985426" cy="2976769"/>
          </a:xfrm>
          <a:prstGeom prst="rect">
            <a:avLst/>
          </a:prstGeom>
        </p:spPr>
      </p:pic>
      <p:sp>
        <p:nvSpPr>
          <p:cNvPr id="6" name="TextBox 5"/>
          <p:cNvSpPr txBox="1"/>
          <p:nvPr/>
        </p:nvSpPr>
        <p:spPr>
          <a:xfrm>
            <a:off x="4923692" y="4263040"/>
            <a:ext cx="4318782" cy="2246769"/>
          </a:xfrm>
          <a:prstGeom prst="rect">
            <a:avLst/>
          </a:prstGeom>
          <a:noFill/>
        </p:spPr>
        <p:txBody>
          <a:bodyPr wrap="square" rtlCol="0">
            <a:spAutoFit/>
          </a:bodyPr>
          <a:lstStyle/>
          <a:p>
            <a:r>
              <a:rPr lang="en-GB" sz="2800" dirty="0"/>
              <a:t>We thanked God for our hardworking farmers and also those in poor countries who supply us with such beautiful fruit.</a:t>
            </a:r>
          </a:p>
        </p:txBody>
      </p:sp>
    </p:spTree>
    <p:extLst>
      <p:ext uri="{BB962C8B-B14F-4D97-AF65-F5344CB8AC3E}">
        <p14:creationId xmlns:p14="http://schemas.microsoft.com/office/powerpoint/2010/main" val="258008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Rectangle 1"/>
          <p:cNvSpPr/>
          <p:nvPr/>
        </p:nvSpPr>
        <p:spPr>
          <a:xfrm>
            <a:off x="3048000" y="652856"/>
            <a:ext cx="6096000" cy="5684120"/>
          </a:xfrm>
          <a:prstGeom prst="rect">
            <a:avLst/>
          </a:prstGeom>
        </p:spPr>
        <p:txBody>
          <a:bodyPr>
            <a:spAutoFit/>
          </a:bodyPr>
          <a:lstStyle/>
          <a:p>
            <a:pPr>
              <a:lnSpc>
                <a:spcPct val="107000"/>
              </a:lnSpc>
              <a:spcAft>
                <a:spcPts val="800"/>
              </a:spcAft>
            </a:pPr>
            <a:r>
              <a:rPr lang="en-GB" b="1" dirty="0">
                <a:effectLst/>
                <a:latin typeface="Bradley Hand ITC" panose="03070402050302030203" pitchFamily="66" charset="0"/>
                <a:ea typeface="Calibri" panose="020F0502020204030204" pitchFamily="34" charset="0"/>
                <a:cs typeface="Times New Roman" panose="02020603050405020304" pitchFamily="18" charset="0"/>
              </a:rPr>
              <a:t>Dear God</a:t>
            </a:r>
            <a:endParaRPr lang="en-GB" sz="1000" b="1" dirty="0">
              <a:effectLst/>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b="1" dirty="0">
                <a:effectLst/>
                <a:latin typeface="Bradley Hand ITC" panose="03070402050302030203" pitchFamily="66" charset="0"/>
                <a:ea typeface="Calibri" panose="020F0502020204030204" pitchFamily="34" charset="0"/>
                <a:cs typeface="Times New Roman" panose="02020603050405020304" pitchFamily="18" charset="0"/>
              </a:rPr>
              <a:t>Thank you for the delicious fruit and vegetables we eat, thank you for the sour and thank you for the sweet.</a:t>
            </a:r>
            <a:endParaRPr lang="en-GB" sz="1000" b="1" dirty="0">
              <a:effectLst/>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b="1" dirty="0">
                <a:effectLst/>
                <a:latin typeface="Bradley Hand ITC" panose="03070402050302030203" pitchFamily="66" charset="0"/>
                <a:ea typeface="Calibri" panose="020F0502020204030204" pitchFamily="34" charset="0"/>
                <a:cs typeface="Times New Roman" panose="02020603050405020304" pitchFamily="18" charset="0"/>
              </a:rPr>
              <a:t> </a:t>
            </a:r>
            <a:endParaRPr lang="en-GB" sz="1000" b="1" dirty="0">
              <a:effectLst/>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b="1" dirty="0">
                <a:effectLst/>
                <a:latin typeface="Bradley Hand ITC" panose="03070402050302030203" pitchFamily="66" charset="0"/>
                <a:ea typeface="Calibri" panose="020F0502020204030204" pitchFamily="34" charset="0"/>
                <a:cs typeface="Times New Roman" panose="02020603050405020304" pitchFamily="18" charset="0"/>
              </a:rPr>
              <a:t>We should remember the farmers who work so hard in our country to grow the fruit and vegetables which keep us healthy. We are thankful for everything. </a:t>
            </a:r>
            <a:endParaRPr lang="en-GB" sz="1000" b="1" dirty="0">
              <a:effectLst/>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b="1" dirty="0">
                <a:effectLst/>
                <a:latin typeface="Bradley Hand ITC" panose="03070402050302030203" pitchFamily="66" charset="0"/>
                <a:ea typeface="Calibri" panose="020F0502020204030204" pitchFamily="34" charset="0"/>
                <a:cs typeface="Times New Roman" panose="02020603050405020304" pitchFamily="18" charset="0"/>
              </a:rPr>
              <a:t> </a:t>
            </a:r>
            <a:endParaRPr lang="en-GB" sz="1000" b="1" dirty="0">
              <a:effectLst/>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b="1" dirty="0">
                <a:effectLst/>
                <a:latin typeface="Bradley Hand ITC" panose="03070402050302030203" pitchFamily="66" charset="0"/>
                <a:ea typeface="Calibri" panose="020F0502020204030204" pitchFamily="34" charset="0"/>
                <a:cs typeface="Times New Roman" panose="02020603050405020304" pitchFamily="18" charset="0"/>
              </a:rPr>
              <a:t>Fair trade looks after the poor farmers who struggle to live their lives comfortably. They get fair prices for their fruit and vegetables, making enough money to improve their business and also share with their community. </a:t>
            </a:r>
            <a:endParaRPr lang="en-GB" sz="1000" b="1" dirty="0">
              <a:effectLst/>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b="1" dirty="0">
                <a:effectLst/>
                <a:latin typeface="Bradley Hand ITC" panose="03070402050302030203" pitchFamily="66" charset="0"/>
                <a:ea typeface="Calibri" panose="020F0502020204030204" pitchFamily="34" charset="0"/>
                <a:cs typeface="Times New Roman" panose="02020603050405020304" pitchFamily="18" charset="0"/>
              </a:rPr>
              <a:t>Please help us and large companies to make wiser choices by buying or supporting Fair Trade, so that others may have a better life.</a:t>
            </a:r>
            <a:endParaRPr lang="en-GB" sz="1000" b="1" dirty="0">
              <a:effectLst/>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b="1" dirty="0">
                <a:effectLst/>
                <a:latin typeface="Bradley Hand ITC" panose="03070402050302030203" pitchFamily="66" charset="0"/>
                <a:ea typeface="Calibri" panose="020F0502020204030204" pitchFamily="34" charset="0"/>
                <a:cs typeface="Times New Roman" panose="02020603050405020304" pitchFamily="18" charset="0"/>
              </a:rPr>
              <a:t>Amen</a:t>
            </a:r>
            <a:endParaRPr lang="en-GB" sz="1000" b="1" dirty="0">
              <a:effectLst/>
              <a:latin typeface="Bradley Hand ITC" panose="03070402050302030203" pitchFamily="66"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0" y="247310"/>
            <a:ext cx="2785403" cy="145537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97" y="4965895"/>
            <a:ext cx="2549995" cy="15937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8095" y="4251863"/>
            <a:ext cx="1965886" cy="23077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64" y="498229"/>
            <a:ext cx="1938259" cy="1938259"/>
          </a:xfrm>
          <a:prstGeom prst="rect">
            <a:avLst/>
          </a:prstGeom>
        </p:spPr>
      </p:pic>
    </p:spTree>
    <p:extLst>
      <p:ext uri="{BB962C8B-B14F-4D97-AF65-F5344CB8AC3E}">
        <p14:creationId xmlns:p14="http://schemas.microsoft.com/office/powerpoint/2010/main" val="2250906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F4D5922-434B-4829-B93E-02DC38A29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35FBA24-5C01-4635-A984-1DB6E340B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D89A5114-55F8-4976-BBE9-EB03D13143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76" name="Oval 75">
              <a:extLst>
                <a:ext uri="{FF2B5EF4-FFF2-40B4-BE49-F238E27FC236}">
                  <a16:creationId xmlns:a16="http://schemas.microsoft.com/office/drawing/2014/main" id="{B68E7F15-1BC6-438A-8D72-8DC7AED51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1641807-6842-4066-AF10-93EC82C9F3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F982CAD2-2793-4D56-BE4D-E6CEF77D76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02ADA1AD-25F7-4EE1-9E91-CB4534B56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07625553-33A6-42A6-BA58-B6F60A4E5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5B990D2-1682-41A9-850F-4DC602C31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Rectangle 82">
            <a:extLst>
              <a:ext uri="{FF2B5EF4-FFF2-40B4-BE49-F238E27FC236}">
                <a16:creationId xmlns:a16="http://schemas.microsoft.com/office/drawing/2014/main" id="{5819102A-0400-4C1F-8614-973F5262E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EA8FBDFC-CF2A-4A9A-88B1-15D45D68BC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86" name="Straight Connector 85">
              <a:extLst>
                <a:ext uri="{FF2B5EF4-FFF2-40B4-BE49-F238E27FC236}">
                  <a16:creationId xmlns:a16="http://schemas.microsoft.com/office/drawing/2014/main" id="{4EC299EF-4D18-40D1-AAB9-5082B26ABF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649880C-55B6-4C46-A7F6-6A2856231B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C809907-F418-42B7-B7DA-7578B44AAB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71152CA-C7C6-498B-AC68-B4620D2421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CF1485CA-41D2-421F-B28D-15EF845D5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04ED96A1-E6CA-493F-8610-6B8B7A28E3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94" name="Straight Connector 93">
              <a:extLst>
                <a:ext uri="{FF2B5EF4-FFF2-40B4-BE49-F238E27FC236}">
                  <a16:creationId xmlns:a16="http://schemas.microsoft.com/office/drawing/2014/main" id="{3C9231B8-0812-4FDE-9AC6-94984E20AC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BF59FE3-7AD8-46E8-9440-D268639942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EEEDF00-F676-4147-BAF0-64840E2857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4D3F73A-55E6-4A58-872D-BE9E9C7C3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2050" name="Picture 2" descr="Is Whole Wheat Bread Good for Blood Sugar? | Healthy Eating | SF Gate">
            <a:extLst>
              <a:ext uri="{FF2B5EF4-FFF2-40B4-BE49-F238E27FC236}">
                <a16:creationId xmlns:a16="http://schemas.microsoft.com/office/drawing/2014/main" id="{C71665A2-E8F9-4D0F-A1B7-D90B7CB7ADD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9308" r="16350" b="2"/>
          <a:stretch/>
        </p:blipFill>
        <p:spPr bwMode="auto">
          <a:xfrm>
            <a:off x="6997974" y="706170"/>
            <a:ext cx="4492357" cy="5431517"/>
          </a:xfrm>
          <a:prstGeom prst="rect">
            <a:avLst/>
          </a:prstGeom>
          <a:noFill/>
          <a:extLst>
            <a:ext uri="{909E8E84-426E-40DD-AFC4-6F175D3DCCD1}">
              <a14:hiddenFill xmlns:a14="http://schemas.microsoft.com/office/drawing/2010/main">
                <a:solidFill>
                  <a:srgbClr val="FFFFFF"/>
                </a:solidFill>
              </a14:hiddenFill>
            </a:ext>
          </a:extLst>
        </p:spPr>
      </p:pic>
      <p:grpSp>
        <p:nvGrpSpPr>
          <p:cNvPr id="99" name="Group 98">
            <a:extLst>
              <a:ext uri="{FF2B5EF4-FFF2-40B4-BE49-F238E27FC236}">
                <a16:creationId xmlns:a16="http://schemas.microsoft.com/office/drawing/2014/main" id="{8D2BC472-0671-410F-BA77-E46AA62106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867670" y="850149"/>
            <a:ext cx="304800" cy="429768"/>
            <a:chOff x="215328" y="-46937"/>
            <a:chExt cx="304800" cy="2773841"/>
          </a:xfrm>
        </p:grpSpPr>
        <p:cxnSp>
          <p:nvCxnSpPr>
            <p:cNvPr id="100" name="Straight Connector 99">
              <a:extLst>
                <a:ext uri="{FF2B5EF4-FFF2-40B4-BE49-F238E27FC236}">
                  <a16:creationId xmlns:a16="http://schemas.microsoft.com/office/drawing/2014/main" id="{DC68B2A3-267E-4DE4-8DD5-C0378482D2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6474CC6-D7FB-4A38-8991-680F048CFF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5825D0E-A1E4-4466-81B2-33325B3B3F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1BD1E16-C3EF-4A05-9C71-590A55BFC5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597D144-5F66-4F96-B10B-2C9139E9E91A}"/>
              </a:ext>
            </a:extLst>
          </p:cNvPr>
          <p:cNvSpPr>
            <a:spLocks noGrp="1"/>
          </p:cNvSpPr>
          <p:nvPr>
            <p:ph type="title"/>
          </p:nvPr>
        </p:nvSpPr>
        <p:spPr>
          <a:xfrm>
            <a:off x="630936" y="609600"/>
            <a:ext cx="6171202" cy="2819399"/>
          </a:xfrm>
          <a:noFill/>
        </p:spPr>
        <p:txBody>
          <a:bodyPr vert="horz" lIns="91440" tIns="45720" rIns="91440" bIns="45720" rtlCol="0" anchor="b">
            <a:normAutofit/>
          </a:bodyPr>
          <a:lstStyle/>
          <a:p>
            <a:r>
              <a:rPr lang="en-US" sz="4800">
                <a:solidFill>
                  <a:schemeClr val="bg1"/>
                </a:solidFill>
              </a:rPr>
              <a:t>Horse Chestnut Class</a:t>
            </a:r>
          </a:p>
        </p:txBody>
      </p:sp>
    </p:spTree>
    <p:extLst>
      <p:ext uri="{BB962C8B-B14F-4D97-AF65-F5344CB8AC3E}">
        <p14:creationId xmlns:p14="http://schemas.microsoft.com/office/powerpoint/2010/main" val="312429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3C88ADF-1384-49D8-A76C-B7C7744A1780}"/>
              </a:ext>
            </a:extLst>
          </p:cNvPr>
          <p:cNvPicPr>
            <a:picLocks noGrp="1" noChangeAspect="1"/>
          </p:cNvPicPr>
          <p:nvPr>
            <p:ph idx="1"/>
          </p:nvPr>
        </p:nvPicPr>
        <p:blipFill rotWithShape="1">
          <a:blip r:embed="rId2"/>
          <a:srcRect l="8577" t="23391" r="514"/>
          <a:stretch/>
        </p:blipFill>
        <p:spPr>
          <a:xfrm>
            <a:off x="20" y="10"/>
            <a:ext cx="12191981" cy="6857990"/>
          </a:xfrm>
          <a:prstGeom prst="rect">
            <a:avLst/>
          </a:prstGeom>
        </p:spPr>
      </p:pic>
      <p:sp>
        <p:nvSpPr>
          <p:cNvPr id="18"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CA6018-9C80-4F5E-B164-2564D33CB394}"/>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Cherry Blossom</a:t>
            </a:r>
            <a:br>
              <a:rPr lang="en-US" sz="6600"/>
            </a:br>
            <a:r>
              <a:rPr lang="en-US" sz="6600"/>
              <a:t>Year Four</a:t>
            </a:r>
          </a:p>
        </p:txBody>
      </p:sp>
      <p:sp>
        <p:nvSpPr>
          <p:cNvPr id="19"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58491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72A6FD-9232-479D-9368-E6B38647F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90117"/>
          </a:xfrm>
          <a:prstGeom prst="rect">
            <a:avLst/>
          </a:prstGeom>
        </p:spPr>
      </p:pic>
      <p:sp>
        <p:nvSpPr>
          <p:cNvPr id="4" name="TextBox 3">
            <a:extLst>
              <a:ext uri="{FF2B5EF4-FFF2-40B4-BE49-F238E27FC236}">
                <a16:creationId xmlns:a16="http://schemas.microsoft.com/office/drawing/2014/main" id="{2ECF64CF-7FAE-4CEF-B02F-C3FA22F9E453}"/>
              </a:ext>
            </a:extLst>
          </p:cNvPr>
          <p:cNvSpPr txBox="1"/>
          <p:nvPr/>
        </p:nvSpPr>
        <p:spPr>
          <a:xfrm>
            <a:off x="7146388" y="154744"/>
            <a:ext cx="4698609" cy="2585323"/>
          </a:xfrm>
          <a:prstGeom prst="rect">
            <a:avLst/>
          </a:prstGeom>
          <a:noFill/>
        </p:spPr>
        <p:txBody>
          <a:bodyPr wrap="square" rtlCol="0">
            <a:spAutoFit/>
          </a:bodyPr>
          <a:lstStyle/>
          <a:p>
            <a:pPr algn="ctr"/>
            <a:r>
              <a:rPr lang="en-GB" sz="5400" dirty="0"/>
              <a:t>Harvest of the Sea</a:t>
            </a:r>
          </a:p>
          <a:p>
            <a:pPr algn="ctr"/>
            <a:r>
              <a:rPr lang="en-GB" sz="5400" dirty="0"/>
              <a:t>                 </a:t>
            </a:r>
            <a:r>
              <a:rPr lang="en-GB" sz="4400" dirty="0"/>
              <a:t>Year 4</a:t>
            </a:r>
          </a:p>
        </p:txBody>
      </p:sp>
    </p:spTree>
    <p:extLst>
      <p:ext uri="{BB962C8B-B14F-4D97-AF65-F5344CB8AC3E}">
        <p14:creationId xmlns:p14="http://schemas.microsoft.com/office/powerpoint/2010/main" val="2049882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7033" y="151179"/>
            <a:ext cx="10895308" cy="6555641"/>
          </a:xfrm>
          <a:prstGeom prst="rect">
            <a:avLst/>
          </a:prstGeom>
          <a:noFill/>
        </p:spPr>
        <p:txBody>
          <a:bodyPr wrap="square" rtlCol="0">
            <a:spAutoFit/>
          </a:bodyPr>
          <a:lstStyle/>
          <a:p>
            <a:r>
              <a:rPr lang="en-GB" sz="2800" b="1" dirty="0">
                <a:latin typeface="Ink Free" panose="03080402000500000000" pitchFamily="66" charset="0"/>
              </a:rPr>
              <a:t>Heavenly Father</a:t>
            </a:r>
          </a:p>
          <a:p>
            <a:endParaRPr lang="en-GB" sz="2800" b="1" dirty="0">
              <a:latin typeface="Ink Free" panose="03080402000500000000" pitchFamily="66" charset="0"/>
            </a:endParaRPr>
          </a:p>
          <a:p>
            <a:r>
              <a:rPr lang="en-GB" sz="2800" b="1" dirty="0">
                <a:latin typeface="Ink Free" panose="03080402000500000000" pitchFamily="66" charset="0"/>
              </a:rPr>
              <a:t>Thank you for  our seamen who cross oceans far away,</a:t>
            </a:r>
          </a:p>
          <a:p>
            <a:r>
              <a:rPr lang="en-GB" sz="2800" b="1" dirty="0">
                <a:latin typeface="Ink Free" panose="03080402000500000000" pitchFamily="66" charset="0"/>
              </a:rPr>
              <a:t>Bringing home the harvests we eat every day.</a:t>
            </a:r>
          </a:p>
          <a:p>
            <a:endParaRPr lang="en-GB" sz="2800" b="1" dirty="0">
              <a:latin typeface="Ink Free" panose="03080402000500000000" pitchFamily="66" charset="0"/>
            </a:endParaRPr>
          </a:p>
          <a:p>
            <a:r>
              <a:rPr lang="en-GB" sz="2800" b="1" dirty="0">
                <a:latin typeface="Ink Free" panose="03080402000500000000" pitchFamily="66" charset="0"/>
              </a:rPr>
              <a:t>Thank you for the fishermen who sail out to sea,</a:t>
            </a:r>
          </a:p>
          <a:p>
            <a:r>
              <a:rPr lang="en-GB" sz="2800" b="1" dirty="0">
                <a:latin typeface="Ink Free" panose="03080402000500000000" pitchFamily="66" charset="0"/>
              </a:rPr>
              <a:t>To catch a multitude of fish  for my family and me.</a:t>
            </a:r>
          </a:p>
          <a:p>
            <a:endParaRPr lang="en-GB" sz="2800" b="1" dirty="0">
              <a:latin typeface="Ink Free" panose="03080402000500000000" pitchFamily="66" charset="0"/>
            </a:endParaRPr>
          </a:p>
          <a:p>
            <a:r>
              <a:rPr lang="en-GB" sz="2800" b="1" dirty="0">
                <a:latin typeface="Ink Free" panose="03080402000500000000" pitchFamily="66" charset="0"/>
              </a:rPr>
              <a:t>Thank you for the lifeboat crews, in mighty seas are brave,</a:t>
            </a:r>
          </a:p>
          <a:p>
            <a:r>
              <a:rPr lang="en-GB" sz="2800" b="1" dirty="0">
                <a:latin typeface="Ink Free" panose="03080402000500000000" pitchFamily="66" charset="0"/>
              </a:rPr>
              <a:t>Rescuing in times of trouble- many lives they do save.</a:t>
            </a:r>
          </a:p>
          <a:p>
            <a:endParaRPr lang="en-GB" sz="2800" b="1" dirty="0">
              <a:latin typeface="Ink Free" panose="03080402000500000000" pitchFamily="66" charset="0"/>
            </a:endParaRPr>
          </a:p>
          <a:p>
            <a:r>
              <a:rPr lang="en-GB" sz="2800" b="1" dirty="0">
                <a:latin typeface="Ink Free" panose="03080402000500000000" pitchFamily="66" charset="0"/>
              </a:rPr>
              <a:t>Thank you for the scientists who research our oceans deep,</a:t>
            </a:r>
          </a:p>
          <a:p>
            <a:r>
              <a:rPr lang="en-GB" sz="2800" b="1" dirty="0">
                <a:latin typeface="Ink Free" panose="03080402000500000000" pitchFamily="66" charset="0"/>
              </a:rPr>
              <a:t>Seeing all God’s beauty for our planet to keep.</a:t>
            </a:r>
          </a:p>
          <a:p>
            <a:endParaRPr lang="en-GB" sz="2800" b="1" dirty="0">
              <a:latin typeface="Ink Free" panose="03080402000500000000" pitchFamily="66" charset="0"/>
            </a:endParaRPr>
          </a:p>
          <a:p>
            <a:r>
              <a:rPr lang="en-GB" sz="2800" b="1" dirty="0">
                <a:latin typeface="Ink Free" panose="03080402000500000000" pitchFamily="66" charset="0"/>
              </a:rPr>
              <a:t>Amen</a:t>
            </a:r>
          </a:p>
        </p:txBody>
      </p:sp>
    </p:spTree>
    <p:extLst>
      <p:ext uri="{BB962C8B-B14F-4D97-AF65-F5344CB8AC3E}">
        <p14:creationId xmlns:p14="http://schemas.microsoft.com/office/powerpoint/2010/main" val="3755688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5045" t="13137" r="10246" b="15036"/>
          <a:stretch/>
        </p:blipFill>
        <p:spPr>
          <a:xfrm rot="10800000">
            <a:off x="240875" y="188686"/>
            <a:ext cx="11689867" cy="6502400"/>
          </a:xfrm>
          <a:prstGeom prst="rect">
            <a:avLst/>
          </a:prstGeom>
        </p:spPr>
      </p:pic>
    </p:spTree>
    <p:extLst>
      <p:ext uri="{BB962C8B-B14F-4D97-AF65-F5344CB8AC3E}">
        <p14:creationId xmlns:p14="http://schemas.microsoft.com/office/powerpoint/2010/main" val="618184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DA1F34-36F2-40B1-A8FB-4855129355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610" y="466149"/>
            <a:ext cx="2258844" cy="2383607"/>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537" t="12430" r="9548" b="16609"/>
          <a:stretch/>
        </p:blipFill>
        <p:spPr>
          <a:xfrm>
            <a:off x="3316639" y="387458"/>
            <a:ext cx="2225536" cy="139484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4406" b="11412"/>
          <a:stretch/>
        </p:blipFill>
        <p:spPr>
          <a:xfrm>
            <a:off x="4733357" y="2430838"/>
            <a:ext cx="2029937" cy="97712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1638" r="22768"/>
          <a:stretch/>
        </p:blipFill>
        <p:spPr>
          <a:xfrm>
            <a:off x="5794058" y="144444"/>
            <a:ext cx="1225165" cy="1400867"/>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486" t="27344" r="10227" b="19322"/>
          <a:stretch/>
        </p:blipFill>
        <p:spPr>
          <a:xfrm>
            <a:off x="7017437" y="1782305"/>
            <a:ext cx="2177645" cy="997911"/>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2486" t="8136" r="8870" b="27910"/>
          <a:stretch/>
        </p:blipFill>
        <p:spPr>
          <a:xfrm>
            <a:off x="267160" y="2849756"/>
            <a:ext cx="1999283" cy="1081830"/>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5368" t="3164" r="17852" b="27909"/>
          <a:stretch/>
        </p:blipFill>
        <p:spPr>
          <a:xfrm>
            <a:off x="7271106" y="249919"/>
            <a:ext cx="1923976" cy="1295392"/>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8587" t="22373" b="31073"/>
          <a:stretch/>
        </p:blipFill>
        <p:spPr>
          <a:xfrm>
            <a:off x="3171379" y="3695899"/>
            <a:ext cx="3353407" cy="1280844"/>
          </a:xfrm>
          <a:prstGeom prst="rect">
            <a:avLst/>
          </a:prstGeom>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7062" t="5423" r="10735" b="2825"/>
          <a:stretch/>
        </p:blipFill>
        <p:spPr>
          <a:xfrm>
            <a:off x="9341914" y="116962"/>
            <a:ext cx="1821563" cy="1524855"/>
          </a:xfrm>
          <a:prstGeom prst="rect">
            <a:avLst/>
          </a:prstGeom>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l="3082" t="27824" b="10481"/>
          <a:stretch/>
        </p:blipFill>
        <p:spPr>
          <a:xfrm>
            <a:off x="656584" y="4202843"/>
            <a:ext cx="2179608" cy="1040593"/>
          </a:xfrm>
          <a:prstGeom prst="rect">
            <a:avLst/>
          </a:prstGeom>
        </p:spPr>
      </p:pic>
      <p:pic>
        <p:nvPicPr>
          <p:cNvPr id="14" name="Picture 13"/>
          <p:cNvPicPr>
            <a:picLocks noChangeAspect="1"/>
          </p:cNvPicPr>
          <p:nvPr/>
        </p:nvPicPr>
        <p:blipFill rotWithShape="1">
          <a:blip r:embed="rId12" cstate="print">
            <a:extLst>
              <a:ext uri="{28A0092B-C50C-407E-A947-70E740481C1C}">
                <a14:useLocalDpi xmlns:a14="http://schemas.microsoft.com/office/drawing/2010/main" val="0"/>
              </a:ext>
            </a:extLst>
          </a:blip>
          <a:srcRect l="16554" t="31864" b="13220"/>
          <a:stretch/>
        </p:blipFill>
        <p:spPr>
          <a:xfrm>
            <a:off x="9449225" y="1782305"/>
            <a:ext cx="2442238" cy="1205411"/>
          </a:xfrm>
          <a:prstGeom prst="rect">
            <a:avLst/>
          </a:prstGeom>
        </p:spPr>
      </p:pic>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3504" r="15141" b="18418"/>
          <a:stretch/>
        </p:blipFill>
        <p:spPr>
          <a:xfrm>
            <a:off x="6992535" y="3563939"/>
            <a:ext cx="2183026" cy="1641817"/>
          </a:xfrm>
          <a:prstGeom prst="rect">
            <a:avLst/>
          </a:prstGeom>
        </p:spPr>
      </p:pic>
      <p:pic>
        <p:nvPicPr>
          <p:cNvPr id="16" name="Picture 15"/>
          <p:cNvPicPr>
            <a:picLocks noChangeAspect="1"/>
          </p:cNvPicPr>
          <p:nvPr/>
        </p:nvPicPr>
        <p:blipFill rotWithShape="1">
          <a:blip r:embed="rId14" cstate="print">
            <a:extLst>
              <a:ext uri="{28A0092B-C50C-407E-A947-70E740481C1C}">
                <a14:useLocalDpi xmlns:a14="http://schemas.microsoft.com/office/drawing/2010/main" val="0"/>
              </a:ext>
            </a:extLst>
          </a:blip>
          <a:srcRect l="6760" t="2015" r="16177" b="7834"/>
          <a:stretch/>
        </p:blipFill>
        <p:spPr>
          <a:xfrm>
            <a:off x="3582623" y="5205756"/>
            <a:ext cx="1693567" cy="1485906"/>
          </a:xfrm>
          <a:prstGeom prst="rect">
            <a:avLst/>
          </a:prstGeom>
        </p:spPr>
      </p:pic>
      <p:pic>
        <p:nvPicPr>
          <p:cNvPr id="17" name="Picture 16"/>
          <p:cNvPicPr>
            <a:picLocks noChangeAspect="1"/>
          </p:cNvPicPr>
          <p:nvPr/>
        </p:nvPicPr>
        <p:blipFill rotWithShape="1">
          <a:blip r:embed="rId15" cstate="print">
            <a:extLst>
              <a:ext uri="{28A0092B-C50C-407E-A947-70E740481C1C}">
                <a14:useLocalDpi xmlns:a14="http://schemas.microsoft.com/office/drawing/2010/main" val="0"/>
              </a:ext>
            </a:extLst>
          </a:blip>
          <a:srcRect t="6535"/>
          <a:stretch/>
        </p:blipFill>
        <p:spPr>
          <a:xfrm>
            <a:off x="83166" y="5433432"/>
            <a:ext cx="1702411" cy="1193371"/>
          </a:xfrm>
          <a:prstGeom prst="rect">
            <a:avLst/>
          </a:prstGeom>
        </p:spPr>
      </p:pic>
      <p:pic>
        <p:nvPicPr>
          <p:cNvPr id="18" name="Picture 17"/>
          <p:cNvPicPr>
            <a:picLocks noChangeAspect="1"/>
          </p:cNvPicPr>
          <p:nvPr/>
        </p:nvPicPr>
        <p:blipFill rotWithShape="1">
          <a:blip r:embed="rId16" cstate="print">
            <a:extLst>
              <a:ext uri="{28A0092B-C50C-407E-A947-70E740481C1C}">
                <a14:useLocalDpi xmlns:a14="http://schemas.microsoft.com/office/drawing/2010/main" val="0"/>
              </a:ext>
            </a:extLst>
          </a:blip>
          <a:srcRect l="14671" t="15273" r="32900" b="12109"/>
          <a:stretch/>
        </p:blipFill>
        <p:spPr>
          <a:xfrm>
            <a:off x="2009515" y="5345240"/>
            <a:ext cx="1161864" cy="1206937"/>
          </a:xfrm>
          <a:prstGeom prst="rect">
            <a:avLst/>
          </a:prstGeom>
        </p:spPr>
      </p:pic>
      <p:pic>
        <p:nvPicPr>
          <p:cNvPr id="19" name="Picture 18"/>
          <p:cNvPicPr>
            <a:picLocks noChangeAspect="1"/>
          </p:cNvPicPr>
          <p:nvPr/>
        </p:nvPicPr>
        <p:blipFill rotWithShape="1">
          <a:blip r:embed="rId17" cstate="print">
            <a:extLst>
              <a:ext uri="{28A0092B-C50C-407E-A947-70E740481C1C}">
                <a14:useLocalDpi xmlns:a14="http://schemas.microsoft.com/office/drawing/2010/main" val="0"/>
              </a:ext>
            </a:extLst>
          </a:blip>
          <a:srcRect l="10150" t="11958" r="20923" b="13013"/>
          <a:stretch/>
        </p:blipFill>
        <p:spPr>
          <a:xfrm>
            <a:off x="9341914" y="3600615"/>
            <a:ext cx="2012290" cy="1642821"/>
          </a:xfrm>
          <a:prstGeom prst="rect">
            <a:avLst/>
          </a:prstGeom>
        </p:spPr>
      </p:pic>
      <p:sp>
        <p:nvSpPr>
          <p:cNvPr id="20" name="TextBox 19"/>
          <p:cNvSpPr txBox="1"/>
          <p:nvPr/>
        </p:nvSpPr>
        <p:spPr>
          <a:xfrm>
            <a:off x="5542175" y="5345240"/>
            <a:ext cx="6190042" cy="1200329"/>
          </a:xfrm>
          <a:prstGeom prst="rect">
            <a:avLst/>
          </a:prstGeom>
          <a:noFill/>
        </p:spPr>
        <p:txBody>
          <a:bodyPr wrap="square" rtlCol="0">
            <a:spAutoFit/>
          </a:bodyPr>
          <a:lstStyle/>
          <a:p>
            <a:r>
              <a:rPr lang="en-GB" sz="2400" b="1" dirty="0"/>
              <a:t>Thank you to the Liverpool Seafarer’s Centre who help seamen from around the world when they come into port after a long journey.</a:t>
            </a:r>
          </a:p>
        </p:txBody>
      </p:sp>
      <p:sp>
        <p:nvSpPr>
          <p:cNvPr id="21" name="TextBox 20"/>
          <p:cNvSpPr txBox="1"/>
          <p:nvPr/>
        </p:nvSpPr>
        <p:spPr>
          <a:xfrm>
            <a:off x="2520586" y="2478604"/>
            <a:ext cx="2144453" cy="1200329"/>
          </a:xfrm>
          <a:prstGeom prst="rect">
            <a:avLst/>
          </a:prstGeom>
          <a:noFill/>
        </p:spPr>
        <p:txBody>
          <a:bodyPr wrap="square" rtlCol="0">
            <a:spAutoFit/>
          </a:bodyPr>
          <a:lstStyle/>
          <a:p>
            <a:r>
              <a:rPr lang="en-GB" b="1" dirty="0"/>
              <a:t>Many different  boats bring food and goods to the port of Liverpool.</a:t>
            </a:r>
          </a:p>
        </p:txBody>
      </p:sp>
    </p:spTree>
    <p:extLst>
      <p:ext uri="{BB962C8B-B14F-4D97-AF65-F5344CB8AC3E}">
        <p14:creationId xmlns:p14="http://schemas.microsoft.com/office/powerpoint/2010/main" val="3551338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00E81F-7161-4264-9A94-C56EE9715DDB}"/>
              </a:ext>
            </a:extLst>
          </p:cNvPr>
          <p:cNvSpPr>
            <a:spLocks noGrp="1"/>
          </p:cNvSpPr>
          <p:nvPr>
            <p:ph type="title"/>
          </p:nvPr>
        </p:nvSpPr>
        <p:spPr>
          <a:xfrm>
            <a:off x="908454" y="1360481"/>
            <a:ext cx="4605340" cy="2387600"/>
          </a:xfrm>
        </p:spPr>
        <p:txBody>
          <a:bodyPr vert="horz" lIns="91440" tIns="45720" rIns="91440" bIns="45720" rtlCol="0" anchor="b">
            <a:normAutofit/>
          </a:bodyPr>
          <a:lstStyle/>
          <a:p>
            <a:r>
              <a:rPr lang="en-US" sz="5000">
                <a:solidFill>
                  <a:schemeClr val="bg1"/>
                </a:solidFill>
              </a:rPr>
              <a:t>Maple Class</a:t>
            </a:r>
            <a:br>
              <a:rPr lang="en-US" sz="5000">
                <a:solidFill>
                  <a:schemeClr val="bg1"/>
                </a:solidFill>
              </a:rPr>
            </a:br>
            <a:r>
              <a:rPr lang="en-US" sz="5000">
                <a:solidFill>
                  <a:schemeClr val="bg1"/>
                </a:solidFill>
              </a:rPr>
              <a:t>Year Five</a:t>
            </a:r>
          </a:p>
        </p:txBody>
      </p:sp>
      <p:pic>
        <p:nvPicPr>
          <p:cNvPr id="7" name="Content Placeholder 6">
            <a:extLst>
              <a:ext uri="{FF2B5EF4-FFF2-40B4-BE49-F238E27FC236}">
                <a16:creationId xmlns:a16="http://schemas.microsoft.com/office/drawing/2014/main" id="{DDD70D43-B4FC-4B48-B85E-117D05F286FA}"/>
              </a:ext>
            </a:extLst>
          </p:cNvPr>
          <p:cNvPicPr>
            <a:picLocks noGrp="1" noChangeAspect="1"/>
          </p:cNvPicPr>
          <p:nvPr>
            <p:ph idx="1"/>
          </p:nvPr>
        </p:nvPicPr>
        <p:blipFill rotWithShape="1">
          <a:blip r:embed="rId2">
            <a:alphaModFix/>
          </a:blip>
          <a:srcRect l="5148" r="1294" b="3"/>
          <a:stretch/>
        </p:blipFill>
        <p:spPr>
          <a:xfrm>
            <a:off x="5800734" y="1057275"/>
            <a:ext cx="5917401" cy="4743450"/>
          </a:xfrm>
          <a:prstGeom prst="rect">
            <a:avLst/>
          </a:prstGeom>
        </p:spPr>
      </p:pic>
      <p:sp>
        <p:nvSpPr>
          <p:cNvPr id="14" name="Rectangle 13">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996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a:p>
        </p:txBody>
      </p:sp>
      <p:pic>
        <p:nvPicPr>
          <p:cNvPr id="1026" name="Picture 2" descr="sunset photo – Free Sunset Image on Unspl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53108" cy="82395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431073"/>
            <a:ext cx="12353108" cy="1080272"/>
          </a:xfrm>
        </p:spPr>
        <p:txBody>
          <a:bodyPr>
            <a:noAutofit/>
          </a:bodyPr>
          <a:lstStyle/>
          <a:p>
            <a:r>
              <a:rPr lang="en-GB" sz="8000" b="1" dirty="0">
                <a:solidFill>
                  <a:schemeClr val="bg1"/>
                </a:solidFill>
              </a:rPr>
              <a:t>Y5 - Harvest of Day and Night</a:t>
            </a:r>
          </a:p>
        </p:txBody>
      </p:sp>
    </p:spTree>
    <p:extLst>
      <p:ext uri="{BB962C8B-B14F-4D97-AF65-F5344CB8AC3E}">
        <p14:creationId xmlns:p14="http://schemas.microsoft.com/office/powerpoint/2010/main" val="3915999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5919537" y="336884"/>
            <a:ext cx="5654843" cy="6015790"/>
          </a:xfrm>
          <a:prstGeom prst="rect">
            <a:avLst/>
          </a:prstGeom>
        </p:spPr>
      </p:pic>
      <p:sp>
        <p:nvSpPr>
          <p:cNvPr id="6" name="TextBox 5"/>
          <p:cNvSpPr txBox="1"/>
          <p:nvPr/>
        </p:nvSpPr>
        <p:spPr>
          <a:xfrm>
            <a:off x="288758" y="565484"/>
            <a:ext cx="5185610" cy="4893647"/>
          </a:xfrm>
          <a:prstGeom prst="rect">
            <a:avLst/>
          </a:prstGeom>
          <a:noFill/>
        </p:spPr>
        <p:txBody>
          <a:bodyPr wrap="square" rtlCol="0">
            <a:spAutoFit/>
          </a:bodyPr>
          <a:lstStyle/>
          <a:p>
            <a:r>
              <a:rPr lang="en-GB" sz="2400" b="1" dirty="0"/>
              <a:t>Year 5 have read the book ‘Here We are’ and reflected on the amazing world that we live in and the wonders that we see as the day turns into night and night turns into day. </a:t>
            </a:r>
          </a:p>
          <a:p>
            <a:endParaRPr lang="en-GB" sz="2400" b="1" dirty="0"/>
          </a:p>
          <a:p>
            <a:r>
              <a:rPr lang="en-GB" sz="2400" b="1" dirty="0"/>
              <a:t>They agreed our Earth is:</a:t>
            </a:r>
          </a:p>
          <a:p>
            <a:pPr marL="342900" indent="-342900">
              <a:buFont typeface="Arial" panose="020B0604020202020204" pitchFamily="34" charset="0"/>
              <a:buChar char="•"/>
            </a:pPr>
            <a:r>
              <a:rPr lang="en-GB" sz="2400" b="1" dirty="0"/>
              <a:t>a place we live,</a:t>
            </a:r>
          </a:p>
          <a:p>
            <a:pPr marL="342900" indent="-342900">
              <a:buFont typeface="Arial" panose="020B0604020202020204" pitchFamily="34" charset="0"/>
              <a:buChar char="•"/>
            </a:pPr>
            <a:r>
              <a:rPr lang="en-GB" sz="2400" b="1" dirty="0"/>
              <a:t>full of wonderful creatures, depths and heights</a:t>
            </a:r>
          </a:p>
          <a:p>
            <a:pPr marL="342900" indent="-342900">
              <a:buFont typeface="Arial" panose="020B0604020202020204" pitchFamily="34" charset="0"/>
              <a:buChar char="•"/>
            </a:pPr>
            <a:r>
              <a:rPr lang="en-GB" sz="2400" b="1" dirty="0"/>
              <a:t>and full of amazing humans who can act, look and sound different and have amazing talents. </a:t>
            </a:r>
          </a:p>
        </p:txBody>
      </p:sp>
    </p:spTree>
    <p:extLst>
      <p:ext uri="{BB962C8B-B14F-4D97-AF65-F5344CB8AC3E}">
        <p14:creationId xmlns:p14="http://schemas.microsoft.com/office/powerpoint/2010/main" val="1813623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ir Microbiome Changes Over Day-Night Cy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950200"/>
          </a:xfrm>
          <a:prstGeom prst="rect">
            <a:avLst/>
          </a:prstGeom>
          <a:pattFill prst="pct5">
            <a:fgClr>
              <a:schemeClr val="accent1"/>
            </a:fgClr>
            <a:bgClr>
              <a:schemeClr val="bg1"/>
            </a:bgClr>
          </a:pattFill>
        </p:spPr>
      </p:pic>
      <p:sp>
        <p:nvSpPr>
          <p:cNvPr id="4" name="TextBox 3"/>
          <p:cNvSpPr txBox="1"/>
          <p:nvPr/>
        </p:nvSpPr>
        <p:spPr>
          <a:xfrm>
            <a:off x="0" y="0"/>
            <a:ext cx="12058650" cy="8956298"/>
          </a:xfrm>
          <a:prstGeom prst="rect">
            <a:avLst/>
          </a:prstGeom>
          <a:noFill/>
        </p:spPr>
        <p:txBody>
          <a:bodyPr wrap="square" rtlCol="0">
            <a:spAutoFit/>
          </a:bodyPr>
          <a:lstStyle/>
          <a:p>
            <a:r>
              <a:rPr lang="en-GB" sz="3600" b="1" dirty="0">
                <a:solidFill>
                  <a:schemeClr val="bg1"/>
                </a:solidFill>
              </a:rPr>
              <a:t>Heavenly Father,</a:t>
            </a:r>
          </a:p>
          <a:p>
            <a:endParaRPr lang="en-GB" sz="3600" b="1" dirty="0">
              <a:solidFill>
                <a:schemeClr val="bg1"/>
              </a:solidFill>
            </a:endParaRPr>
          </a:p>
          <a:p>
            <a:r>
              <a:rPr lang="en-GB" sz="3600" b="1" dirty="0">
                <a:solidFill>
                  <a:schemeClr val="bg1"/>
                </a:solidFill>
              </a:rPr>
              <a:t>Thank you for the glorious sunshine that starts our day,</a:t>
            </a:r>
          </a:p>
          <a:p>
            <a:r>
              <a:rPr lang="en-GB" sz="3600" b="1" dirty="0">
                <a:solidFill>
                  <a:schemeClr val="bg1"/>
                </a:solidFill>
              </a:rPr>
              <a:t>it brings us hope and happiness as we walk to school. </a:t>
            </a:r>
          </a:p>
          <a:p>
            <a:endParaRPr lang="en-GB" sz="3600" b="1" dirty="0">
              <a:solidFill>
                <a:schemeClr val="bg1"/>
              </a:solidFill>
            </a:endParaRPr>
          </a:p>
          <a:p>
            <a:r>
              <a:rPr lang="en-GB" sz="3600" b="1" dirty="0">
                <a:solidFill>
                  <a:schemeClr val="bg1"/>
                </a:solidFill>
              </a:rPr>
              <a:t>Thank you for the midday sun which is high in the sky as we play happily with our friends. </a:t>
            </a:r>
          </a:p>
          <a:p>
            <a:endParaRPr lang="en-GB" sz="3600" b="1" dirty="0">
              <a:solidFill>
                <a:schemeClr val="bg1"/>
              </a:solidFill>
            </a:endParaRPr>
          </a:p>
          <a:p>
            <a:r>
              <a:rPr lang="en-GB" sz="3600" b="1" dirty="0">
                <a:solidFill>
                  <a:schemeClr val="bg1"/>
                </a:solidFill>
              </a:rPr>
              <a:t>Thank you for the velvet night sky with it’s twinkling stars it brings us comfort whilst we rest our tired heads.  </a:t>
            </a:r>
          </a:p>
          <a:p>
            <a:endParaRPr lang="en-GB" sz="3600" b="1" dirty="0">
              <a:solidFill>
                <a:schemeClr val="bg1"/>
              </a:solidFill>
            </a:endParaRPr>
          </a:p>
          <a:p>
            <a:r>
              <a:rPr lang="en-GB" sz="3600" b="1" dirty="0">
                <a:solidFill>
                  <a:schemeClr val="bg1"/>
                </a:solidFill>
              </a:rPr>
              <a:t>Thank you God for protecting us</a:t>
            </a:r>
          </a:p>
          <a:p>
            <a:endParaRPr lang="en-GB" sz="3600" b="1" dirty="0">
              <a:solidFill>
                <a:schemeClr val="bg1"/>
              </a:solidFill>
            </a:endParaRPr>
          </a:p>
          <a:p>
            <a:r>
              <a:rPr lang="en-GB" sz="3600" b="1" dirty="0">
                <a:solidFill>
                  <a:schemeClr val="bg1"/>
                </a:solidFill>
              </a:rPr>
              <a:t>Amen </a:t>
            </a:r>
            <a:r>
              <a:rPr lang="en-GB" sz="2800" b="1" dirty="0">
                <a:solidFill>
                  <a:srgbClr val="660066"/>
                </a:solidFill>
              </a:rPr>
              <a:t>. </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673910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close up of a persons hand&#10;&#10;Description automatically generated">
            <a:extLst>
              <a:ext uri="{FF2B5EF4-FFF2-40B4-BE49-F238E27FC236}">
                <a16:creationId xmlns:a16="http://schemas.microsoft.com/office/drawing/2014/main" id="{45815D0D-0BF9-43DB-85D3-51101C4BDE1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985" r="599" b="1"/>
          <a:stretch/>
        </p:blipFill>
        <p:spPr>
          <a:xfrm>
            <a:off x="4117521" y="10"/>
            <a:ext cx="8074479" cy="6857990"/>
          </a:xfrm>
          <a:prstGeom prst="rect">
            <a:avLst/>
          </a:prstGeom>
        </p:spPr>
      </p:pic>
      <p:sp>
        <p:nvSpPr>
          <p:cNvPr id="22" name="Freeform: Shape 2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93E58B3-B6DB-4B35-B43A-037517AC9AE8}"/>
              </a:ext>
            </a:extLst>
          </p:cNvPr>
          <p:cNvSpPr>
            <a:spLocks noGrp="1"/>
          </p:cNvSpPr>
          <p:nvPr>
            <p:ph type="title"/>
          </p:nvPr>
        </p:nvSpPr>
        <p:spPr>
          <a:xfrm>
            <a:off x="804672" y="365125"/>
            <a:ext cx="5266155" cy="1325563"/>
          </a:xfrm>
        </p:spPr>
        <p:txBody>
          <a:bodyPr vert="horz" lIns="91440" tIns="45720" rIns="91440" bIns="45720" rtlCol="0">
            <a:normAutofit/>
          </a:bodyPr>
          <a:lstStyle/>
          <a:p>
            <a:r>
              <a:rPr lang="en-US"/>
              <a:t>Rowan Class</a:t>
            </a:r>
            <a:br>
              <a:rPr lang="en-US"/>
            </a:br>
            <a:r>
              <a:rPr lang="en-US"/>
              <a:t>Year Six</a:t>
            </a:r>
          </a:p>
        </p:txBody>
      </p:sp>
    </p:spTree>
    <p:extLst>
      <p:ext uri="{BB962C8B-B14F-4D97-AF65-F5344CB8AC3E}">
        <p14:creationId xmlns:p14="http://schemas.microsoft.com/office/powerpoint/2010/main" val="224714089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fabric, room&#10;&#10;Description automatically generated">
            <a:extLst>
              <a:ext uri="{FF2B5EF4-FFF2-40B4-BE49-F238E27FC236}">
                <a16:creationId xmlns:a16="http://schemas.microsoft.com/office/drawing/2014/main" id="{655D5352-753E-4B37-B00C-7099F609D329}"/>
              </a:ext>
            </a:extLst>
          </p:cNvPr>
          <p:cNvPicPr>
            <a:picLocks noChangeAspect="1"/>
          </p:cNvPicPr>
          <p:nvPr/>
        </p:nvPicPr>
        <p:blipFill rotWithShape="1">
          <a:blip r:embed="rId2">
            <a:extLst>
              <a:ext uri="{28A0092B-C50C-407E-A947-70E740481C1C}">
                <a14:useLocalDpi xmlns:a14="http://schemas.microsoft.com/office/drawing/2010/main" val="0"/>
              </a:ext>
            </a:extLst>
          </a:blip>
          <a:srcRect l="1409" r="4610" b="29514"/>
          <a:stretch/>
        </p:blipFill>
        <p:spPr>
          <a:xfrm rot="10800000">
            <a:off x="20" y="10"/>
            <a:ext cx="12191981" cy="6857990"/>
          </a:xfrm>
          <a:prstGeom prst="rect">
            <a:avLst/>
          </a:prstGeom>
        </p:spPr>
      </p:pic>
      <p:sp>
        <p:nvSpPr>
          <p:cNvPr id="14" name="Rectangle 1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F84BE2-32E8-484D-AE15-6312C7745437}"/>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4100" dirty="0"/>
              <a:t>The Little Red Hen has helped us to think about how we should help each other and how we can share what we have.</a:t>
            </a:r>
          </a:p>
        </p:txBody>
      </p:sp>
      <p:sp>
        <p:nvSpPr>
          <p:cNvPr id="16" name="Rectangle: Rounded Corners 1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71661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ing IMG_4937.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itle 4"/>
          <p:cNvSpPr>
            <a:spLocks noGrp="1"/>
          </p:cNvSpPr>
          <p:nvPr>
            <p:ph type="ctrTitle"/>
          </p:nvPr>
        </p:nvSpPr>
        <p:spPr>
          <a:xfrm>
            <a:off x="7637172" y="682581"/>
            <a:ext cx="4164303" cy="4520484"/>
          </a:xfrm>
        </p:spPr>
        <p:txBody>
          <a:bodyPr>
            <a:normAutofit/>
          </a:bodyPr>
          <a:lstStyle/>
          <a:p>
            <a:r>
              <a:rPr lang="en-GB" sz="4800" dirty="0">
                <a:latin typeface="Freestyle Script" panose="030804020302050B0404" pitchFamily="66" charset="0"/>
              </a:rPr>
              <a:t>All good gifts around us</a:t>
            </a:r>
            <a:br>
              <a:rPr lang="en-GB" sz="4800" dirty="0">
                <a:latin typeface="Freestyle Script" panose="030804020302050B0404" pitchFamily="66" charset="0"/>
              </a:rPr>
            </a:br>
            <a:r>
              <a:rPr lang="en-GB" sz="4800" dirty="0">
                <a:latin typeface="Freestyle Script" panose="030804020302050B0404" pitchFamily="66" charset="0"/>
              </a:rPr>
              <a:t>are sent from </a:t>
            </a:r>
            <a:br>
              <a:rPr lang="en-GB" sz="4800" dirty="0">
                <a:latin typeface="Freestyle Script" panose="030804020302050B0404" pitchFamily="66" charset="0"/>
              </a:rPr>
            </a:br>
            <a:r>
              <a:rPr lang="en-GB" sz="4800" dirty="0">
                <a:latin typeface="Freestyle Script" panose="030804020302050B0404" pitchFamily="66" charset="0"/>
              </a:rPr>
              <a:t>Heav'n above;</a:t>
            </a:r>
            <a:br>
              <a:rPr lang="en-GB" sz="4800" dirty="0">
                <a:latin typeface="Freestyle Script" panose="030804020302050B0404" pitchFamily="66" charset="0"/>
              </a:rPr>
            </a:br>
            <a:r>
              <a:rPr lang="en-GB" sz="4800" dirty="0">
                <a:latin typeface="Freestyle Script" panose="030804020302050B0404" pitchFamily="66" charset="0"/>
              </a:rPr>
              <a:t>then thank the Lord, O thank the Lord</a:t>
            </a:r>
            <a:br>
              <a:rPr lang="en-GB" sz="4800" dirty="0">
                <a:latin typeface="Freestyle Script" panose="030804020302050B0404" pitchFamily="66" charset="0"/>
              </a:rPr>
            </a:br>
            <a:r>
              <a:rPr lang="en-GB" sz="4800" dirty="0">
                <a:latin typeface="Freestyle Script" panose="030804020302050B0404" pitchFamily="66" charset="0"/>
              </a:rPr>
              <a:t>for all his love.</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2957" t="16461" r="27606" b="14877"/>
          <a:stretch/>
        </p:blipFill>
        <p:spPr>
          <a:xfrm>
            <a:off x="0" y="0"/>
            <a:ext cx="4018207" cy="4185634"/>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504" t="4011" r="7042" b="3344"/>
          <a:stretch/>
        </p:blipFill>
        <p:spPr>
          <a:xfrm rot="5400000">
            <a:off x="3093468" y="2914528"/>
            <a:ext cx="4481846" cy="3405099"/>
          </a:xfrm>
          <a:prstGeom prst="rect">
            <a:avLst/>
          </a:prstGeom>
        </p:spPr>
      </p:pic>
    </p:spTree>
    <p:extLst>
      <p:ext uri="{BB962C8B-B14F-4D97-AF65-F5344CB8AC3E}">
        <p14:creationId xmlns:p14="http://schemas.microsoft.com/office/powerpoint/2010/main" val="1240823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97923">
            <a:off x="5868011" y="545096"/>
            <a:ext cx="5822953" cy="436721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115" t="8373" r="3302" b="7496"/>
          <a:stretch/>
        </p:blipFill>
        <p:spPr>
          <a:xfrm>
            <a:off x="656822" y="2889659"/>
            <a:ext cx="5409128" cy="3686547"/>
          </a:xfrm>
          <a:prstGeom prst="rect">
            <a:avLst/>
          </a:prstGeom>
        </p:spPr>
      </p:pic>
    </p:spTree>
    <p:extLst>
      <p:ext uri="{BB962C8B-B14F-4D97-AF65-F5344CB8AC3E}">
        <p14:creationId xmlns:p14="http://schemas.microsoft.com/office/powerpoint/2010/main" val="1212114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860" t="7905" r="5687" b="21320"/>
          <a:stretch/>
        </p:blipFill>
        <p:spPr>
          <a:xfrm>
            <a:off x="309091" y="2414790"/>
            <a:ext cx="6864441" cy="431442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554" t="2363" r="1987" b="14757"/>
          <a:stretch/>
        </p:blipFill>
        <p:spPr>
          <a:xfrm>
            <a:off x="5589430" y="128788"/>
            <a:ext cx="6478074" cy="4262907"/>
          </a:xfrm>
          <a:prstGeom prst="rect">
            <a:avLst/>
          </a:prstGeom>
        </p:spPr>
      </p:pic>
    </p:spTree>
    <p:extLst>
      <p:ext uri="{BB962C8B-B14F-4D97-AF65-F5344CB8AC3E}">
        <p14:creationId xmlns:p14="http://schemas.microsoft.com/office/powerpoint/2010/main" val="3533942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9708" t="13638" r="13574" b="11937"/>
          <a:stretch/>
        </p:blipFill>
        <p:spPr>
          <a:xfrm>
            <a:off x="0" y="0"/>
            <a:ext cx="4761523" cy="3464419"/>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39" t="6767" r="3099" b="2592"/>
          <a:stretch/>
        </p:blipFill>
        <p:spPr>
          <a:xfrm rot="5400000">
            <a:off x="7684269" y="775467"/>
            <a:ext cx="5318972" cy="376803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944" t="6960" r="14366" b="5904"/>
          <a:stretch/>
        </p:blipFill>
        <p:spPr>
          <a:xfrm rot="5400000">
            <a:off x="4419012" y="2751107"/>
            <a:ext cx="4383235" cy="3506587"/>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374" t="4616" r="3302" b="3240"/>
          <a:stretch/>
        </p:blipFill>
        <p:spPr>
          <a:xfrm>
            <a:off x="526202" y="3760631"/>
            <a:ext cx="3709117" cy="2935387"/>
          </a:xfrm>
          <a:prstGeom prst="rect">
            <a:avLst/>
          </a:prstGeom>
        </p:spPr>
      </p:pic>
    </p:spTree>
    <p:extLst>
      <p:ext uri="{BB962C8B-B14F-4D97-AF65-F5344CB8AC3E}">
        <p14:creationId xmlns:p14="http://schemas.microsoft.com/office/powerpoint/2010/main" val="2961720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A276A-A86E-42AB-A4D8-4740B0C17A9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1749793-28F5-4FCE-B277-006D033968EF}"/>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57322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F277EAE-FC73-4AE5-9BDB-0BE814F954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3" name="Oval 22">
              <a:extLst>
                <a:ext uri="{FF2B5EF4-FFF2-40B4-BE49-F238E27FC236}">
                  <a16:creationId xmlns:a16="http://schemas.microsoft.com/office/drawing/2014/main" id="{66CC8DCE-8D82-400F-A315-4CD008FDA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39B13E9-2F1D-489D-842D-20AC7313D1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E7447BD-F39C-4290-8A87-E61FD98A28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EB36854-40EE-40C4-A488-60EAA83B2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77165098-3853-4969-9EAF-796B9751F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7EF9153-D515-4DA2-A63C-58C0298309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close up of food&#10;&#10;Description automatically generated">
            <a:extLst>
              <a:ext uri="{FF2B5EF4-FFF2-40B4-BE49-F238E27FC236}">
                <a16:creationId xmlns:a16="http://schemas.microsoft.com/office/drawing/2014/main" id="{C9D7F2E2-AE21-42BD-AC8F-A3067ABE0BA1}"/>
              </a:ext>
            </a:extLst>
          </p:cNvPr>
          <p:cNvPicPr>
            <a:picLocks noChangeAspect="1"/>
          </p:cNvPicPr>
          <p:nvPr/>
        </p:nvPicPr>
        <p:blipFill rotWithShape="1">
          <a:blip r:embed="rId2">
            <a:extLst>
              <a:ext uri="{28A0092B-C50C-407E-A947-70E740481C1C}">
                <a14:useLocalDpi xmlns:a14="http://schemas.microsoft.com/office/drawing/2010/main" val="0"/>
              </a:ext>
            </a:extLst>
          </a:blip>
          <a:srcRect t="8925" r="4" b="1478"/>
          <a:stretch/>
        </p:blipFill>
        <p:spPr>
          <a:xfrm>
            <a:off x="600456" y="412377"/>
            <a:ext cx="2647399" cy="3162778"/>
          </a:xfrm>
          <a:prstGeom prst="rect">
            <a:avLst/>
          </a:prstGeom>
        </p:spPr>
      </p:pic>
      <p:grpSp>
        <p:nvGrpSpPr>
          <p:cNvPr id="30" name="Group 29">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0585" y="561296"/>
            <a:ext cx="304800" cy="429768"/>
            <a:chOff x="215328" y="-46937"/>
            <a:chExt cx="304800" cy="2773841"/>
          </a:xfrm>
        </p:grpSpPr>
        <p:cxnSp>
          <p:nvCxnSpPr>
            <p:cNvPr id="31" name="Straight Connector 30">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5" name="Content Placeholder 4" descr="A close up of a flower&#10;&#10;Description automatically generated">
            <a:extLst>
              <a:ext uri="{FF2B5EF4-FFF2-40B4-BE49-F238E27FC236}">
                <a16:creationId xmlns:a16="http://schemas.microsoft.com/office/drawing/2014/main" id="{77EC02A7-5E64-4255-BE62-5B7312140E8F}"/>
              </a:ext>
            </a:extLst>
          </p:cNvPr>
          <p:cNvPicPr>
            <a:picLocks noChangeAspect="1"/>
          </p:cNvPicPr>
          <p:nvPr/>
        </p:nvPicPr>
        <p:blipFill rotWithShape="1">
          <a:blip r:embed="rId3">
            <a:extLst>
              <a:ext uri="{28A0092B-C50C-407E-A947-70E740481C1C}">
                <a14:useLocalDpi xmlns:a14="http://schemas.microsoft.com/office/drawing/2010/main" val="0"/>
              </a:ext>
            </a:extLst>
          </a:blip>
          <a:srcRect t="5195" r="4" b="5208"/>
          <a:stretch/>
        </p:blipFill>
        <p:spPr>
          <a:xfrm>
            <a:off x="3343738" y="412377"/>
            <a:ext cx="2647399" cy="3162778"/>
          </a:xfrm>
          <a:prstGeom prst="rect">
            <a:avLst/>
          </a:prstGeom>
        </p:spPr>
      </p:pic>
      <p:pic>
        <p:nvPicPr>
          <p:cNvPr id="9" name="Picture 8" descr="A close up of a flower&#10;&#10;Description automatically generated">
            <a:extLst>
              <a:ext uri="{FF2B5EF4-FFF2-40B4-BE49-F238E27FC236}">
                <a16:creationId xmlns:a16="http://schemas.microsoft.com/office/drawing/2014/main" id="{3ADA15D5-C2F2-4B76-8981-423C11074D49}"/>
              </a:ext>
            </a:extLst>
          </p:cNvPr>
          <p:cNvPicPr>
            <a:picLocks noChangeAspect="1"/>
          </p:cNvPicPr>
          <p:nvPr/>
        </p:nvPicPr>
        <p:blipFill rotWithShape="1">
          <a:blip r:embed="rId4">
            <a:extLst>
              <a:ext uri="{28A0092B-C50C-407E-A947-70E740481C1C}">
                <a14:useLocalDpi xmlns:a14="http://schemas.microsoft.com/office/drawing/2010/main" val="0"/>
              </a:ext>
            </a:extLst>
          </a:blip>
          <a:srcRect t="6937" r="4" b="3466"/>
          <a:stretch/>
        </p:blipFill>
        <p:spPr>
          <a:xfrm>
            <a:off x="6087020" y="412377"/>
            <a:ext cx="2647399" cy="3162778"/>
          </a:xfrm>
          <a:prstGeom prst="rect">
            <a:avLst/>
          </a:prstGeom>
        </p:spPr>
      </p:pic>
      <p:sp>
        <p:nvSpPr>
          <p:cNvPr id="36" name="Rectangle 35">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9" name="Straight Connector 38">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11" name="Picture 10" descr="A close up of a flower&#10;&#10;Description automatically generated">
            <a:extLst>
              <a:ext uri="{FF2B5EF4-FFF2-40B4-BE49-F238E27FC236}">
                <a16:creationId xmlns:a16="http://schemas.microsoft.com/office/drawing/2014/main" id="{9112EDC1-FB04-4FF2-B616-8E3D3AF5F356}"/>
              </a:ext>
            </a:extLst>
          </p:cNvPr>
          <p:cNvPicPr>
            <a:picLocks noChangeAspect="1"/>
          </p:cNvPicPr>
          <p:nvPr/>
        </p:nvPicPr>
        <p:blipFill rotWithShape="1">
          <a:blip r:embed="rId5">
            <a:extLst>
              <a:ext uri="{28A0092B-C50C-407E-A947-70E740481C1C}">
                <a14:useLocalDpi xmlns:a14="http://schemas.microsoft.com/office/drawing/2010/main" val="0"/>
              </a:ext>
            </a:extLst>
          </a:blip>
          <a:srcRect t="7487" r="4" b="2916"/>
          <a:stretch/>
        </p:blipFill>
        <p:spPr>
          <a:xfrm>
            <a:off x="8830303" y="412377"/>
            <a:ext cx="2647399" cy="3162778"/>
          </a:xfrm>
          <a:prstGeom prst="rect">
            <a:avLst/>
          </a:prstGeom>
        </p:spPr>
      </p:pic>
      <p:sp>
        <p:nvSpPr>
          <p:cNvPr id="44" name="Rectangle 43">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7" name="Straight Connector 46">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7CABE4B-E869-4C1B-9EE4-A46D3C07B14F}"/>
              </a:ext>
            </a:extLst>
          </p:cNvPr>
          <p:cNvSpPr>
            <a:spLocks noGrp="1"/>
          </p:cNvSpPr>
          <p:nvPr>
            <p:ph type="title"/>
          </p:nvPr>
        </p:nvSpPr>
        <p:spPr>
          <a:xfrm>
            <a:off x="630936" y="4018137"/>
            <a:ext cx="10846766" cy="2129586"/>
          </a:xfrm>
          <a:noFill/>
        </p:spPr>
        <p:txBody>
          <a:bodyPr anchor="t">
            <a:normAutofit fontScale="90000"/>
          </a:bodyPr>
          <a:lstStyle/>
          <a:p>
            <a:r>
              <a:rPr lang="en-US" sz="4800" dirty="0">
                <a:solidFill>
                  <a:schemeClr val="bg1"/>
                </a:solidFill>
              </a:rPr>
              <a:t>Thank you, God, for the harvest and for lovely bread to eat. Thank you for the hands that have made it and  for all those who share it. Amen</a:t>
            </a:r>
            <a:endParaRPr lang="en-GB" sz="4800" dirty="0">
              <a:solidFill>
                <a:schemeClr val="bg1"/>
              </a:solidFill>
            </a:endParaRPr>
          </a:p>
        </p:txBody>
      </p:sp>
    </p:spTree>
    <p:extLst>
      <p:ext uri="{BB962C8B-B14F-4D97-AF65-F5344CB8AC3E}">
        <p14:creationId xmlns:p14="http://schemas.microsoft.com/office/powerpoint/2010/main" val="1922949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9AAD3-8565-44CA-9B81-AC70F5D2363A}"/>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dirty="0"/>
              <a:t>Thank you for our daily bread.</a:t>
            </a:r>
          </a:p>
        </p:txBody>
      </p:sp>
      <p:pic>
        <p:nvPicPr>
          <p:cNvPr id="5" name="Content Placeholder 4" descr="A picture containing table, sitting&#10;&#10;Description automatically generated">
            <a:extLst>
              <a:ext uri="{FF2B5EF4-FFF2-40B4-BE49-F238E27FC236}">
                <a16:creationId xmlns:a16="http://schemas.microsoft.com/office/drawing/2014/main" id="{84B562B3-39DA-4542-B881-5F1F6B921FD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187" r="1" b="25712"/>
          <a:stretch/>
        </p:blipFill>
        <p:spPr>
          <a:xfrm rot="10800000">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129874515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tree&#10;&#10;Description automatically generated">
            <a:extLst>
              <a:ext uri="{FF2B5EF4-FFF2-40B4-BE49-F238E27FC236}">
                <a16:creationId xmlns:a16="http://schemas.microsoft.com/office/drawing/2014/main" id="{D945EFAB-CF52-4CD5-AF8C-B8057E53644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570" r="18030" b="7425"/>
          <a:stretch/>
        </p:blipFill>
        <p:spPr>
          <a:xfrm>
            <a:off x="3523488" y="10"/>
            <a:ext cx="8668512" cy="6857990"/>
          </a:xfrm>
          <a:prstGeom prst="rect">
            <a:avLst/>
          </a:prstGeom>
        </p:spPr>
      </p:pic>
      <p:sp>
        <p:nvSpPr>
          <p:cNvPr id="60" name="Rectangle 5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DD3D47-AF68-42E2-910E-082D5EEC93A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Harvest </a:t>
            </a:r>
            <a:br>
              <a:rPr lang="en-US" sz="4800"/>
            </a:br>
            <a:r>
              <a:rPr lang="en-US" sz="4800"/>
              <a:t>by </a:t>
            </a:r>
            <a:br>
              <a:rPr lang="en-US" sz="4800"/>
            </a:br>
            <a:r>
              <a:rPr lang="en-US" sz="4800"/>
              <a:t>Sycamore Class</a:t>
            </a:r>
            <a:br>
              <a:rPr lang="en-US" sz="4800"/>
            </a:br>
            <a:r>
              <a:rPr lang="en-US" sz="4800"/>
              <a:t>Year One</a:t>
            </a:r>
          </a:p>
        </p:txBody>
      </p:sp>
      <p:sp>
        <p:nvSpPr>
          <p:cNvPr id="62" name="Rectangle 6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4" name="Rectangle 6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76FDFFC-10C3-48AE-AF39-B16B79FEE22E}"/>
              </a:ext>
            </a:extLst>
          </p:cNvPr>
          <p:cNvSpPr txBox="1"/>
          <p:nvPr/>
        </p:nvSpPr>
        <p:spPr>
          <a:xfrm>
            <a:off x="9865722" y="6657945"/>
            <a:ext cx="2326278"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www.flickr.com/photos/lukeas09/4025546707">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GB" sz="700">
              <a:solidFill>
                <a:srgbClr val="FFFFFF"/>
              </a:solidFill>
            </a:endParaRPr>
          </a:p>
        </p:txBody>
      </p:sp>
    </p:spTree>
    <p:extLst>
      <p:ext uri="{BB962C8B-B14F-4D97-AF65-F5344CB8AC3E}">
        <p14:creationId xmlns:p14="http://schemas.microsoft.com/office/powerpoint/2010/main" val="426822105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3051344" y="2524342"/>
            <a:ext cx="6070242" cy="4304705"/>
          </a:xfrm>
          <a:prstGeom prst="rect">
            <a:avLst/>
          </a:prstGeom>
          <a:solidFill>
            <a:srgbClr val="DCD144"/>
          </a:solidFill>
        </p:spPr>
        <p:txBody>
          <a:bodyPr wrap="square">
            <a:spAutoFit/>
          </a:bodyPr>
          <a:lstStyle/>
          <a:p>
            <a:pPr algn="ctr">
              <a:lnSpc>
                <a:spcPct val="119000"/>
              </a:lnSpc>
              <a:spcAft>
                <a:spcPts val="600"/>
              </a:spcAft>
            </a:pPr>
            <a:r>
              <a:rPr lang="en-GB" kern="1400" dirty="0">
                <a:ln>
                  <a:noFill/>
                </a:ln>
                <a:solidFill>
                  <a:srgbClr val="000000"/>
                </a:solidFill>
                <a:effectLst/>
                <a:latin typeface="Twinkl Cursive Looped" panose="02000000000000000000" pitchFamily="2" charset="0"/>
              </a:rPr>
              <a:t> </a:t>
            </a:r>
            <a:endParaRPr lang="en-GB" kern="1400" dirty="0">
              <a:ln>
                <a:noFill/>
              </a:ln>
              <a:solidFill>
                <a:srgbClr val="000000"/>
              </a:solidFill>
              <a:effectLst/>
              <a:latin typeface="Calibri" panose="020F0502020204030204" pitchFamily="34" charset="0"/>
            </a:endParaRPr>
          </a:p>
          <a:p>
            <a:pPr algn="ctr">
              <a:lnSpc>
                <a:spcPct val="119000"/>
              </a:lnSpc>
              <a:spcAft>
                <a:spcPts val="600"/>
              </a:spcAft>
            </a:pPr>
            <a:r>
              <a:rPr lang="en-GB" kern="1400" dirty="0">
                <a:ln>
                  <a:noFill/>
                </a:ln>
                <a:solidFill>
                  <a:srgbClr val="000000"/>
                </a:solidFill>
                <a:effectLst/>
                <a:latin typeface="Twinkl Cursive Looped" panose="02000000000000000000" pitchFamily="2" charset="0"/>
              </a:rPr>
              <a:t>Dear Lord,</a:t>
            </a:r>
            <a:endParaRPr lang="en-GB" kern="1400" dirty="0">
              <a:ln>
                <a:noFill/>
              </a:ln>
              <a:solidFill>
                <a:srgbClr val="000000"/>
              </a:solidFill>
              <a:effectLst/>
              <a:latin typeface="Calibri" panose="020F0502020204030204" pitchFamily="34" charset="0"/>
            </a:endParaRPr>
          </a:p>
          <a:p>
            <a:pPr algn="ctr">
              <a:lnSpc>
                <a:spcPct val="119000"/>
              </a:lnSpc>
              <a:spcAft>
                <a:spcPts val="600"/>
              </a:spcAft>
            </a:pPr>
            <a:r>
              <a:rPr lang="en-GB" kern="1400" dirty="0">
                <a:ln>
                  <a:noFill/>
                </a:ln>
                <a:solidFill>
                  <a:srgbClr val="000000"/>
                </a:solidFill>
                <a:effectLst/>
                <a:latin typeface="Twinkl Cursive Looped" panose="02000000000000000000" pitchFamily="2" charset="0"/>
              </a:rPr>
              <a:t>Thank you for the trees,</a:t>
            </a:r>
            <a:endParaRPr lang="en-GB" kern="1400" dirty="0">
              <a:ln>
                <a:noFill/>
              </a:ln>
              <a:solidFill>
                <a:srgbClr val="000000"/>
              </a:solidFill>
              <a:effectLst/>
              <a:latin typeface="Calibri" panose="020F0502020204030204" pitchFamily="34" charset="0"/>
            </a:endParaRPr>
          </a:p>
          <a:p>
            <a:pPr algn="ctr">
              <a:lnSpc>
                <a:spcPct val="119000"/>
              </a:lnSpc>
              <a:spcAft>
                <a:spcPts val="600"/>
              </a:spcAft>
            </a:pPr>
            <a:r>
              <a:rPr lang="en-GB" kern="1400" dirty="0">
                <a:ln>
                  <a:noFill/>
                </a:ln>
                <a:solidFill>
                  <a:srgbClr val="000000"/>
                </a:solidFill>
                <a:effectLst/>
                <a:latin typeface="Twinkl Cursive Looped" panose="02000000000000000000" pitchFamily="2" charset="0"/>
              </a:rPr>
              <a:t>Thank you for the leaves,</a:t>
            </a:r>
            <a:endParaRPr lang="en-GB" kern="1400" dirty="0">
              <a:ln>
                <a:noFill/>
              </a:ln>
              <a:solidFill>
                <a:srgbClr val="000000"/>
              </a:solidFill>
              <a:effectLst/>
              <a:latin typeface="Calibri" panose="020F0502020204030204" pitchFamily="34" charset="0"/>
            </a:endParaRPr>
          </a:p>
          <a:p>
            <a:pPr algn="ctr">
              <a:lnSpc>
                <a:spcPct val="119000"/>
              </a:lnSpc>
              <a:spcAft>
                <a:spcPts val="600"/>
              </a:spcAft>
            </a:pPr>
            <a:r>
              <a:rPr lang="en-GB" kern="1400" dirty="0">
                <a:ln>
                  <a:noFill/>
                </a:ln>
                <a:solidFill>
                  <a:srgbClr val="000000"/>
                </a:solidFill>
                <a:effectLst/>
                <a:latin typeface="Twinkl Cursive Looped" panose="02000000000000000000" pitchFamily="2" charset="0"/>
              </a:rPr>
              <a:t>Thank you for the flowers,</a:t>
            </a:r>
            <a:endParaRPr lang="en-GB" kern="1400" dirty="0">
              <a:ln>
                <a:noFill/>
              </a:ln>
              <a:solidFill>
                <a:srgbClr val="000000"/>
              </a:solidFill>
              <a:effectLst/>
              <a:latin typeface="Calibri" panose="020F0502020204030204" pitchFamily="34" charset="0"/>
            </a:endParaRPr>
          </a:p>
          <a:p>
            <a:pPr algn="ctr">
              <a:lnSpc>
                <a:spcPct val="119000"/>
              </a:lnSpc>
              <a:spcAft>
                <a:spcPts val="600"/>
              </a:spcAft>
            </a:pPr>
            <a:r>
              <a:rPr lang="en-GB" kern="1400" dirty="0">
                <a:ln>
                  <a:noFill/>
                </a:ln>
                <a:solidFill>
                  <a:srgbClr val="000000"/>
                </a:solidFill>
                <a:effectLst/>
                <a:latin typeface="Twinkl Cursive Looped" panose="02000000000000000000" pitchFamily="2" charset="0"/>
              </a:rPr>
              <a:t>Thank you for the Harvest.</a:t>
            </a:r>
            <a:endParaRPr lang="en-GB" kern="1400" dirty="0">
              <a:ln>
                <a:noFill/>
              </a:ln>
              <a:solidFill>
                <a:srgbClr val="000000"/>
              </a:solidFill>
              <a:effectLst/>
              <a:latin typeface="Calibri" panose="020F0502020204030204" pitchFamily="34" charset="0"/>
            </a:endParaRPr>
          </a:p>
          <a:p>
            <a:pPr algn="ctr">
              <a:lnSpc>
                <a:spcPct val="119000"/>
              </a:lnSpc>
              <a:spcAft>
                <a:spcPts val="600"/>
              </a:spcAft>
            </a:pPr>
            <a:r>
              <a:rPr lang="en-GB" kern="1400" dirty="0">
                <a:ln>
                  <a:noFill/>
                </a:ln>
                <a:solidFill>
                  <a:srgbClr val="000000"/>
                </a:solidFill>
                <a:effectLst/>
                <a:latin typeface="Twinkl Cursive Looped" panose="02000000000000000000" pitchFamily="2" charset="0"/>
              </a:rPr>
              <a:t>Thank you for all the seasons and our wonderful world.</a:t>
            </a:r>
            <a:endParaRPr lang="en-GB" kern="1400" dirty="0">
              <a:ln>
                <a:noFill/>
              </a:ln>
              <a:solidFill>
                <a:srgbClr val="000000"/>
              </a:solidFill>
              <a:effectLst/>
              <a:latin typeface="Calibri" panose="020F0502020204030204" pitchFamily="34" charset="0"/>
            </a:endParaRPr>
          </a:p>
          <a:p>
            <a:pPr algn="ctr">
              <a:lnSpc>
                <a:spcPct val="119000"/>
              </a:lnSpc>
              <a:spcAft>
                <a:spcPts val="600"/>
              </a:spcAft>
            </a:pPr>
            <a:r>
              <a:rPr lang="en-GB" kern="1400" dirty="0">
                <a:ln>
                  <a:noFill/>
                </a:ln>
                <a:solidFill>
                  <a:srgbClr val="000000"/>
                </a:solidFill>
                <a:effectLst/>
                <a:latin typeface="Twinkl Cursive Looped" panose="02000000000000000000" pitchFamily="2" charset="0"/>
              </a:rPr>
              <a:t>Help us to take good care of it.</a:t>
            </a:r>
            <a:endParaRPr lang="en-GB" kern="1400" dirty="0">
              <a:ln>
                <a:noFill/>
              </a:ln>
              <a:solidFill>
                <a:srgbClr val="000000"/>
              </a:solidFill>
              <a:effectLst/>
              <a:latin typeface="Calibri" panose="020F0502020204030204" pitchFamily="34" charset="0"/>
            </a:endParaRPr>
          </a:p>
          <a:p>
            <a:pPr algn="ctr">
              <a:lnSpc>
                <a:spcPct val="119000"/>
              </a:lnSpc>
              <a:spcAft>
                <a:spcPts val="600"/>
              </a:spcAft>
            </a:pPr>
            <a:r>
              <a:rPr lang="en-GB" kern="1400" dirty="0">
                <a:ln>
                  <a:noFill/>
                </a:ln>
                <a:solidFill>
                  <a:srgbClr val="000000"/>
                </a:solidFill>
                <a:effectLst/>
                <a:latin typeface="Twinkl Cursive Looped" panose="02000000000000000000" pitchFamily="2" charset="0"/>
              </a:rPr>
              <a:t>Amen</a:t>
            </a:r>
          </a:p>
          <a:p>
            <a:pPr algn="ctr">
              <a:lnSpc>
                <a:spcPct val="119000"/>
              </a:lnSpc>
              <a:spcAft>
                <a:spcPts val="600"/>
              </a:spcAft>
            </a:pPr>
            <a:r>
              <a:rPr lang="en-GB" kern="1400" dirty="0">
                <a:ln>
                  <a:noFill/>
                </a:ln>
                <a:solidFill>
                  <a:srgbClr val="000000"/>
                </a:solidFill>
                <a:effectLst/>
                <a:latin typeface="Twinkl Cursive Looped" panose="02000000000000000000" pitchFamily="2" charset="0"/>
              </a:rPr>
              <a:t>by Sycamore Class</a:t>
            </a:r>
            <a:endParaRPr lang="en-GB" kern="1400" dirty="0">
              <a:ln>
                <a:noFill/>
              </a:ln>
              <a:solidFill>
                <a:srgbClr val="000000"/>
              </a:solidFill>
              <a:effectLst/>
              <a:latin typeface="Calibri" panose="020F0502020204030204" pitchFamily="34" charset="0"/>
            </a:endParaRPr>
          </a:p>
          <a:p>
            <a:pPr>
              <a:lnSpc>
                <a:spcPct val="119000"/>
              </a:lnSpc>
              <a:spcAft>
                <a:spcPts val="600"/>
              </a:spcAft>
            </a:pPr>
            <a:r>
              <a:rPr lang="en-GB" sz="800" kern="1400" dirty="0">
                <a:ln>
                  <a:noFill/>
                </a:ln>
                <a:solidFill>
                  <a:srgbClr val="000000"/>
                </a:solidFill>
                <a:effectLst/>
                <a:latin typeface="Calibri" panose="020F0502020204030204" pitchFamily="34" charset="0"/>
              </a:rPr>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946704" y="647637"/>
            <a:ext cx="3438662" cy="256838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888" y="642036"/>
            <a:ext cx="2936383" cy="21932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01775" y="3836184"/>
            <a:ext cx="3426457" cy="255926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230039" y="4167537"/>
            <a:ext cx="2871991" cy="214512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164233" y="496071"/>
            <a:ext cx="2240927" cy="167377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931873" y="451075"/>
            <a:ext cx="2292442" cy="171225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814478" y="445780"/>
            <a:ext cx="2250593" cy="1680998"/>
          </a:xfrm>
          <a:prstGeom prst="rect">
            <a:avLst/>
          </a:prstGeom>
        </p:spPr>
      </p:pic>
    </p:spTree>
    <p:extLst>
      <p:ext uri="{BB962C8B-B14F-4D97-AF65-F5344CB8AC3E}">
        <p14:creationId xmlns:p14="http://schemas.microsoft.com/office/powerpoint/2010/main" val="3146528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705298" y="935790"/>
            <a:ext cx="6555346" cy="489627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3170" y="3363279"/>
            <a:ext cx="3776171" cy="282047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071048" y="599657"/>
            <a:ext cx="3899078" cy="2912275"/>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13525"/>
          <a:stretch/>
        </p:blipFill>
        <p:spPr>
          <a:xfrm>
            <a:off x="8564450" y="4192081"/>
            <a:ext cx="2859111" cy="246952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22095"/>
          <a:stretch/>
        </p:blipFill>
        <p:spPr>
          <a:xfrm rot="5400000">
            <a:off x="525827" y="161447"/>
            <a:ext cx="2676362" cy="2565978"/>
          </a:xfrm>
          <a:prstGeom prst="rect">
            <a:avLst/>
          </a:prstGeom>
        </p:spPr>
      </p:pic>
    </p:spTree>
    <p:extLst>
      <p:ext uri="{BB962C8B-B14F-4D97-AF65-F5344CB8AC3E}">
        <p14:creationId xmlns:p14="http://schemas.microsoft.com/office/powerpoint/2010/main" val="3037405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7230" r="7418"/>
          <a:stretch/>
        </p:blipFill>
        <p:spPr>
          <a:xfrm rot="5400000">
            <a:off x="3777793" y="1920683"/>
            <a:ext cx="4481848" cy="512233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2976" y="508382"/>
            <a:ext cx="3381409" cy="252562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76679" y="339211"/>
            <a:ext cx="2044529" cy="15270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13157" y="4069801"/>
            <a:ext cx="3028426" cy="226197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801013" y="339213"/>
            <a:ext cx="2044527" cy="152708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2457" y="80486"/>
            <a:ext cx="2737305" cy="204453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8407260" y="4156319"/>
            <a:ext cx="2938274" cy="2194637"/>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8829926" y="536812"/>
            <a:ext cx="3606088" cy="2693436"/>
          </a:xfrm>
          <a:prstGeom prst="rect">
            <a:avLst/>
          </a:prstGeom>
        </p:spPr>
      </p:pic>
    </p:spTree>
    <p:extLst>
      <p:ext uri="{BB962C8B-B14F-4D97-AF65-F5344CB8AC3E}">
        <p14:creationId xmlns:p14="http://schemas.microsoft.com/office/powerpoint/2010/main" val="272815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863</Words>
  <Application>Microsoft Office PowerPoint</Application>
  <PresentationFormat>Widescreen</PresentationFormat>
  <Paragraphs>81</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Bradley Hand ITC</vt:lpstr>
      <vt:lpstr>Calibri</vt:lpstr>
      <vt:lpstr>Calibri Light</vt:lpstr>
      <vt:lpstr>Freestyle Script</vt:lpstr>
      <vt:lpstr>Ink Free</vt:lpstr>
      <vt:lpstr>Twinkl Cursive Looped</vt:lpstr>
      <vt:lpstr>Office Theme</vt:lpstr>
      <vt:lpstr> Harvest Prayers 2020</vt:lpstr>
      <vt:lpstr>Horse Chestnut Class</vt:lpstr>
      <vt:lpstr>The Little Red Hen has helped us to think about how we should help each other and how we can share what we have.</vt:lpstr>
      <vt:lpstr>Thank you, God, for the harvest and for lovely bread to eat. Thank you for the hands that have made it and  for all those who share it. Amen</vt:lpstr>
      <vt:lpstr>Thank you for our daily bread.</vt:lpstr>
      <vt:lpstr>Harvest  by  Sycamore Class Year One</vt:lpstr>
      <vt:lpstr>PowerPoint Presentation</vt:lpstr>
      <vt:lpstr>PowerPoint Presentation</vt:lpstr>
      <vt:lpstr>PowerPoint Presentation</vt:lpstr>
      <vt:lpstr>Poplar Class Year Two</vt:lpstr>
      <vt:lpstr>PowerPoint Presentation</vt:lpstr>
      <vt:lpstr>Dear God Thank you for the bright, beautiful sun. It keeps us warm and gives us daylight. It shines down on the flowers and helps them to grow. The sun means we can go and play outside in the park with our friends and family. We are so lucky to have it.  Thank you for the rain, it is special because it gives us something to play in by splashing in the puddles and catching it on our tongue. Sometimes on a rainy day it is good to stay inside all snug and warm, watching the rain run down the window.  We need rain to help the plants to grow and keep the animals and sea creatures healthy. Without sun and rain we wouldn’t have the beautiful rainbows with all their special colours. Amen </vt:lpstr>
      <vt:lpstr>PowerPoint Presentation</vt:lpstr>
      <vt:lpstr>PowerPoint Presentation</vt:lpstr>
      <vt:lpstr>Willow Class  Year Three</vt:lpstr>
      <vt:lpstr>PowerPoint Presentation</vt:lpstr>
      <vt:lpstr>PowerPoint Presentation</vt:lpstr>
      <vt:lpstr>PowerPoint Presentation</vt:lpstr>
      <vt:lpstr>PowerPoint Presentation</vt:lpstr>
      <vt:lpstr>Cherry Blossom Year Four</vt:lpstr>
      <vt:lpstr>PowerPoint Presentation</vt:lpstr>
      <vt:lpstr>PowerPoint Presentation</vt:lpstr>
      <vt:lpstr>PowerPoint Presentation</vt:lpstr>
      <vt:lpstr>PowerPoint Presentation</vt:lpstr>
      <vt:lpstr>Maple Class Year Five</vt:lpstr>
      <vt:lpstr>Y5 - Harvest of Day and Night</vt:lpstr>
      <vt:lpstr>PowerPoint Presentation</vt:lpstr>
      <vt:lpstr>PowerPoint Presentation</vt:lpstr>
      <vt:lpstr>Rowan Class Year Six</vt:lpstr>
      <vt:lpstr>All good gifts around us are sent from  Heav'n above; then thank the Lord, O thank the Lord for all his love.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Harvest Prayers 2020</dc:title>
  <dc:creator>HELEN JONES</dc:creator>
  <cp:lastModifiedBy>HELEN JONES</cp:lastModifiedBy>
  <cp:revision>1</cp:revision>
  <dcterms:created xsi:type="dcterms:W3CDTF">2020-10-21T17:24:30Z</dcterms:created>
  <dcterms:modified xsi:type="dcterms:W3CDTF">2020-10-21T17:49:14Z</dcterms:modified>
</cp:coreProperties>
</file>