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BFD60C-F3F1-41DB-8A38-D2BAA38B2829}" v="3" dt="2022-07-20T10:15:44.9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437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ilie Woodroffe" userId="b157383c7860d663" providerId="LiveId" clId="{9DBFD60C-F3F1-41DB-8A38-D2BAA38B2829}"/>
    <pc:docChg chg="custSel modSld">
      <pc:chgData name="Emilie Woodroffe" userId="b157383c7860d663" providerId="LiveId" clId="{9DBFD60C-F3F1-41DB-8A38-D2BAA38B2829}" dt="2022-07-20T10:16:02.176" v="32" actId="313"/>
      <pc:docMkLst>
        <pc:docMk/>
      </pc:docMkLst>
      <pc:sldChg chg="modSp mod">
        <pc:chgData name="Emilie Woodroffe" userId="b157383c7860d663" providerId="LiveId" clId="{9DBFD60C-F3F1-41DB-8A38-D2BAA38B2829}" dt="2022-07-20T10:16:02.176" v="32" actId="313"/>
        <pc:sldMkLst>
          <pc:docMk/>
          <pc:sldMk cId="2685529057" sldId="264"/>
        </pc:sldMkLst>
        <pc:spChg chg="mod">
          <ac:chgData name="Emilie Woodroffe" userId="b157383c7860d663" providerId="LiveId" clId="{9DBFD60C-F3F1-41DB-8A38-D2BAA38B2829}" dt="2022-07-20T10:16:02.176" v="32" actId="313"/>
          <ac:spMkLst>
            <pc:docMk/>
            <pc:sldMk cId="2685529057" sldId="264"/>
            <ac:spMk id="10" creationId="{47867FDE-AF21-4820-BD2C-99155385860A}"/>
          </ac:spMkLst>
        </pc:spChg>
        <pc:spChg chg="mod">
          <ac:chgData name="Emilie Woodroffe" userId="b157383c7860d663" providerId="LiveId" clId="{9DBFD60C-F3F1-41DB-8A38-D2BAA38B2829}" dt="2022-07-20T10:15:05.033" v="26" actId="20577"/>
          <ac:spMkLst>
            <pc:docMk/>
            <pc:sldMk cId="2685529057" sldId="264"/>
            <ac:spMk id="11" creationId="{13ED32E9-F0E4-3D50-71D1-04BC829EA2BE}"/>
          </ac:spMkLst>
        </pc:spChg>
        <pc:spChg chg="mod">
          <ac:chgData name="Emilie Woodroffe" userId="b157383c7860d663" providerId="LiveId" clId="{9DBFD60C-F3F1-41DB-8A38-D2BAA38B2829}" dt="2022-07-20T10:15:40.112" v="28" actId="20577"/>
          <ac:spMkLst>
            <pc:docMk/>
            <pc:sldMk cId="2685529057" sldId="264"/>
            <ac:spMk id="12" creationId="{0BFF1EF8-084B-4608-BC05-EB143649CB20}"/>
          </ac:spMkLst>
        </pc:spChg>
        <pc:picChg chg="mod">
          <ac:chgData name="Emilie Woodroffe" userId="b157383c7860d663" providerId="LiveId" clId="{9DBFD60C-F3F1-41DB-8A38-D2BAA38B2829}" dt="2022-07-20T10:14:27.880" v="0" actId="1076"/>
          <ac:picMkLst>
            <pc:docMk/>
            <pc:sldMk cId="2685529057" sldId="264"/>
            <ac:picMk id="2" creationId="{05837B8C-5347-5DEF-58A4-384DCAEC1578}"/>
          </ac:picMkLst>
        </pc:picChg>
        <pc:picChg chg="mod">
          <ac:chgData name="Emilie Woodroffe" userId="b157383c7860d663" providerId="LiveId" clId="{9DBFD60C-F3F1-41DB-8A38-D2BAA38B2829}" dt="2022-07-20T10:15:37.320" v="27" actId="1076"/>
          <ac:picMkLst>
            <pc:docMk/>
            <pc:sldMk cId="2685529057" sldId="264"/>
            <ac:picMk id="6" creationId="{C9648847-A1A0-E9C8-F704-B02CAB638CF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316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825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9196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028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352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550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6774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501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2428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83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336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87AA2-985B-4650-92B9-A2019A2EE297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127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3" Type="http://schemas.microsoft.com/office/2007/relationships/media" Target="../media/media2.m4a"/><Relationship Id="rId7" Type="http://schemas.microsoft.com/office/2007/relationships/media" Target="../media/media4.m4a"/><Relationship Id="rId12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openxmlformats.org/officeDocument/2006/relationships/image" Target="../media/image2.png"/><Relationship Id="rId5" Type="http://schemas.microsoft.com/office/2007/relationships/media" Target="../media/media3.m4a"/><Relationship Id="rId10" Type="http://schemas.openxmlformats.org/officeDocument/2006/relationships/image" Target="../media/image1.png"/><Relationship Id="rId4" Type="http://schemas.openxmlformats.org/officeDocument/2006/relationships/audio" Target="../media/media2.m4a"/><Relationship Id="rId9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CB07BD8-06AF-41EC-8168-E9249FED881B}"/>
              </a:ext>
            </a:extLst>
          </p:cNvPr>
          <p:cNvSpPr txBox="1"/>
          <p:nvPr/>
        </p:nvSpPr>
        <p:spPr>
          <a:xfrm>
            <a:off x="2493705" y="455284"/>
            <a:ext cx="7220246" cy="400110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Century Gothic" panose="020B0502020202020204" pitchFamily="34" charset="0"/>
              </a:rPr>
              <a:t>Language Detectives’ Memory Bank of “At the market”.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A9B209-59C0-4ABE-8F41-BD0DAF348794}"/>
              </a:ext>
            </a:extLst>
          </p:cNvPr>
          <p:cNvSpPr txBox="1"/>
          <p:nvPr/>
        </p:nvSpPr>
        <p:spPr>
          <a:xfrm>
            <a:off x="150921" y="23725"/>
            <a:ext cx="36247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Century Gothic" panose="020B0502020202020204" pitchFamily="34" charset="0"/>
              </a:rPr>
              <a:t>Spanish Stage 3 Spring 1: At the market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FF1EF8-084B-4608-BC05-EB143649CB20}"/>
              </a:ext>
            </a:extLst>
          </p:cNvPr>
          <p:cNvSpPr txBox="1"/>
          <p:nvPr/>
        </p:nvSpPr>
        <p:spPr>
          <a:xfrm>
            <a:off x="7611991" y="1147534"/>
            <a:ext cx="4231666" cy="2554545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Century Gothic" panose="020B0502020202020204" pitchFamily="34" charset="0"/>
              </a:rPr>
              <a:t>Question and Answer Bank</a:t>
            </a:r>
          </a:p>
          <a:p>
            <a:endParaRPr lang="en-GB" sz="1600" b="1" dirty="0">
              <a:latin typeface="Century Gothic" panose="020B0502020202020204" pitchFamily="34" charset="0"/>
            </a:endParaRPr>
          </a:p>
          <a:p>
            <a:r>
              <a:rPr lang="en-GB" sz="1600" b="1" dirty="0">
                <a:latin typeface="Century Gothic" panose="020B0502020202020204" pitchFamily="34" charset="0"/>
              </a:rPr>
              <a:t>¿</a:t>
            </a:r>
            <a:r>
              <a:rPr lang="en-GB" sz="1600" b="1" dirty="0" err="1">
                <a:latin typeface="Century Gothic" panose="020B0502020202020204" pitchFamily="34" charset="0"/>
              </a:rPr>
              <a:t>Tienes</a:t>
            </a:r>
            <a:r>
              <a:rPr lang="en-GB" sz="1600" b="1" dirty="0">
                <a:latin typeface="Century Gothic" panose="020B0502020202020204" pitchFamily="34" charset="0"/>
              </a:rPr>
              <a:t>…? </a:t>
            </a:r>
            <a:r>
              <a:rPr lang="en-GB" sz="1600" dirty="0">
                <a:latin typeface="Century Gothic" panose="020B0502020202020204" pitchFamily="34" charset="0"/>
              </a:rPr>
              <a:t>– do you have…?</a:t>
            </a:r>
          </a:p>
          <a:p>
            <a:r>
              <a:rPr lang="en-GB" sz="1600" b="1" dirty="0" err="1">
                <a:latin typeface="Century Gothic" panose="020B0502020202020204" pitchFamily="34" charset="0"/>
              </a:rPr>
              <a:t>Sí</a:t>
            </a:r>
            <a:r>
              <a:rPr lang="en-GB" sz="1600" b="1" dirty="0">
                <a:latin typeface="Century Gothic" panose="020B0502020202020204" pitchFamily="34" charset="0"/>
              </a:rPr>
              <a:t> </a:t>
            </a:r>
            <a:r>
              <a:rPr lang="en-GB" sz="1600" b="1" dirty="0" err="1">
                <a:latin typeface="Century Gothic" panose="020B0502020202020204" pitchFamily="34" charset="0"/>
              </a:rPr>
              <a:t>tengo</a:t>
            </a:r>
            <a:r>
              <a:rPr lang="en-GB" sz="1600" b="1" dirty="0">
                <a:latin typeface="Century Gothic" panose="020B0502020202020204" pitchFamily="34" charset="0"/>
              </a:rPr>
              <a:t>. </a:t>
            </a:r>
            <a:r>
              <a:rPr lang="en-GB" sz="1600" dirty="0">
                <a:latin typeface="Century Gothic" panose="020B0502020202020204" pitchFamily="34" charset="0"/>
              </a:rPr>
              <a:t>– I have</a:t>
            </a:r>
          </a:p>
          <a:p>
            <a:r>
              <a:rPr lang="en-GB" sz="1600" b="1" dirty="0">
                <a:latin typeface="Century Gothic" panose="020B0502020202020204" pitchFamily="34" charset="0"/>
              </a:rPr>
              <a:t>No </a:t>
            </a:r>
            <a:r>
              <a:rPr lang="en-GB" sz="1600" b="1" dirty="0" err="1">
                <a:latin typeface="Century Gothic" panose="020B0502020202020204" pitchFamily="34" charset="0"/>
              </a:rPr>
              <a:t>tengo</a:t>
            </a:r>
            <a:r>
              <a:rPr lang="en-GB" sz="1600" b="1" dirty="0">
                <a:latin typeface="Century Gothic" panose="020B0502020202020204" pitchFamily="34" charset="0"/>
              </a:rPr>
              <a:t>. - </a:t>
            </a:r>
            <a:r>
              <a:rPr lang="en-GB" sz="1600" dirty="0">
                <a:latin typeface="Century Gothic" panose="020B0502020202020204" pitchFamily="34" charset="0"/>
              </a:rPr>
              <a:t>I haven’t</a:t>
            </a:r>
          </a:p>
          <a:p>
            <a:r>
              <a:rPr lang="en-GB" sz="1600" b="1" dirty="0">
                <a:latin typeface="Century Gothic" panose="020B0502020202020204" pitchFamily="34" charset="0"/>
              </a:rPr>
              <a:t>¿</a:t>
            </a:r>
            <a:r>
              <a:rPr lang="en-GB" sz="1600" b="1" dirty="0" err="1">
                <a:latin typeface="Century Gothic" panose="020B0502020202020204" pitchFamily="34" charset="0"/>
              </a:rPr>
              <a:t>Cuánto</a:t>
            </a:r>
            <a:r>
              <a:rPr lang="en-GB" sz="1600" b="1" dirty="0">
                <a:latin typeface="Century Gothic" panose="020B0502020202020204" pitchFamily="34" charset="0"/>
              </a:rPr>
              <a:t> cuesta/n? - </a:t>
            </a:r>
            <a:r>
              <a:rPr lang="en-GB" sz="1600" dirty="0">
                <a:latin typeface="Century Gothic" panose="020B0502020202020204" pitchFamily="34" charset="0"/>
              </a:rPr>
              <a:t>how much is it?</a:t>
            </a:r>
          </a:p>
          <a:p>
            <a:r>
              <a:rPr lang="en-GB" sz="1600" b="1" dirty="0">
                <a:latin typeface="Century Gothic" panose="020B0502020202020204" pitchFamily="34" charset="0"/>
              </a:rPr>
              <a:t>Cuesta/n…</a:t>
            </a:r>
            <a:r>
              <a:rPr lang="en-GB" sz="1600" dirty="0">
                <a:latin typeface="Century Gothic" panose="020B0502020202020204" pitchFamily="34" charset="0"/>
              </a:rPr>
              <a:t> </a:t>
            </a:r>
            <a:r>
              <a:rPr lang="en-GB" sz="1600" b="1" dirty="0" err="1">
                <a:latin typeface="Century Gothic" panose="020B0502020202020204" pitchFamily="34" charset="0"/>
              </a:rPr>
              <a:t>céntimos</a:t>
            </a:r>
            <a:r>
              <a:rPr lang="en-GB" sz="1600" b="1" dirty="0">
                <a:latin typeface="Century Gothic" panose="020B0502020202020204" pitchFamily="34" charset="0"/>
              </a:rPr>
              <a:t> </a:t>
            </a:r>
            <a:r>
              <a:rPr lang="en-GB" sz="1600" dirty="0">
                <a:latin typeface="Century Gothic" panose="020B0502020202020204" pitchFamily="34" charset="0"/>
              </a:rPr>
              <a:t>– it is….cents</a:t>
            </a:r>
          </a:p>
          <a:p>
            <a:r>
              <a:rPr lang="en-GB" sz="1600" b="1" u="sng" dirty="0">
                <a:latin typeface="Century Gothic" panose="020B0502020202020204" pitchFamily="34" charset="0"/>
              </a:rPr>
              <a:t>Dos </a:t>
            </a:r>
            <a:r>
              <a:rPr lang="en-GB" sz="1600" dirty="0">
                <a:latin typeface="Century Gothic" panose="020B0502020202020204" pitchFamily="34" charset="0"/>
              </a:rPr>
              <a:t>euros – </a:t>
            </a:r>
            <a:r>
              <a:rPr lang="en-GB" sz="1600" b="1" u="sng" dirty="0">
                <a:latin typeface="Century Gothic" panose="020B0502020202020204" pitchFamily="34" charset="0"/>
              </a:rPr>
              <a:t>two</a:t>
            </a:r>
            <a:r>
              <a:rPr lang="en-GB" sz="1600" dirty="0">
                <a:latin typeface="Century Gothic" panose="020B0502020202020204" pitchFamily="34" charset="0"/>
              </a:rPr>
              <a:t> euros</a:t>
            </a:r>
          </a:p>
          <a:p>
            <a:r>
              <a:rPr lang="en-GB" sz="1600" b="1" dirty="0">
                <a:latin typeface="Century Gothic" panose="020B0502020202020204" pitchFamily="34" charset="0"/>
              </a:rPr>
              <a:t>Por </a:t>
            </a:r>
            <a:r>
              <a:rPr lang="en-GB" sz="1600" b="1" dirty="0" err="1">
                <a:latin typeface="Century Gothic" panose="020B0502020202020204" pitchFamily="34" charset="0"/>
              </a:rPr>
              <a:t>favor</a:t>
            </a:r>
            <a:r>
              <a:rPr lang="en-GB" sz="1600" b="1" dirty="0">
                <a:latin typeface="Century Gothic" panose="020B0502020202020204" pitchFamily="34" charset="0"/>
              </a:rPr>
              <a:t> </a:t>
            </a:r>
            <a:r>
              <a:rPr lang="en-GB" sz="1600" dirty="0">
                <a:latin typeface="Century Gothic" panose="020B0502020202020204" pitchFamily="34" charset="0"/>
              </a:rPr>
              <a:t> - please</a:t>
            </a:r>
          </a:p>
          <a:p>
            <a:r>
              <a:rPr lang="en-GB" sz="1600" b="1" dirty="0">
                <a:latin typeface="Century Gothic" panose="020B0502020202020204" pitchFamily="34" charset="0"/>
              </a:rPr>
              <a:t>Gracias -</a:t>
            </a:r>
            <a:r>
              <a:rPr lang="en-GB" sz="1600" dirty="0">
                <a:latin typeface="Century Gothic" panose="020B0502020202020204" pitchFamily="34" charset="0"/>
              </a:rPr>
              <a:t> thank you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939B15-DF6D-40AE-BF87-E3F3D885AEEC}"/>
              </a:ext>
            </a:extLst>
          </p:cNvPr>
          <p:cNvSpPr txBox="1"/>
          <p:nvPr/>
        </p:nvSpPr>
        <p:spPr>
          <a:xfrm>
            <a:off x="7611991" y="3871900"/>
            <a:ext cx="2559664" cy="2031325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latin typeface="Century Gothic" panose="020B0502020202020204" pitchFamily="34" charset="0"/>
              </a:rPr>
              <a:t>Sound spelling</a:t>
            </a:r>
          </a:p>
          <a:p>
            <a:endParaRPr lang="en-GB" b="1" dirty="0">
              <a:latin typeface="Century Gothic" panose="020B0502020202020204" pitchFamily="34" charset="0"/>
            </a:endParaRPr>
          </a:p>
          <a:p>
            <a:r>
              <a:rPr lang="en-GB" dirty="0">
                <a:latin typeface="Century Gothic" panose="020B0502020202020204" pitchFamily="34" charset="0"/>
              </a:rPr>
              <a:t>“mien”</a:t>
            </a:r>
          </a:p>
          <a:p>
            <a:endParaRPr lang="en-GB" dirty="0">
              <a:latin typeface="Century Gothic" panose="020B0502020202020204" pitchFamily="34" charset="0"/>
            </a:endParaRPr>
          </a:p>
          <a:p>
            <a:r>
              <a:rPr lang="en-GB" dirty="0">
                <a:latin typeface="Century Gothic" panose="020B0502020202020204" pitchFamily="34" charset="0"/>
              </a:rPr>
              <a:t>“vas”</a:t>
            </a:r>
          </a:p>
          <a:p>
            <a:endParaRPr lang="en-GB" dirty="0">
              <a:latin typeface="Century Gothic" panose="020B0502020202020204" pitchFamily="34" charset="0"/>
            </a:endParaRPr>
          </a:p>
          <a:p>
            <a:r>
              <a:rPr lang="en-GB" dirty="0">
                <a:latin typeface="Century Gothic" panose="020B0502020202020204" pitchFamily="34" charset="0"/>
              </a:rPr>
              <a:t>“</a:t>
            </a:r>
            <a:r>
              <a:rPr lang="en-GB" dirty="0" err="1">
                <a:latin typeface="Century Gothic" panose="020B0502020202020204" pitchFamily="34" charset="0"/>
              </a:rPr>
              <a:t>horia</a:t>
            </a:r>
            <a:r>
              <a:rPr lang="en-GB" dirty="0">
                <a:latin typeface="Century Gothic" panose="020B0502020202020204" pitchFamily="34" charset="0"/>
              </a:rPr>
              <a:t>”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867FDE-AF21-4820-BD2C-99155385860A}"/>
              </a:ext>
            </a:extLst>
          </p:cNvPr>
          <p:cNvSpPr txBox="1"/>
          <p:nvPr/>
        </p:nvSpPr>
        <p:spPr>
          <a:xfrm>
            <a:off x="413285" y="5274532"/>
            <a:ext cx="6303305" cy="1077218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Century Gothic" panose="020B0502020202020204" pitchFamily="34" charset="0"/>
              </a:rPr>
              <a:t>Grammar</a:t>
            </a:r>
          </a:p>
          <a:p>
            <a:r>
              <a:rPr lang="en-GB" sz="1600" dirty="0">
                <a:latin typeface="Century Gothic" panose="020B0502020202020204" pitchFamily="34" charset="0"/>
              </a:rPr>
              <a:t>In Spanish, when you want to ask for the price of1 item, you ask “</a:t>
            </a:r>
            <a:r>
              <a:rPr lang="en-GB" sz="1600" b="1" dirty="0">
                <a:latin typeface="Century Gothic" panose="020B0502020202020204" pitchFamily="34" charset="0"/>
              </a:rPr>
              <a:t>¿</a:t>
            </a:r>
            <a:r>
              <a:rPr lang="en-GB" sz="1600" b="1" dirty="0" err="1">
                <a:latin typeface="Century Gothic" panose="020B0502020202020204" pitchFamily="34" charset="0"/>
              </a:rPr>
              <a:t>cuánto</a:t>
            </a:r>
            <a:r>
              <a:rPr lang="en-GB" sz="1600" b="1" dirty="0">
                <a:latin typeface="Century Gothic" panose="020B0502020202020204" pitchFamily="34" charset="0"/>
              </a:rPr>
              <a:t> </a:t>
            </a:r>
            <a:r>
              <a:rPr lang="en-GB" sz="1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cuesta</a:t>
            </a:r>
            <a:r>
              <a:rPr lang="en-GB" sz="1600" b="1" dirty="0">
                <a:latin typeface="Century Gothic" panose="020B0502020202020204" pitchFamily="34" charset="0"/>
              </a:rPr>
              <a:t>?” </a:t>
            </a:r>
            <a:r>
              <a:rPr lang="en-GB" sz="1600" dirty="0">
                <a:latin typeface="Century Gothic" panose="020B0502020202020204" pitchFamily="34" charset="0"/>
              </a:rPr>
              <a:t>and if you want to ask for 2 or more, you ask “</a:t>
            </a:r>
            <a:r>
              <a:rPr lang="en-GB" sz="1600" b="1" dirty="0">
                <a:latin typeface="Century Gothic" panose="020B0502020202020204" pitchFamily="34" charset="0"/>
              </a:rPr>
              <a:t>¿</a:t>
            </a:r>
            <a:r>
              <a:rPr lang="en-GB" sz="1600" b="1" dirty="0" err="1">
                <a:latin typeface="Century Gothic" panose="020B0502020202020204" pitchFamily="34" charset="0"/>
              </a:rPr>
              <a:t>cuánto</a:t>
            </a:r>
            <a:r>
              <a:rPr lang="en-GB" sz="1600" b="1" dirty="0">
                <a:latin typeface="Century Gothic" panose="020B0502020202020204" pitchFamily="34" charset="0"/>
              </a:rPr>
              <a:t> </a:t>
            </a:r>
            <a:r>
              <a:rPr lang="en-GB" sz="16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cuestan</a:t>
            </a:r>
            <a:r>
              <a:rPr lang="en-GB" sz="1600" b="1" dirty="0">
                <a:latin typeface="Century Gothic" panose="020B0502020202020204" pitchFamily="34" charset="0"/>
              </a:rPr>
              <a:t>?”</a:t>
            </a:r>
            <a:endParaRPr lang="en-GB" sz="1600" b="1" i="1" dirty="0"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ED32E9-F0E4-3D50-71D1-04BC829EA2BE}"/>
              </a:ext>
            </a:extLst>
          </p:cNvPr>
          <p:cNvSpPr txBox="1"/>
          <p:nvPr/>
        </p:nvSpPr>
        <p:spPr>
          <a:xfrm>
            <a:off x="413285" y="1147534"/>
            <a:ext cx="6932904" cy="3970318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Century Gothic" panose="020B0502020202020204" pitchFamily="34" charset="0"/>
              </a:rPr>
              <a:t>At the market Noun Bank</a:t>
            </a:r>
          </a:p>
          <a:p>
            <a:endParaRPr lang="en-GB" sz="1400" b="1" dirty="0">
              <a:latin typeface="Century Gothic" panose="020B0502020202020204" pitchFamily="34" charset="0"/>
            </a:endParaRPr>
          </a:p>
          <a:p>
            <a:r>
              <a:rPr lang="en-GB" sz="1400" b="1" dirty="0" err="1">
                <a:latin typeface="Century Gothic" panose="020B0502020202020204" pitchFamily="34" charset="0"/>
              </a:rPr>
              <a:t>una</a:t>
            </a:r>
            <a:r>
              <a:rPr lang="en-GB" sz="1400" b="1" dirty="0">
                <a:latin typeface="Century Gothic" panose="020B0502020202020204" pitchFamily="34" charset="0"/>
              </a:rPr>
              <a:t> manzana </a:t>
            </a:r>
            <a:r>
              <a:rPr lang="en-GB" sz="1400" dirty="0">
                <a:latin typeface="Century Gothic" panose="020B0502020202020204" pitchFamily="34" charset="0"/>
              </a:rPr>
              <a:t>– an apple</a:t>
            </a:r>
          </a:p>
          <a:p>
            <a:r>
              <a:rPr lang="en-GB" sz="1400" b="1" dirty="0" err="1">
                <a:latin typeface="Century Gothic" panose="020B0502020202020204" pitchFamily="34" charset="0"/>
              </a:rPr>
              <a:t>una</a:t>
            </a:r>
            <a:r>
              <a:rPr lang="en-GB" sz="1400" b="1" dirty="0">
                <a:latin typeface="Century Gothic" panose="020B0502020202020204" pitchFamily="34" charset="0"/>
              </a:rPr>
              <a:t> </a:t>
            </a:r>
            <a:r>
              <a:rPr lang="en-GB" sz="1400" b="1" dirty="0" err="1">
                <a:latin typeface="Century Gothic" panose="020B0502020202020204" pitchFamily="34" charset="0"/>
              </a:rPr>
              <a:t>cebolla</a:t>
            </a:r>
            <a:r>
              <a:rPr lang="en-GB" sz="1400" b="1" dirty="0">
                <a:latin typeface="Century Gothic" panose="020B0502020202020204" pitchFamily="34" charset="0"/>
              </a:rPr>
              <a:t> </a:t>
            </a:r>
            <a:r>
              <a:rPr lang="en-GB" sz="1400" dirty="0">
                <a:latin typeface="Century Gothic" panose="020B0502020202020204" pitchFamily="34" charset="0"/>
              </a:rPr>
              <a:t>– an onion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un mango </a:t>
            </a:r>
            <a:r>
              <a:rPr lang="en-GB" sz="1400" dirty="0">
                <a:latin typeface="Century Gothic" panose="020B0502020202020204" pitchFamily="34" charset="0"/>
              </a:rPr>
              <a:t>– a mango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un pimiento </a:t>
            </a:r>
            <a:r>
              <a:rPr lang="en-GB" sz="1400" dirty="0">
                <a:latin typeface="Century Gothic" panose="020B0502020202020204" pitchFamily="34" charset="0"/>
              </a:rPr>
              <a:t>– a pepper</a:t>
            </a:r>
          </a:p>
          <a:p>
            <a:r>
              <a:rPr lang="en-GB" sz="1400" b="1" dirty="0" err="1">
                <a:latin typeface="Century Gothic" panose="020B0502020202020204" pitchFamily="34" charset="0"/>
              </a:rPr>
              <a:t>unas</a:t>
            </a:r>
            <a:r>
              <a:rPr lang="en-GB" sz="1400" b="1" dirty="0">
                <a:latin typeface="Century Gothic" panose="020B0502020202020204" pitchFamily="34" charset="0"/>
              </a:rPr>
              <a:t> </a:t>
            </a:r>
            <a:r>
              <a:rPr lang="en-GB" sz="1400" b="1" dirty="0" err="1">
                <a:latin typeface="Century Gothic" panose="020B0502020202020204" pitchFamily="34" charset="0"/>
              </a:rPr>
              <a:t>uvas</a:t>
            </a:r>
            <a:r>
              <a:rPr lang="en-GB" sz="1400" b="1" dirty="0">
                <a:latin typeface="Century Gothic" panose="020B0502020202020204" pitchFamily="34" charset="0"/>
              </a:rPr>
              <a:t> </a:t>
            </a:r>
            <a:r>
              <a:rPr lang="en-GB" sz="1400" dirty="0">
                <a:latin typeface="Century Gothic" panose="020B0502020202020204" pitchFamily="34" charset="0"/>
              </a:rPr>
              <a:t>– a bunch of grapes </a:t>
            </a:r>
          </a:p>
          <a:p>
            <a:r>
              <a:rPr lang="en-GB" sz="1400" b="1" dirty="0" err="1">
                <a:latin typeface="Century Gothic" panose="020B0502020202020204" pitchFamily="34" charset="0"/>
              </a:rPr>
              <a:t>una</a:t>
            </a:r>
            <a:r>
              <a:rPr lang="en-GB" sz="1400" b="1" dirty="0">
                <a:latin typeface="Century Gothic" panose="020B0502020202020204" pitchFamily="34" charset="0"/>
              </a:rPr>
              <a:t> </a:t>
            </a:r>
            <a:r>
              <a:rPr lang="en-GB" sz="1400" b="1" dirty="0" err="1">
                <a:latin typeface="Century Gothic" panose="020B0502020202020204" pitchFamily="34" charset="0"/>
              </a:rPr>
              <a:t>sandía</a:t>
            </a:r>
            <a:r>
              <a:rPr lang="en-GB" sz="1400" b="1" dirty="0">
                <a:latin typeface="Century Gothic" panose="020B0502020202020204" pitchFamily="34" charset="0"/>
              </a:rPr>
              <a:t> </a:t>
            </a:r>
            <a:r>
              <a:rPr lang="en-GB" sz="1400" dirty="0">
                <a:latin typeface="Century Gothic" panose="020B0502020202020204" pitchFamily="34" charset="0"/>
              </a:rPr>
              <a:t>– a watermelon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un </a:t>
            </a:r>
            <a:r>
              <a:rPr lang="en-GB" sz="1400" b="1" dirty="0" err="1">
                <a:latin typeface="Century Gothic" panose="020B0502020202020204" pitchFamily="34" charset="0"/>
              </a:rPr>
              <a:t>plátano</a:t>
            </a:r>
            <a:r>
              <a:rPr lang="en-GB" sz="1400" b="1" dirty="0">
                <a:latin typeface="Century Gothic" panose="020B0502020202020204" pitchFamily="34" charset="0"/>
              </a:rPr>
              <a:t> </a:t>
            </a:r>
            <a:r>
              <a:rPr lang="en-GB" sz="1400" dirty="0">
                <a:latin typeface="Century Gothic" panose="020B0502020202020204" pitchFamily="34" charset="0"/>
              </a:rPr>
              <a:t>– a banana</a:t>
            </a:r>
          </a:p>
          <a:p>
            <a:r>
              <a:rPr lang="en-GB" sz="1400" b="1" dirty="0" err="1">
                <a:latin typeface="Century Gothic" panose="020B0502020202020204" pitchFamily="34" charset="0"/>
              </a:rPr>
              <a:t>una</a:t>
            </a:r>
            <a:r>
              <a:rPr lang="en-GB" sz="1400" b="1" dirty="0">
                <a:latin typeface="Century Gothic" panose="020B0502020202020204" pitchFamily="34" charset="0"/>
              </a:rPr>
              <a:t> </a:t>
            </a:r>
            <a:r>
              <a:rPr lang="en-GB" sz="1400" b="1" dirty="0" err="1">
                <a:latin typeface="Century Gothic" panose="020B0502020202020204" pitchFamily="34" charset="0"/>
              </a:rPr>
              <a:t>lechuga</a:t>
            </a:r>
            <a:r>
              <a:rPr lang="en-GB" sz="1400" b="1" dirty="0">
                <a:latin typeface="Century Gothic" panose="020B0502020202020204" pitchFamily="34" charset="0"/>
              </a:rPr>
              <a:t> </a:t>
            </a:r>
            <a:r>
              <a:rPr lang="en-GB" sz="1400" dirty="0">
                <a:latin typeface="Century Gothic" panose="020B0502020202020204" pitchFamily="34" charset="0"/>
              </a:rPr>
              <a:t>– a lettuce</a:t>
            </a:r>
          </a:p>
          <a:p>
            <a:r>
              <a:rPr lang="en-GB" sz="1400" b="1" dirty="0" err="1">
                <a:latin typeface="Century Gothic" panose="020B0502020202020204" pitchFamily="34" charset="0"/>
              </a:rPr>
              <a:t>una</a:t>
            </a:r>
            <a:r>
              <a:rPr lang="en-GB" sz="1400" b="1" dirty="0">
                <a:latin typeface="Century Gothic" panose="020B0502020202020204" pitchFamily="34" charset="0"/>
              </a:rPr>
              <a:t> </a:t>
            </a:r>
            <a:r>
              <a:rPr lang="en-GB" sz="1400" b="1" dirty="0" err="1">
                <a:latin typeface="Century Gothic" panose="020B0502020202020204" pitchFamily="34" charset="0"/>
              </a:rPr>
              <a:t>zanahoria</a:t>
            </a:r>
            <a:r>
              <a:rPr lang="en-GB" sz="1400" b="1" dirty="0">
                <a:latin typeface="Century Gothic" panose="020B0502020202020204" pitchFamily="34" charset="0"/>
              </a:rPr>
              <a:t> </a:t>
            </a:r>
            <a:r>
              <a:rPr lang="en-GB" sz="1400" dirty="0">
                <a:latin typeface="Century Gothic" panose="020B0502020202020204" pitchFamily="34" charset="0"/>
              </a:rPr>
              <a:t>– a carrot</a:t>
            </a:r>
          </a:p>
          <a:p>
            <a:r>
              <a:rPr lang="en-GB" sz="1400" b="1" dirty="0" err="1">
                <a:latin typeface="Century Gothic" panose="020B0502020202020204" pitchFamily="34" charset="0"/>
              </a:rPr>
              <a:t>una</a:t>
            </a:r>
            <a:r>
              <a:rPr lang="en-GB" sz="1400" b="1" dirty="0">
                <a:latin typeface="Century Gothic" panose="020B0502020202020204" pitchFamily="34" charset="0"/>
              </a:rPr>
              <a:t> </a:t>
            </a:r>
            <a:r>
              <a:rPr lang="en-GB" sz="1400" b="1" dirty="0" err="1">
                <a:latin typeface="Century Gothic" panose="020B0502020202020204" pitchFamily="34" charset="0"/>
              </a:rPr>
              <a:t>patata</a:t>
            </a:r>
            <a:r>
              <a:rPr lang="en-GB" sz="1400" dirty="0">
                <a:latin typeface="Century Gothic" panose="020B0502020202020204" pitchFamily="34" charset="0"/>
              </a:rPr>
              <a:t>– a potato</a:t>
            </a:r>
          </a:p>
          <a:p>
            <a:endParaRPr lang="en-GB" sz="1400" dirty="0">
              <a:latin typeface="Century Gothic" panose="020B0502020202020204" pitchFamily="34" charset="0"/>
            </a:endParaRPr>
          </a:p>
          <a:p>
            <a:r>
              <a:rPr lang="en-GB" sz="1400" b="1" dirty="0">
                <a:latin typeface="Century Gothic" panose="020B0502020202020204" pitchFamily="34" charset="0"/>
              </a:rPr>
              <a:t>¿</a:t>
            </a:r>
            <a:r>
              <a:rPr lang="en-GB" sz="1400" b="1" dirty="0" err="1">
                <a:latin typeface="Century Gothic" panose="020B0502020202020204" pitchFamily="34" charset="0"/>
              </a:rPr>
              <a:t>Te</a:t>
            </a:r>
            <a:r>
              <a:rPr lang="en-GB" sz="1400" b="1" dirty="0">
                <a:latin typeface="Century Gothic" panose="020B0502020202020204" pitchFamily="34" charset="0"/>
              </a:rPr>
              <a:t> </a:t>
            </a:r>
            <a:r>
              <a:rPr lang="en-GB" sz="1400" b="1" dirty="0" err="1">
                <a:latin typeface="Century Gothic" panose="020B0502020202020204" pitchFamily="34" charset="0"/>
              </a:rPr>
              <a:t>gusta</a:t>
            </a:r>
            <a:r>
              <a:rPr lang="en-GB" sz="1400" b="1" dirty="0">
                <a:latin typeface="Century Gothic" panose="020B0502020202020204" pitchFamily="34" charset="0"/>
              </a:rPr>
              <a:t>…? </a:t>
            </a:r>
            <a:r>
              <a:rPr lang="en-GB" sz="1400" dirty="0">
                <a:latin typeface="Century Gothic" panose="020B0502020202020204" pitchFamily="34" charset="0"/>
              </a:rPr>
              <a:t>– Do you like…?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Me </a:t>
            </a:r>
            <a:r>
              <a:rPr lang="en-GB" sz="1400" b="1" dirty="0" err="1">
                <a:latin typeface="Century Gothic" panose="020B0502020202020204" pitchFamily="34" charset="0"/>
              </a:rPr>
              <a:t>gusta</a:t>
            </a:r>
            <a:r>
              <a:rPr lang="en-GB" sz="1400" b="1" dirty="0">
                <a:latin typeface="Century Gothic" panose="020B0502020202020204" pitchFamily="34" charset="0"/>
              </a:rPr>
              <a:t>. </a:t>
            </a:r>
            <a:r>
              <a:rPr lang="en-GB" sz="1400" dirty="0">
                <a:latin typeface="Century Gothic" panose="020B0502020202020204" pitchFamily="34" charset="0"/>
              </a:rPr>
              <a:t>– I like.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No me </a:t>
            </a:r>
            <a:r>
              <a:rPr lang="en-GB" sz="1400" b="1" dirty="0" err="1">
                <a:latin typeface="Century Gothic" panose="020B0502020202020204" pitchFamily="34" charset="0"/>
              </a:rPr>
              <a:t>gusta</a:t>
            </a:r>
            <a:r>
              <a:rPr lang="en-GB" sz="1400" b="1" dirty="0">
                <a:latin typeface="Century Gothic" panose="020B0502020202020204" pitchFamily="34" charset="0"/>
              </a:rPr>
              <a:t>. </a:t>
            </a:r>
            <a:r>
              <a:rPr lang="en-GB" sz="1400" dirty="0">
                <a:latin typeface="Century Gothic" panose="020B0502020202020204" pitchFamily="34" charset="0"/>
              </a:rPr>
              <a:t>- I don’t like 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¿</a:t>
            </a:r>
            <a:r>
              <a:rPr lang="en-GB" sz="1400" b="1" dirty="0" err="1">
                <a:latin typeface="Century Gothic" panose="020B0502020202020204" pitchFamily="34" charset="0"/>
              </a:rPr>
              <a:t>Cuál</a:t>
            </a:r>
            <a:r>
              <a:rPr lang="en-GB" sz="1400" b="1" dirty="0">
                <a:latin typeface="Century Gothic" panose="020B0502020202020204" pitchFamily="34" charset="0"/>
              </a:rPr>
              <a:t> es </a:t>
            </a:r>
            <a:r>
              <a:rPr lang="en-GB" sz="1400" b="1" dirty="0" err="1">
                <a:latin typeface="Century Gothic" panose="020B0502020202020204" pitchFamily="34" charset="0"/>
              </a:rPr>
              <a:t>tu</a:t>
            </a:r>
            <a:r>
              <a:rPr lang="en-GB" sz="1400" b="1" dirty="0">
                <a:latin typeface="Century Gothic" panose="020B0502020202020204" pitchFamily="34" charset="0"/>
              </a:rPr>
              <a:t> </a:t>
            </a:r>
            <a:r>
              <a:rPr lang="en-GB" sz="1400" b="1" dirty="0" err="1">
                <a:latin typeface="Century Gothic" panose="020B0502020202020204" pitchFamily="34" charset="0"/>
              </a:rPr>
              <a:t>fruta</a:t>
            </a:r>
            <a:r>
              <a:rPr lang="en-GB" sz="1400" b="1" dirty="0">
                <a:latin typeface="Century Gothic" panose="020B0502020202020204" pitchFamily="34" charset="0"/>
              </a:rPr>
              <a:t>/</a:t>
            </a:r>
            <a:r>
              <a:rPr lang="en-GB" sz="1400" b="1" dirty="0" err="1">
                <a:latin typeface="Century Gothic" panose="020B0502020202020204" pitchFamily="34" charset="0"/>
              </a:rPr>
              <a:t>verdura</a:t>
            </a:r>
            <a:r>
              <a:rPr lang="en-GB" sz="1400" b="1" dirty="0">
                <a:latin typeface="Century Gothic" panose="020B0502020202020204" pitchFamily="34" charset="0"/>
              </a:rPr>
              <a:t> </a:t>
            </a:r>
            <a:r>
              <a:rPr lang="en-GB" sz="1400" b="1" dirty="0" err="1">
                <a:latin typeface="Century Gothic" panose="020B0502020202020204" pitchFamily="34" charset="0"/>
              </a:rPr>
              <a:t>favorita</a:t>
            </a:r>
            <a:r>
              <a:rPr lang="en-GB" sz="1400" b="1" dirty="0">
                <a:latin typeface="Century Gothic" panose="020B0502020202020204" pitchFamily="34" charset="0"/>
              </a:rPr>
              <a:t>? </a:t>
            </a:r>
            <a:r>
              <a:rPr lang="en-GB" sz="1400" dirty="0">
                <a:latin typeface="Century Gothic" panose="020B0502020202020204" pitchFamily="34" charset="0"/>
              </a:rPr>
              <a:t>– what is your favourite fruit/vegetable ? 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Mi </a:t>
            </a:r>
            <a:r>
              <a:rPr lang="en-GB" sz="1400" b="1" dirty="0" err="1">
                <a:latin typeface="Century Gothic" panose="020B0502020202020204" pitchFamily="34" charset="0"/>
              </a:rPr>
              <a:t>fruta</a:t>
            </a:r>
            <a:r>
              <a:rPr lang="en-GB" sz="1400" b="1" dirty="0">
                <a:latin typeface="Century Gothic" panose="020B0502020202020204" pitchFamily="34" charset="0"/>
              </a:rPr>
              <a:t>/</a:t>
            </a:r>
            <a:r>
              <a:rPr lang="en-GB" sz="1400" b="1" dirty="0" err="1">
                <a:latin typeface="Century Gothic" panose="020B0502020202020204" pitchFamily="34" charset="0"/>
              </a:rPr>
              <a:t>verdura</a:t>
            </a:r>
            <a:r>
              <a:rPr lang="en-GB" sz="1400" b="1" dirty="0">
                <a:latin typeface="Century Gothic" panose="020B0502020202020204" pitchFamily="34" charset="0"/>
              </a:rPr>
              <a:t> </a:t>
            </a:r>
            <a:r>
              <a:rPr lang="en-GB" sz="1400" b="1" dirty="0" err="1">
                <a:latin typeface="Century Gothic" panose="020B0502020202020204" pitchFamily="34" charset="0"/>
              </a:rPr>
              <a:t>favorita</a:t>
            </a:r>
            <a:r>
              <a:rPr lang="en-GB" sz="1400" b="1" dirty="0">
                <a:latin typeface="Century Gothic" panose="020B0502020202020204" pitchFamily="34" charset="0"/>
              </a:rPr>
              <a:t> es… </a:t>
            </a:r>
            <a:r>
              <a:rPr lang="en-GB" sz="1400" dirty="0">
                <a:latin typeface="Century Gothic" panose="020B0502020202020204" pitchFamily="34" charset="0"/>
              </a:rPr>
              <a:t>- My favourite fruit/vegetable is … </a:t>
            </a:r>
          </a:p>
        </p:txBody>
      </p:sp>
      <p:pic>
        <p:nvPicPr>
          <p:cNvPr id="7" name="Picture 2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35812521-DF0A-469C-8661-E8178936F9D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891" y="60998"/>
            <a:ext cx="1260644" cy="59714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83B0921-B3AD-5AC7-D534-BE4CB5EA77F5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272964" y="360173"/>
            <a:ext cx="1161602" cy="821502"/>
          </a:xfrm>
          <a:prstGeom prst="rect">
            <a:avLst/>
          </a:prstGeom>
        </p:spPr>
      </p:pic>
      <p:pic>
        <p:nvPicPr>
          <p:cNvPr id="2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19C6249F-470D-7231-F7D2-B42E936CB9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83982" y="2339794"/>
            <a:ext cx="487363" cy="487363"/>
          </a:xfrm>
          <a:prstGeom prst="rect">
            <a:avLst/>
          </a:prstGeom>
        </p:spPr>
      </p:pic>
      <p:pic>
        <p:nvPicPr>
          <p:cNvPr id="3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97D4529D-1138-4997-E2D3-98000C97719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14314" y="3643189"/>
            <a:ext cx="487363" cy="487363"/>
          </a:xfrm>
          <a:prstGeom prst="rect">
            <a:avLst/>
          </a:prstGeom>
        </p:spPr>
      </p:pic>
      <p:pic>
        <p:nvPicPr>
          <p:cNvPr id="4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5ADE8BD5-EBC0-8322-6678-B8D25D66B9E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998056" y="3132693"/>
            <a:ext cx="487363" cy="487363"/>
          </a:xfrm>
          <a:prstGeom prst="rect">
            <a:avLst/>
          </a:prstGeom>
        </p:spPr>
      </p:pic>
      <p:pic>
        <p:nvPicPr>
          <p:cNvPr id="6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A47A92E4-E65A-D46D-13CF-962FB7BCC282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684292" y="541586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52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8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49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103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904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230</Words>
  <Application>Microsoft Office PowerPoint</Application>
  <PresentationFormat>Widescreen</PresentationFormat>
  <Paragraphs>39</Paragraphs>
  <Slides>1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</dc:creator>
  <cp:lastModifiedBy>Mrs Copland</cp:lastModifiedBy>
  <cp:revision>61</cp:revision>
  <cp:lastPrinted>2019-12-01T12:01:53Z</cp:lastPrinted>
  <dcterms:created xsi:type="dcterms:W3CDTF">2019-08-20T09:39:52Z</dcterms:created>
  <dcterms:modified xsi:type="dcterms:W3CDTF">2024-01-19T14:45:05Z</dcterms:modified>
</cp:coreProperties>
</file>