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DB51B5-1DE2-4490-B322-42B855C3E974}" v="5" dt="2022-07-20T10:05:36.4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437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ilie Woodroffe" userId="b157383c7860d663" providerId="LiveId" clId="{78DB51B5-1DE2-4490-B322-42B855C3E974}"/>
    <pc:docChg chg="modSld">
      <pc:chgData name="Emilie Woodroffe" userId="b157383c7860d663" providerId="LiveId" clId="{78DB51B5-1DE2-4490-B322-42B855C3E974}" dt="2022-07-20T10:05:42.855" v="40" actId="1076"/>
      <pc:docMkLst>
        <pc:docMk/>
      </pc:docMkLst>
      <pc:sldChg chg="modSp mod">
        <pc:chgData name="Emilie Woodroffe" userId="b157383c7860d663" providerId="LiveId" clId="{78DB51B5-1DE2-4490-B322-42B855C3E974}" dt="2022-07-20T10:05:42.855" v="40" actId="1076"/>
        <pc:sldMkLst>
          <pc:docMk/>
          <pc:sldMk cId="2685529057" sldId="264"/>
        </pc:sldMkLst>
        <pc:spChg chg="mod">
          <ac:chgData name="Emilie Woodroffe" userId="b157383c7860d663" providerId="LiveId" clId="{78DB51B5-1DE2-4490-B322-42B855C3E974}" dt="2022-07-20T10:03:50.554" v="36" actId="20577"/>
          <ac:spMkLst>
            <pc:docMk/>
            <pc:sldMk cId="2685529057" sldId="264"/>
            <ac:spMk id="10" creationId="{7123B377-CA49-4A9C-93C0-F5E48D9D821A}"/>
          </ac:spMkLst>
        </pc:spChg>
        <pc:spChg chg="mod">
          <ac:chgData name="Emilie Woodroffe" userId="b157383c7860d663" providerId="LiveId" clId="{78DB51B5-1DE2-4490-B322-42B855C3E974}" dt="2022-07-20T10:05:40.378" v="39" actId="20577"/>
          <ac:spMkLst>
            <pc:docMk/>
            <pc:sldMk cId="2685529057" sldId="264"/>
            <ac:spMk id="13" creationId="{CC014917-CD6F-4AD2-B227-5ED0BF06AA20}"/>
          </ac:spMkLst>
        </pc:spChg>
        <pc:spChg chg="mod">
          <ac:chgData name="Emilie Woodroffe" userId="b157383c7860d663" providerId="LiveId" clId="{78DB51B5-1DE2-4490-B322-42B855C3E974}" dt="2022-07-19T13:23:48.594" v="33" actId="1076"/>
          <ac:spMkLst>
            <pc:docMk/>
            <pc:sldMk cId="2685529057" sldId="264"/>
            <ac:spMk id="14" creationId="{F93F7CF0-B938-6C38-4342-FE81C97A8D05}"/>
          </ac:spMkLst>
        </pc:spChg>
        <pc:picChg chg="mod">
          <ac:chgData name="Emilie Woodroffe" userId="b157383c7860d663" providerId="LiveId" clId="{78DB51B5-1DE2-4490-B322-42B855C3E974}" dt="2022-07-20T10:03:15.726" v="34" actId="1076"/>
          <ac:picMkLst>
            <pc:docMk/>
            <pc:sldMk cId="2685529057" sldId="264"/>
            <ac:picMk id="4" creationId="{EA6F3B26-B43C-0D42-4AAD-07865062E6A6}"/>
          </ac:picMkLst>
        </pc:picChg>
        <pc:picChg chg="mod">
          <ac:chgData name="Emilie Woodroffe" userId="b157383c7860d663" providerId="LiveId" clId="{78DB51B5-1DE2-4490-B322-42B855C3E974}" dt="2022-07-20T10:03:48.080" v="35" actId="1076"/>
          <ac:picMkLst>
            <pc:docMk/>
            <pc:sldMk cId="2685529057" sldId="264"/>
            <ac:picMk id="6" creationId="{F2F07257-0808-E522-7D43-1114CA69625E}"/>
          </ac:picMkLst>
        </pc:picChg>
        <pc:picChg chg="mod">
          <ac:chgData name="Emilie Woodroffe" userId="b157383c7860d663" providerId="LiveId" clId="{78DB51B5-1DE2-4490-B322-42B855C3E974}" dt="2022-07-20T10:04:20.054" v="37" actId="1076"/>
          <ac:picMkLst>
            <pc:docMk/>
            <pc:sldMk cId="2685529057" sldId="264"/>
            <ac:picMk id="7" creationId="{7D170CCC-71D6-43B4-85F0-9D6066F0209A}"/>
          </ac:picMkLst>
        </pc:picChg>
        <pc:picChg chg="mod">
          <ac:chgData name="Emilie Woodroffe" userId="b157383c7860d663" providerId="LiveId" clId="{78DB51B5-1DE2-4490-B322-42B855C3E974}" dt="2022-07-20T10:05:42.855" v="40" actId="1076"/>
          <ac:picMkLst>
            <pc:docMk/>
            <pc:sldMk cId="2685529057" sldId="264"/>
            <ac:picMk id="8" creationId="{AA28D330-1D6C-5FE6-5F43-BF9B70FD6B7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316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825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9196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028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352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550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6774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501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2428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83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336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87AA2-985B-4650-92B9-A2019A2EE297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127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openxmlformats.org/officeDocument/2006/relationships/image" Target="../media/image2.png"/><Relationship Id="rId3" Type="http://schemas.microsoft.com/office/2007/relationships/media" Target="../media/media2.m4a"/><Relationship Id="rId7" Type="http://schemas.microsoft.com/office/2007/relationships/media" Target="../media/media4.m4a"/><Relationship Id="rId12" Type="http://schemas.openxmlformats.org/officeDocument/2006/relationships/image" Target="../media/image1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openxmlformats.org/officeDocument/2006/relationships/slideLayout" Target="../slideLayouts/slideLayout2.xml"/><Relationship Id="rId5" Type="http://schemas.microsoft.com/office/2007/relationships/media" Target="../media/media3.m4a"/><Relationship Id="rId10" Type="http://schemas.openxmlformats.org/officeDocument/2006/relationships/audio" Target="../media/media5.m4a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CB07BD8-06AF-41EC-8168-E9249FED881B}"/>
              </a:ext>
            </a:extLst>
          </p:cNvPr>
          <p:cNvSpPr txBox="1"/>
          <p:nvPr/>
        </p:nvSpPr>
        <p:spPr>
          <a:xfrm>
            <a:off x="2809336" y="475668"/>
            <a:ext cx="6573328" cy="400110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entury Gothic" panose="020B0502020202020204" pitchFamily="34" charset="0"/>
              </a:rPr>
              <a:t>Language Detectives’ Memory Bank of “In the city”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FB6155-EF73-4E76-B4CA-717526727E8F}"/>
              </a:ext>
            </a:extLst>
          </p:cNvPr>
          <p:cNvSpPr txBox="1"/>
          <p:nvPr/>
        </p:nvSpPr>
        <p:spPr>
          <a:xfrm>
            <a:off x="340430" y="1121913"/>
            <a:ext cx="4363670" cy="3477875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GB" sz="2000" b="1" dirty="0">
                <a:latin typeface="Century Gothic" panose="020B0502020202020204" pitchFamily="34" charset="0"/>
              </a:rPr>
              <a:t>Noun Bank</a:t>
            </a:r>
            <a:endParaRPr lang="en-GB" sz="2000" dirty="0">
              <a:latin typeface="Century Gothic" panose="020B0502020202020204" pitchFamily="34" charset="0"/>
            </a:endParaRPr>
          </a:p>
          <a:p>
            <a:r>
              <a:rPr lang="en-GB" sz="2000" b="1" dirty="0">
                <a:latin typeface="Century Gothic" panose="020B0502020202020204" pitchFamily="34" charset="0"/>
              </a:rPr>
              <a:t>la ciudad </a:t>
            </a:r>
            <a:r>
              <a:rPr lang="en-GB" sz="2000" dirty="0">
                <a:latin typeface="Century Gothic" panose="020B0502020202020204" pitchFamily="34" charset="0"/>
              </a:rPr>
              <a:t>– the city</a:t>
            </a:r>
          </a:p>
          <a:p>
            <a:r>
              <a:rPr lang="en-GB" sz="2000" b="1" dirty="0" err="1">
                <a:latin typeface="Century Gothic" panose="020B0502020202020204" pitchFamily="34" charset="0"/>
              </a:rPr>
              <a:t>el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latin typeface="Century Gothic" panose="020B0502020202020204" pitchFamily="34" charset="0"/>
              </a:rPr>
              <a:t>parque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dirty="0">
                <a:latin typeface="Century Gothic" panose="020B0502020202020204" pitchFamily="34" charset="0"/>
              </a:rPr>
              <a:t>- the park</a:t>
            </a:r>
          </a:p>
          <a:p>
            <a:r>
              <a:rPr lang="en-GB" sz="2000" b="1" dirty="0" err="1">
                <a:latin typeface="Century Gothic" panose="020B0502020202020204" pitchFamily="34" charset="0"/>
              </a:rPr>
              <a:t>el</a:t>
            </a:r>
            <a:r>
              <a:rPr lang="en-GB" sz="2000" b="1" dirty="0">
                <a:latin typeface="Century Gothic" panose="020B0502020202020204" pitchFamily="34" charset="0"/>
              </a:rPr>
              <a:t> zoo </a:t>
            </a:r>
            <a:r>
              <a:rPr lang="en-GB" sz="2000" dirty="0">
                <a:latin typeface="Century Gothic" panose="020B0502020202020204" pitchFamily="34" charset="0"/>
              </a:rPr>
              <a:t>- the zoo</a:t>
            </a:r>
          </a:p>
          <a:p>
            <a:r>
              <a:rPr lang="en-GB" sz="2000" b="1" dirty="0" err="1">
                <a:latin typeface="Century Gothic" panose="020B0502020202020204" pitchFamily="34" charset="0"/>
              </a:rPr>
              <a:t>el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latin typeface="Century Gothic" panose="020B0502020202020204" pitchFamily="34" charset="0"/>
              </a:rPr>
              <a:t>museo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dirty="0">
                <a:latin typeface="Century Gothic" panose="020B0502020202020204" pitchFamily="34" charset="0"/>
              </a:rPr>
              <a:t>- the museum</a:t>
            </a:r>
          </a:p>
          <a:p>
            <a:r>
              <a:rPr lang="en-GB" sz="2000" b="1" dirty="0" err="1">
                <a:latin typeface="Century Gothic" panose="020B0502020202020204" pitchFamily="34" charset="0"/>
              </a:rPr>
              <a:t>el</a:t>
            </a:r>
            <a:r>
              <a:rPr lang="en-GB" sz="2000" b="1" dirty="0">
                <a:latin typeface="Century Gothic" panose="020B0502020202020204" pitchFamily="34" charset="0"/>
              </a:rPr>
              <a:t> metro </a:t>
            </a:r>
            <a:r>
              <a:rPr lang="en-GB" sz="2000" dirty="0">
                <a:latin typeface="Century Gothic" panose="020B0502020202020204" pitchFamily="34" charset="0"/>
              </a:rPr>
              <a:t>– the underground</a:t>
            </a:r>
          </a:p>
          <a:p>
            <a:r>
              <a:rPr lang="en-GB" sz="2000" b="1" dirty="0">
                <a:latin typeface="Century Gothic" panose="020B0502020202020204" pitchFamily="34" charset="0"/>
              </a:rPr>
              <a:t>la </a:t>
            </a:r>
            <a:r>
              <a:rPr lang="en-GB" sz="2000" b="1" dirty="0" err="1">
                <a:latin typeface="Century Gothic" panose="020B0502020202020204" pitchFamily="34" charset="0"/>
              </a:rPr>
              <a:t>galería</a:t>
            </a:r>
            <a:r>
              <a:rPr lang="en-GB" sz="2000" b="1" dirty="0">
                <a:latin typeface="Century Gothic" panose="020B0502020202020204" pitchFamily="34" charset="0"/>
              </a:rPr>
              <a:t> de </a:t>
            </a:r>
            <a:r>
              <a:rPr lang="en-GB" sz="2000" b="1" dirty="0" err="1">
                <a:latin typeface="Century Gothic" panose="020B0502020202020204" pitchFamily="34" charset="0"/>
              </a:rPr>
              <a:t>arte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dirty="0">
                <a:latin typeface="Century Gothic" panose="020B0502020202020204" pitchFamily="34" charset="0"/>
              </a:rPr>
              <a:t>– the art gallery</a:t>
            </a:r>
          </a:p>
          <a:p>
            <a:r>
              <a:rPr lang="en-GB" sz="2000" b="1" dirty="0">
                <a:latin typeface="Century Gothic" panose="020B0502020202020204" pitchFamily="34" charset="0"/>
              </a:rPr>
              <a:t>la </a:t>
            </a:r>
            <a:r>
              <a:rPr lang="en-GB" sz="2000" b="1" dirty="0" err="1">
                <a:latin typeface="Century Gothic" panose="020B0502020202020204" pitchFamily="34" charset="0"/>
              </a:rPr>
              <a:t>estación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dirty="0">
                <a:latin typeface="Century Gothic" panose="020B0502020202020204" pitchFamily="34" charset="0"/>
              </a:rPr>
              <a:t>– the station</a:t>
            </a:r>
          </a:p>
          <a:p>
            <a:r>
              <a:rPr lang="en-GB" sz="2000" b="1" dirty="0">
                <a:latin typeface="Century Gothic" panose="020B0502020202020204" pitchFamily="34" charset="0"/>
              </a:rPr>
              <a:t>la piscina </a:t>
            </a:r>
            <a:r>
              <a:rPr lang="en-GB" sz="2000" dirty="0">
                <a:latin typeface="Century Gothic" panose="020B0502020202020204" pitchFamily="34" charset="0"/>
              </a:rPr>
              <a:t>- swimming pool</a:t>
            </a:r>
          </a:p>
          <a:p>
            <a:r>
              <a:rPr lang="en-GB" sz="2000" b="1" dirty="0" err="1">
                <a:latin typeface="Century Gothic" panose="020B0502020202020204" pitchFamily="34" charset="0"/>
              </a:rPr>
              <a:t>el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latin typeface="Century Gothic" panose="020B0502020202020204" pitchFamily="34" charset="0"/>
              </a:rPr>
              <a:t>estadio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dirty="0">
                <a:latin typeface="Century Gothic" panose="020B0502020202020204" pitchFamily="34" charset="0"/>
              </a:rPr>
              <a:t>– the stadium</a:t>
            </a:r>
          </a:p>
          <a:p>
            <a:r>
              <a:rPr lang="en-GB" sz="2000" b="1" dirty="0" err="1">
                <a:latin typeface="Century Gothic" panose="020B0502020202020204" pitchFamily="34" charset="0"/>
              </a:rPr>
              <a:t>el</a:t>
            </a:r>
            <a:r>
              <a:rPr lang="en-GB" sz="2000" b="1" dirty="0">
                <a:latin typeface="Century Gothic" panose="020B0502020202020204" pitchFamily="34" charset="0"/>
              </a:rPr>
              <a:t> cine </a:t>
            </a:r>
            <a:r>
              <a:rPr lang="en-GB" sz="2000" dirty="0">
                <a:latin typeface="Century Gothic" panose="020B0502020202020204" pitchFamily="34" charset="0"/>
              </a:rPr>
              <a:t>– the cinema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A9B209-59C0-4ABE-8F41-BD0DAF348794}"/>
              </a:ext>
            </a:extLst>
          </p:cNvPr>
          <p:cNvSpPr txBox="1"/>
          <p:nvPr/>
        </p:nvSpPr>
        <p:spPr>
          <a:xfrm>
            <a:off x="150921" y="23725"/>
            <a:ext cx="34820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Century Gothic" panose="020B0502020202020204" pitchFamily="34" charset="0"/>
              </a:rPr>
              <a:t>Spanish Stage 3 Autumn 2: In the city.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939B15-DF6D-40AE-BF87-E3F3D885AEEC}"/>
              </a:ext>
            </a:extLst>
          </p:cNvPr>
          <p:cNvSpPr txBox="1"/>
          <p:nvPr/>
        </p:nvSpPr>
        <p:spPr>
          <a:xfrm>
            <a:off x="8182219" y="1121913"/>
            <a:ext cx="3778867" cy="1015663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GB" sz="2000" b="1" dirty="0">
                <a:latin typeface="Century Gothic" panose="020B0502020202020204" pitchFamily="34" charset="0"/>
              </a:rPr>
              <a:t>Sound spelling </a:t>
            </a:r>
          </a:p>
          <a:p>
            <a:r>
              <a:rPr lang="en-GB" sz="2000" dirty="0">
                <a:latin typeface="Century Gothic" panose="020B0502020202020204" pitchFamily="34" charset="0"/>
              </a:rPr>
              <a:t>“</a:t>
            </a:r>
            <a:r>
              <a:rPr lang="en-GB" sz="2000" dirty="0" err="1">
                <a:latin typeface="Century Gothic" panose="020B0502020202020204" pitchFamily="34" charset="0"/>
              </a:rPr>
              <a:t>oo</a:t>
            </a:r>
            <a:r>
              <a:rPr lang="en-GB" sz="2000" dirty="0">
                <a:latin typeface="Century Gothic" panose="020B0502020202020204" pitchFamily="34" charset="0"/>
              </a:rPr>
              <a:t>”	“que”</a:t>
            </a:r>
          </a:p>
          <a:p>
            <a:r>
              <a:rPr lang="en-GB" sz="2000" dirty="0">
                <a:latin typeface="Century Gothic" panose="020B0502020202020204" pitchFamily="34" charset="0"/>
              </a:rPr>
              <a:t>“</a:t>
            </a:r>
            <a:r>
              <a:rPr lang="en-GB" sz="2000" dirty="0" err="1">
                <a:latin typeface="Century Gothic" panose="020B0502020202020204" pitchFamily="34" charset="0"/>
              </a:rPr>
              <a:t>ciu</a:t>
            </a:r>
            <a:r>
              <a:rPr lang="en-GB" sz="2000" dirty="0">
                <a:latin typeface="Century Gothic" panose="020B0502020202020204" pitchFamily="34" charset="0"/>
              </a:rPr>
              <a:t>”	“</a:t>
            </a:r>
            <a:r>
              <a:rPr lang="en-GB" sz="2000" dirty="0" err="1">
                <a:latin typeface="Century Gothic" panose="020B0502020202020204" pitchFamily="34" charset="0"/>
              </a:rPr>
              <a:t>eo</a:t>
            </a:r>
            <a:r>
              <a:rPr lang="en-GB" sz="2000" dirty="0">
                <a:latin typeface="Century Gothic" panose="020B0502020202020204" pitchFamily="34" charset="0"/>
              </a:rPr>
              <a:t>”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23B377-CA49-4A9C-93C0-F5E48D9D821A}"/>
              </a:ext>
            </a:extLst>
          </p:cNvPr>
          <p:cNvSpPr txBox="1"/>
          <p:nvPr/>
        </p:nvSpPr>
        <p:spPr>
          <a:xfrm>
            <a:off x="340430" y="4746745"/>
            <a:ext cx="7570720" cy="1978683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GB" b="1" dirty="0">
                <a:latin typeface="Century Gothic" panose="020B0502020202020204" pitchFamily="34" charset="0"/>
              </a:rPr>
              <a:t>Question and Answer Bank</a:t>
            </a:r>
            <a:endParaRPr lang="en-GB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b="1" dirty="0">
                <a:latin typeface="Century Gothic" panose="020B0502020202020204" pitchFamily="34" charset="0"/>
              </a:rPr>
              <a:t>Hay</a:t>
            </a:r>
            <a:r>
              <a:rPr lang="en-GB" dirty="0">
                <a:latin typeface="Century Gothic" panose="020B0502020202020204" pitchFamily="34" charset="0"/>
              </a:rPr>
              <a:t> - there is/ there are</a:t>
            </a:r>
          </a:p>
          <a:p>
            <a:pPr>
              <a:lnSpc>
                <a:spcPct val="150000"/>
              </a:lnSpc>
            </a:pPr>
            <a:r>
              <a:rPr lang="en-GB" b="1" dirty="0" err="1">
                <a:latin typeface="Century Gothic" panose="020B0502020202020204" pitchFamily="34" charset="0"/>
              </a:rPr>
              <a:t>Bienvenidos</a:t>
            </a:r>
            <a:r>
              <a:rPr lang="en-GB" dirty="0">
                <a:latin typeface="Century Gothic" panose="020B0502020202020204" pitchFamily="34" charset="0"/>
              </a:rPr>
              <a:t> -  Welcome</a:t>
            </a:r>
          </a:p>
          <a:p>
            <a:pPr>
              <a:lnSpc>
                <a:spcPct val="150000"/>
              </a:lnSpc>
            </a:pPr>
            <a:r>
              <a:rPr lang="en-GB" b="1" dirty="0">
                <a:latin typeface="Century Gothic" panose="020B0502020202020204" pitchFamily="34" charset="0"/>
              </a:rPr>
              <a:t>Quisiera </a:t>
            </a:r>
            <a:r>
              <a:rPr lang="en-GB" b="1" dirty="0" err="1">
                <a:latin typeface="Century Gothic" panose="020B0502020202020204" pitchFamily="34" charset="0"/>
              </a:rPr>
              <a:t>una</a:t>
            </a:r>
            <a:r>
              <a:rPr lang="en-GB" b="1" dirty="0">
                <a:latin typeface="Century Gothic" panose="020B0502020202020204" pitchFamily="34" charset="0"/>
              </a:rPr>
              <a:t> entrada para </a:t>
            </a:r>
            <a:r>
              <a:rPr lang="en-GB" dirty="0">
                <a:latin typeface="Century Gothic" panose="020B0502020202020204" pitchFamily="34" charset="0"/>
              </a:rPr>
              <a:t>– I would like a ticket for</a:t>
            </a:r>
          </a:p>
          <a:p>
            <a:pPr>
              <a:lnSpc>
                <a:spcPct val="150000"/>
              </a:lnSpc>
            </a:pPr>
            <a:r>
              <a:rPr lang="en-GB" b="1" dirty="0">
                <a:latin typeface="Century Gothic" panose="020B0502020202020204" pitchFamily="34" charset="0"/>
              </a:rPr>
              <a:t>Por </a:t>
            </a:r>
            <a:r>
              <a:rPr lang="en-GB" b="1" dirty="0" err="1">
                <a:latin typeface="Century Gothic" panose="020B0502020202020204" pitchFamily="34" charset="0"/>
              </a:rPr>
              <a:t>favor</a:t>
            </a:r>
            <a:r>
              <a:rPr lang="en-GB" b="1" dirty="0">
                <a:latin typeface="Century Gothic" panose="020B0502020202020204" pitchFamily="34" charset="0"/>
              </a:rPr>
              <a:t> </a:t>
            </a:r>
            <a:r>
              <a:rPr lang="en-GB" dirty="0">
                <a:latin typeface="Century Gothic" panose="020B0502020202020204" pitchFamily="34" charset="0"/>
              </a:rPr>
              <a:t>- please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FCF956-B95E-49C1-9617-316547D9C57D}"/>
              </a:ext>
            </a:extLst>
          </p:cNvPr>
          <p:cNvSpPr txBox="1"/>
          <p:nvPr/>
        </p:nvSpPr>
        <p:spPr>
          <a:xfrm>
            <a:off x="8182220" y="2241622"/>
            <a:ext cx="3778867" cy="1323439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Grammar</a:t>
            </a:r>
          </a:p>
          <a:p>
            <a:r>
              <a:rPr lang="en-GB" sz="2000" dirty="0">
                <a:latin typeface="Century Gothic" panose="020B0502020202020204" pitchFamily="34" charset="0"/>
              </a:rPr>
              <a:t>We use “</a:t>
            </a:r>
            <a:r>
              <a:rPr lang="en-GB" sz="2000" b="1" dirty="0">
                <a:latin typeface="Century Gothic" panose="020B0502020202020204" pitchFamily="34" charset="0"/>
              </a:rPr>
              <a:t>hay</a:t>
            </a:r>
            <a:r>
              <a:rPr lang="en-GB" sz="2000" dirty="0">
                <a:latin typeface="Century Gothic" panose="020B0502020202020204" pitchFamily="34" charset="0"/>
              </a:rPr>
              <a:t>” in Spanish to mean both “there is…” and there are...”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014917-CD6F-4AD2-B227-5ED0BF06AA20}"/>
              </a:ext>
            </a:extLst>
          </p:cNvPr>
          <p:cNvSpPr txBox="1"/>
          <p:nvPr/>
        </p:nvSpPr>
        <p:spPr>
          <a:xfrm>
            <a:off x="8092087" y="3773153"/>
            <a:ext cx="3869001" cy="2800767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Grammar</a:t>
            </a:r>
          </a:p>
          <a:p>
            <a:r>
              <a:rPr lang="en-GB" b="0" dirty="0"/>
              <a:t>Adjectives </a:t>
            </a:r>
            <a:r>
              <a:rPr lang="en-GB" sz="1600" b="0" dirty="0"/>
              <a:t>(masculine/feminine)</a:t>
            </a:r>
          </a:p>
          <a:p>
            <a:endParaRPr lang="en-GB" sz="1600" b="0" dirty="0"/>
          </a:p>
          <a:p>
            <a:r>
              <a:rPr lang="en-GB" dirty="0"/>
              <a:t>bonit</a:t>
            </a:r>
            <a:r>
              <a:rPr lang="en-GB" dirty="0">
                <a:solidFill>
                  <a:srgbClr val="FF0000"/>
                </a:solidFill>
              </a:rPr>
              <a:t>o</a:t>
            </a:r>
            <a:r>
              <a:rPr lang="en-GB" dirty="0"/>
              <a:t> / </a:t>
            </a:r>
            <a:r>
              <a:rPr lang="en-GB" dirty="0" err="1"/>
              <a:t>bonit</a:t>
            </a:r>
            <a:r>
              <a:rPr lang="en-GB" dirty="0" err="1">
                <a:solidFill>
                  <a:srgbClr val="FF0000"/>
                </a:solidFill>
              </a:rPr>
              <a:t>a</a:t>
            </a:r>
            <a:r>
              <a:rPr lang="en-GB" dirty="0"/>
              <a:t> </a:t>
            </a:r>
            <a:r>
              <a:rPr lang="en-GB" b="0" dirty="0"/>
              <a:t>- beautiful</a:t>
            </a:r>
          </a:p>
          <a:p>
            <a:r>
              <a:rPr lang="en-GB" dirty="0" err="1"/>
              <a:t>grande</a:t>
            </a:r>
            <a:r>
              <a:rPr lang="en-GB" b="0" dirty="0"/>
              <a:t> – big or large</a:t>
            </a:r>
          </a:p>
          <a:p>
            <a:r>
              <a:rPr lang="en-GB" dirty="0" err="1"/>
              <a:t>pequeñ</a:t>
            </a:r>
            <a:r>
              <a:rPr lang="en-GB" dirty="0" err="1">
                <a:solidFill>
                  <a:srgbClr val="FF0000"/>
                </a:solidFill>
              </a:rPr>
              <a:t>o</a:t>
            </a:r>
            <a:r>
              <a:rPr lang="en-GB" dirty="0"/>
              <a:t> / </a:t>
            </a:r>
            <a:r>
              <a:rPr lang="en-GB" dirty="0" err="1"/>
              <a:t>pequeñ</a:t>
            </a:r>
            <a:r>
              <a:rPr lang="en-GB" dirty="0" err="1">
                <a:solidFill>
                  <a:srgbClr val="FF0000"/>
                </a:solidFill>
              </a:rPr>
              <a:t>a</a:t>
            </a:r>
            <a:r>
              <a:rPr lang="en-GB" dirty="0"/>
              <a:t> </a:t>
            </a:r>
            <a:r>
              <a:rPr lang="en-GB" b="0" dirty="0"/>
              <a:t>- small</a:t>
            </a:r>
          </a:p>
          <a:p>
            <a:r>
              <a:rPr lang="en-GB" dirty="0" err="1"/>
              <a:t>antigu</a:t>
            </a:r>
            <a:r>
              <a:rPr lang="en-GB" dirty="0" err="1">
                <a:solidFill>
                  <a:srgbClr val="FF0000"/>
                </a:solidFill>
              </a:rPr>
              <a:t>o</a:t>
            </a:r>
            <a:r>
              <a:rPr lang="en-GB" dirty="0"/>
              <a:t> / </a:t>
            </a:r>
            <a:r>
              <a:rPr lang="en-GB" dirty="0" err="1"/>
              <a:t>antigu</a:t>
            </a:r>
            <a:r>
              <a:rPr lang="en-GB" dirty="0" err="1">
                <a:solidFill>
                  <a:srgbClr val="FF0000"/>
                </a:solidFill>
              </a:rPr>
              <a:t>a</a:t>
            </a:r>
            <a:r>
              <a:rPr lang="en-GB" dirty="0"/>
              <a:t> </a:t>
            </a:r>
            <a:r>
              <a:rPr lang="en-GB" b="0" dirty="0"/>
              <a:t>- old</a:t>
            </a:r>
          </a:p>
          <a:p>
            <a:r>
              <a:rPr lang="en-GB" dirty="0" err="1"/>
              <a:t>modern</a:t>
            </a:r>
            <a:r>
              <a:rPr lang="en-GB" dirty="0" err="1">
                <a:solidFill>
                  <a:srgbClr val="FF0000"/>
                </a:solidFill>
              </a:rPr>
              <a:t>o</a:t>
            </a:r>
            <a:r>
              <a:rPr lang="en-GB" dirty="0"/>
              <a:t>/</a:t>
            </a:r>
            <a:r>
              <a:rPr lang="en-GB" dirty="0" err="1"/>
              <a:t>modern</a:t>
            </a:r>
            <a:r>
              <a:rPr lang="en-GB" dirty="0" err="1">
                <a:solidFill>
                  <a:srgbClr val="FF0000"/>
                </a:solidFill>
              </a:rPr>
              <a:t>a</a:t>
            </a:r>
            <a:r>
              <a:rPr lang="en-GB" dirty="0"/>
              <a:t> </a:t>
            </a:r>
            <a:r>
              <a:rPr lang="en-GB" b="0" dirty="0"/>
              <a:t>- modern</a:t>
            </a:r>
          </a:p>
          <a:p>
            <a:r>
              <a:rPr lang="en-GB" dirty="0" err="1"/>
              <a:t>interesante</a:t>
            </a:r>
            <a:r>
              <a:rPr lang="en-GB" b="0" dirty="0"/>
              <a:t> - interesting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3F7CF0-B938-6C38-4342-FE81C97A8D05}"/>
              </a:ext>
            </a:extLst>
          </p:cNvPr>
          <p:cNvSpPr txBox="1"/>
          <p:nvPr/>
        </p:nvSpPr>
        <p:spPr>
          <a:xfrm>
            <a:off x="4794567" y="1130456"/>
            <a:ext cx="3207053" cy="3170099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Question and Answer Bank</a:t>
            </a: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r>
              <a:rPr lang="en-GB" sz="2000" b="1" dirty="0">
                <a:latin typeface="Century Gothic" panose="020B0502020202020204" pitchFamily="34" charset="0"/>
              </a:rPr>
              <a:t>¿</a:t>
            </a:r>
            <a:r>
              <a:rPr lang="en-GB" sz="2000" b="1" dirty="0" err="1">
                <a:latin typeface="Century Gothic" panose="020B0502020202020204" pitchFamily="34" charset="0"/>
              </a:rPr>
              <a:t>Dónde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latin typeface="Century Gothic" panose="020B0502020202020204" pitchFamily="34" charset="0"/>
              </a:rPr>
              <a:t>está</a:t>
            </a:r>
            <a:r>
              <a:rPr lang="en-GB" sz="2000" b="1" dirty="0">
                <a:latin typeface="Century Gothic" panose="020B0502020202020204" pitchFamily="34" charset="0"/>
              </a:rPr>
              <a:t>…? </a:t>
            </a:r>
            <a:r>
              <a:rPr lang="en-GB" sz="2000" dirty="0">
                <a:latin typeface="Century Gothic" panose="020B0502020202020204" pitchFamily="34" charset="0"/>
              </a:rPr>
              <a:t>- Where is… ? </a:t>
            </a:r>
          </a:p>
          <a:p>
            <a:r>
              <a:rPr lang="en-GB" sz="2000" b="1" dirty="0">
                <a:latin typeface="Century Gothic" panose="020B0502020202020204" pitchFamily="34" charset="0"/>
              </a:rPr>
              <a:t>a la </a:t>
            </a:r>
            <a:r>
              <a:rPr lang="en-GB" sz="2000" b="1" dirty="0" err="1">
                <a:latin typeface="Century Gothic" panose="020B0502020202020204" pitchFamily="34" charset="0"/>
              </a:rPr>
              <a:t>izquierda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dirty="0">
                <a:latin typeface="Century Gothic" panose="020B0502020202020204" pitchFamily="34" charset="0"/>
              </a:rPr>
              <a:t>– to the left</a:t>
            </a:r>
          </a:p>
          <a:p>
            <a:r>
              <a:rPr lang="en-GB" sz="2000" b="1" dirty="0">
                <a:latin typeface="Century Gothic" panose="020B0502020202020204" pitchFamily="34" charset="0"/>
              </a:rPr>
              <a:t>a la </a:t>
            </a:r>
            <a:r>
              <a:rPr lang="en-GB" sz="2000" b="1" dirty="0" err="1">
                <a:latin typeface="Century Gothic" panose="020B0502020202020204" pitchFamily="34" charset="0"/>
              </a:rPr>
              <a:t>derecha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dirty="0">
                <a:latin typeface="Century Gothic" panose="020B0502020202020204" pitchFamily="34" charset="0"/>
              </a:rPr>
              <a:t>– to the right</a:t>
            </a:r>
          </a:p>
          <a:p>
            <a:r>
              <a:rPr lang="en-GB" sz="2000" b="1" dirty="0">
                <a:latin typeface="Century Gothic" panose="020B0502020202020204" pitchFamily="34" charset="0"/>
              </a:rPr>
              <a:t>recto </a:t>
            </a:r>
            <a:r>
              <a:rPr lang="en-GB" sz="2000" dirty="0">
                <a:latin typeface="Century Gothic" panose="020B0502020202020204" pitchFamily="34" charset="0"/>
              </a:rPr>
              <a:t>– straight ahead</a:t>
            </a:r>
          </a:p>
        </p:txBody>
      </p:sp>
      <p:pic>
        <p:nvPicPr>
          <p:cNvPr id="15" name="Picture 2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70623109-7AF5-8BD7-291A-C018C29AF0B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0435" y="150150"/>
            <a:ext cx="1260644" cy="597147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E2C201B4-5567-BC0C-BD6C-EDFA12FC7B02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249963" y="308954"/>
            <a:ext cx="1161602" cy="821502"/>
          </a:xfrm>
          <a:prstGeom prst="rect">
            <a:avLst/>
          </a:prstGeom>
        </p:spPr>
      </p:pic>
      <p:pic>
        <p:nvPicPr>
          <p:cNvPr id="3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3E9DC90F-EBE8-A67E-0E3C-7602A34437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79919" y="1893894"/>
            <a:ext cx="487363" cy="487363"/>
          </a:xfrm>
          <a:prstGeom prst="rect">
            <a:avLst/>
          </a:prstGeom>
        </p:spPr>
      </p:pic>
      <p:pic>
        <p:nvPicPr>
          <p:cNvPr id="4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F41378FC-1679-3C60-4C37-C007BABF1C0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92348" y="1593421"/>
            <a:ext cx="487363" cy="487363"/>
          </a:xfrm>
          <a:prstGeom prst="rect">
            <a:avLst/>
          </a:prstGeom>
        </p:spPr>
      </p:pic>
      <p:pic>
        <p:nvPicPr>
          <p:cNvPr id="6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692B0A81-6507-7E39-9D0C-70B79127530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257444" y="1546167"/>
            <a:ext cx="487363" cy="487363"/>
          </a:xfrm>
          <a:prstGeom prst="rect">
            <a:avLst/>
          </a:prstGeom>
        </p:spPr>
      </p:pic>
      <p:pic>
        <p:nvPicPr>
          <p:cNvPr id="7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78F5928D-85E3-8202-AF43-49C275074462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79918" y="5371769"/>
            <a:ext cx="487363" cy="487363"/>
          </a:xfrm>
          <a:prstGeom prst="rect">
            <a:avLst/>
          </a:prstGeom>
        </p:spPr>
      </p:pic>
      <p:pic>
        <p:nvPicPr>
          <p:cNvPr id="8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44948983-205B-9AFE-0218-4DB569E18733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404694" y="3848027"/>
            <a:ext cx="340113" cy="34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52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4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8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106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589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019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202</Words>
  <Application>Microsoft Office PowerPoint</Application>
  <PresentationFormat>Widescreen</PresentationFormat>
  <Paragraphs>38</Paragraphs>
  <Slides>1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</dc:creator>
  <cp:lastModifiedBy>Mrs Copland</cp:lastModifiedBy>
  <cp:revision>57</cp:revision>
  <cp:lastPrinted>2019-12-10T10:22:53Z</cp:lastPrinted>
  <dcterms:created xsi:type="dcterms:W3CDTF">2019-08-20T09:39:52Z</dcterms:created>
  <dcterms:modified xsi:type="dcterms:W3CDTF">2024-01-19T14:43:09Z</dcterms:modified>
</cp:coreProperties>
</file>