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ED52F-DEE3-4460-9B4F-4FE4A8FF819F}" v="8" dt="2022-07-20T09:44:28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3259326" y="448738"/>
            <a:ext cx="5673348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Language Detectives’ Memory Bank: Talking about us</a:t>
            </a:r>
            <a:r>
              <a:rPr lang="en-GB" sz="2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148902" y="1092805"/>
            <a:ext cx="7166296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Adjective Bank with “I am ….”</a:t>
            </a:r>
          </a:p>
          <a:p>
            <a:r>
              <a:rPr lang="en-GB" sz="1400" i="1" dirty="0">
                <a:latin typeface="Century Gothic" panose="020B0502020202020204" pitchFamily="34" charset="0"/>
              </a:rPr>
              <a:t>Remember there are two different spellings for some of these adjectives, when you use them with “</a:t>
            </a:r>
            <a:r>
              <a:rPr lang="en-GB" sz="1400" b="1" i="1" dirty="0" err="1">
                <a:latin typeface="Century Gothic" panose="020B0502020202020204" pitchFamily="34" charset="0"/>
              </a:rPr>
              <a:t>Estoy</a:t>
            </a:r>
            <a:r>
              <a:rPr lang="en-GB" sz="1400" i="1" dirty="0">
                <a:latin typeface="Century Gothic" panose="020B0502020202020204" pitchFamily="34" charset="0"/>
              </a:rPr>
              <a:t>” (I am). </a:t>
            </a:r>
          </a:p>
          <a:p>
            <a:endParaRPr lang="en-GB" sz="1400" i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Estoy</a:t>
            </a:r>
            <a:r>
              <a:rPr lang="en-GB" sz="1400" dirty="0">
                <a:latin typeface="Century Gothic" panose="020B0502020202020204" pitchFamily="34" charset="0"/>
              </a:rPr>
              <a:t> – I am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feliz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 happy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triste</a:t>
            </a:r>
            <a:r>
              <a:rPr lang="en-GB" sz="1400" dirty="0">
                <a:latin typeface="Century Gothic" panose="020B0502020202020204" pitchFamily="34" charset="0"/>
              </a:rPr>
              <a:t> - sad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confundid</a:t>
            </a:r>
            <a:r>
              <a:rPr lang="en-GB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confundid</a:t>
            </a:r>
            <a:r>
              <a:rPr lang="en-GB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confused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cansad</a:t>
            </a:r>
            <a:r>
              <a:rPr lang="en-GB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cansad</a:t>
            </a:r>
            <a:r>
              <a:rPr lang="en-GB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 – tired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gracios</a:t>
            </a:r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gracios</a:t>
            </a:r>
            <a:r>
              <a:rPr lang="en-GB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(feeling) silly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fenomenal</a:t>
            </a:r>
            <a:r>
              <a:rPr lang="en-GB" sz="1400" dirty="0">
                <a:latin typeface="Century Gothic" panose="020B0502020202020204" pitchFamily="34" charset="0"/>
              </a:rPr>
              <a:t> – (feeling) great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039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3 Autumn 1: Talking about us.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9033024" y="591783"/>
            <a:ext cx="2162865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dirty="0" err="1">
                <a:latin typeface="Century Gothic" panose="020B0502020202020204" pitchFamily="34" charset="0"/>
              </a:rPr>
              <a:t>liz</a:t>
            </a:r>
            <a:r>
              <a:rPr lang="en-GB" sz="1400" dirty="0">
                <a:latin typeface="Century Gothic" panose="020B0502020202020204" pitchFamily="34" charset="0"/>
              </a:rPr>
              <a:t>”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dirty="0" err="1">
                <a:latin typeface="Century Gothic" panose="020B0502020202020204" pitchFamily="34" charset="0"/>
              </a:rPr>
              <a:t>cio</a:t>
            </a:r>
            <a:r>
              <a:rPr lang="en-GB" sz="1400" dirty="0">
                <a:latin typeface="Century Gothic" panose="020B0502020202020204" pitchFamily="34" charset="0"/>
              </a:rPr>
              <a:t>”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“ham”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DE2B6-85BD-4119-ABB3-2233215B1CDA}"/>
              </a:ext>
            </a:extLst>
          </p:cNvPr>
          <p:cNvSpPr txBox="1"/>
          <p:nvPr/>
        </p:nvSpPr>
        <p:spPr>
          <a:xfrm>
            <a:off x="148902" y="5725819"/>
            <a:ext cx="7166296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To describe feelings in Spanish, we need to make sure that the adjective used matches the person. The spelling can change for a male or a female person. Watch out!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4C49D-A363-4082-82C9-FF8834B501E7}"/>
              </a:ext>
            </a:extLst>
          </p:cNvPr>
          <p:cNvSpPr txBox="1"/>
          <p:nvPr/>
        </p:nvSpPr>
        <p:spPr>
          <a:xfrm>
            <a:off x="148902" y="3679183"/>
            <a:ext cx="7166296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Adjective Bank with “</a:t>
            </a:r>
            <a:r>
              <a:rPr lang="en-GB" sz="1400" b="1" dirty="0" err="1">
                <a:latin typeface="Century Gothic" panose="020B0502020202020204" pitchFamily="34" charset="0"/>
              </a:rPr>
              <a:t>tengo</a:t>
            </a:r>
            <a:r>
              <a:rPr lang="en-GB" sz="1400" b="1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1400" i="1" dirty="0">
                <a:latin typeface="Century Gothic" panose="020B0502020202020204" pitchFamily="34" charset="0"/>
              </a:rPr>
              <a:t>Remember that in Spanish we do not always use “I am” (</a:t>
            </a:r>
            <a:r>
              <a:rPr lang="en-GB" sz="1400" i="1" dirty="0" err="1">
                <a:latin typeface="Century Gothic" panose="020B0502020202020204" pitchFamily="34" charset="0"/>
              </a:rPr>
              <a:t>estoy</a:t>
            </a:r>
            <a:r>
              <a:rPr lang="en-GB" sz="1400" i="1" dirty="0">
                <a:latin typeface="Century Gothic" panose="020B0502020202020204" pitchFamily="34" charset="0"/>
              </a:rPr>
              <a:t>) to explain how we are feeling, we also use “</a:t>
            </a:r>
            <a:r>
              <a:rPr lang="en-GB" sz="1400" b="1" i="1" dirty="0" err="1">
                <a:latin typeface="Century Gothic" panose="020B0502020202020204" pitchFamily="34" charset="0"/>
              </a:rPr>
              <a:t>tengo</a:t>
            </a:r>
            <a:r>
              <a:rPr lang="en-GB" sz="1400" i="1" dirty="0">
                <a:latin typeface="Century Gothic" panose="020B0502020202020204" pitchFamily="34" charset="0"/>
              </a:rPr>
              <a:t>”. Take a look here.</a:t>
            </a:r>
          </a:p>
          <a:p>
            <a:endParaRPr lang="en-GB" sz="1400" i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Tengo </a:t>
            </a:r>
            <a:r>
              <a:rPr lang="en-GB" sz="1400" b="1" dirty="0" err="1">
                <a:latin typeface="Century Gothic" panose="020B0502020202020204" pitchFamily="34" charset="0"/>
              </a:rPr>
              <a:t>hambre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- I am hungry.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Tengo sed. </a:t>
            </a:r>
            <a:r>
              <a:rPr lang="en-GB" sz="1400" dirty="0">
                <a:latin typeface="Century Gothic" panose="020B0502020202020204" pitchFamily="34" charset="0"/>
              </a:rPr>
              <a:t>– I am thirsty.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Tengo </a:t>
            </a:r>
            <a:r>
              <a:rPr lang="en-GB" sz="1400" b="1" dirty="0" err="1">
                <a:latin typeface="Century Gothic" panose="020B0502020202020204" pitchFamily="34" charset="0"/>
              </a:rPr>
              <a:t>calor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- I feel hot.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Tengo </a:t>
            </a:r>
            <a:r>
              <a:rPr lang="en-GB" sz="1400" b="1" dirty="0" err="1">
                <a:latin typeface="Century Gothic" panose="020B0502020202020204" pitchFamily="34" charset="0"/>
              </a:rPr>
              <a:t>frío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- I feel cold.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49A7E-9071-FA6E-1EF5-A50CA6AF6301}"/>
              </a:ext>
            </a:extLst>
          </p:cNvPr>
          <p:cNvSpPr txBox="1"/>
          <p:nvPr/>
        </p:nvSpPr>
        <p:spPr>
          <a:xfrm>
            <a:off x="7498801" y="2323911"/>
            <a:ext cx="4308811" cy="452431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personal pronouns (singular) in Spanish are: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pPr marL="1611313"/>
            <a:r>
              <a:rPr lang="en-GB" sz="1600" b="1" dirty="0" err="1">
                <a:latin typeface="Century Gothic" panose="020B0502020202020204" pitchFamily="34" charset="0"/>
              </a:rPr>
              <a:t>Yo</a:t>
            </a:r>
            <a:r>
              <a:rPr lang="en-GB" sz="1600" dirty="0">
                <a:latin typeface="Century Gothic" panose="020B0502020202020204" pitchFamily="34" charset="0"/>
              </a:rPr>
              <a:t> – I </a:t>
            </a:r>
          </a:p>
          <a:p>
            <a:pPr marL="1611313"/>
            <a:r>
              <a:rPr lang="en-GB" sz="1600" b="1" dirty="0">
                <a:latin typeface="Century Gothic" panose="020B0502020202020204" pitchFamily="34" charset="0"/>
              </a:rPr>
              <a:t>Tú </a:t>
            </a:r>
            <a:r>
              <a:rPr lang="en-GB" sz="1600" dirty="0">
                <a:latin typeface="Century Gothic" panose="020B0502020202020204" pitchFamily="34" charset="0"/>
              </a:rPr>
              <a:t>- You</a:t>
            </a:r>
          </a:p>
          <a:p>
            <a:pPr marL="1611313"/>
            <a:r>
              <a:rPr lang="en-GB" sz="1600" b="1" dirty="0" err="1">
                <a:latin typeface="Century Gothic" panose="020B0502020202020204" pitchFamily="34" charset="0"/>
              </a:rPr>
              <a:t>Él</a:t>
            </a:r>
            <a:r>
              <a:rPr lang="en-GB" sz="1600" dirty="0">
                <a:latin typeface="Century Gothic" panose="020B0502020202020204" pitchFamily="34" charset="0"/>
              </a:rPr>
              <a:t> – he </a:t>
            </a:r>
          </a:p>
          <a:p>
            <a:pPr marL="1611313"/>
            <a:r>
              <a:rPr lang="en-GB" sz="1600" b="1" dirty="0">
                <a:latin typeface="Century Gothic" panose="020B0502020202020204" pitchFamily="34" charset="0"/>
              </a:rPr>
              <a:t>Ella </a:t>
            </a:r>
            <a:r>
              <a:rPr lang="en-GB" sz="1600" dirty="0">
                <a:latin typeface="Century Gothic" panose="020B0502020202020204" pitchFamily="34" charset="0"/>
              </a:rPr>
              <a:t>– she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Tú </a:t>
            </a:r>
            <a:r>
              <a:rPr lang="en-GB" sz="1400" b="1" dirty="0" err="1">
                <a:latin typeface="Century Gothic" panose="020B0502020202020204" pitchFamily="34" charset="0"/>
              </a:rPr>
              <a:t>te</a:t>
            </a:r>
            <a:r>
              <a:rPr lang="en-GB" sz="1400" b="1" dirty="0">
                <a:latin typeface="Century Gothic" panose="020B0502020202020204" pitchFamily="34" charset="0"/>
              </a:rPr>
              <a:t> llamas / </a:t>
            </a:r>
            <a:r>
              <a:rPr lang="en-GB" sz="1400" b="1" dirty="0" err="1">
                <a:latin typeface="Century Gothic" panose="020B0502020202020204" pitchFamily="34" charset="0"/>
              </a:rPr>
              <a:t>tú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tienes</a:t>
            </a:r>
            <a:r>
              <a:rPr lang="en-GB" sz="1400" b="1" dirty="0">
                <a:latin typeface="Century Gothic" panose="020B0502020202020204" pitchFamily="34" charset="0"/>
              </a:rPr>
              <a:t> … 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tú</a:t>
            </a:r>
            <a:r>
              <a:rPr lang="en-GB" sz="1400" b="1" dirty="0">
                <a:latin typeface="Century Gothic" panose="020B0502020202020204" pitchFamily="34" charset="0"/>
              </a:rPr>
              <a:t> vives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You are called /you are…years old / you live in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Él</a:t>
            </a:r>
            <a:r>
              <a:rPr lang="en-GB" sz="1400" b="1" dirty="0">
                <a:latin typeface="Century Gothic" panose="020B0502020202020204" pitchFamily="34" charset="0"/>
              </a:rPr>
              <a:t> se llama / </a:t>
            </a:r>
            <a:r>
              <a:rPr lang="en-GB" sz="1400" b="1" dirty="0" err="1">
                <a:latin typeface="Century Gothic" panose="020B0502020202020204" pitchFamily="34" charset="0"/>
              </a:rPr>
              <a:t>él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tiene</a:t>
            </a:r>
            <a:r>
              <a:rPr lang="en-GB" sz="1400" b="1" dirty="0">
                <a:latin typeface="Century Gothic" panose="020B0502020202020204" pitchFamily="34" charset="0"/>
              </a:rPr>
              <a:t>…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él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vive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He is called / he is… years old / he lives in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Ella se llama / </a:t>
            </a:r>
            <a:r>
              <a:rPr lang="en-GB" sz="1400" b="1" dirty="0" err="1">
                <a:latin typeface="Century Gothic" panose="020B0502020202020204" pitchFamily="34" charset="0"/>
              </a:rPr>
              <a:t>ella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tiene</a:t>
            </a:r>
            <a:r>
              <a:rPr lang="en-GB" sz="1400" b="1" dirty="0">
                <a:latin typeface="Century Gothic" panose="020B0502020202020204" pitchFamily="34" charset="0"/>
              </a:rPr>
              <a:t>…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 / </a:t>
            </a:r>
            <a:r>
              <a:rPr lang="en-GB" sz="1400" b="1" dirty="0" err="1">
                <a:latin typeface="Century Gothic" panose="020B0502020202020204" pitchFamily="34" charset="0"/>
              </a:rPr>
              <a:t>ella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vive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She is called / she is… years old / she lives in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Can you see how the verb changes depending on the pronoun? That´s why in Spanish, you don´t need to use the pronouns.</a:t>
            </a:r>
          </a:p>
        </p:txBody>
      </p:sp>
      <p:pic>
        <p:nvPicPr>
          <p:cNvPr id="6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1DE74B-275B-164B-4868-338E8830E5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30" y="76601"/>
            <a:ext cx="1076249" cy="5098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0470E0-FAE7-C997-9E34-C99601A289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34021" y="342903"/>
            <a:ext cx="1076249" cy="761139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B3CAF94-5BC3-8207-C5EB-0220E1015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913" y="2961066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3B4BEBD-6B6C-207F-B3D8-6ADAF9C77C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955" y="4935916"/>
            <a:ext cx="487363" cy="48736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DE645B1-23B1-0A0B-D12A-BA25D68D10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9564" y="1605695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E444707-76B7-EDC2-4E95-95C4EDE2A1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7658" y="3311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322</Words>
  <Application>Microsoft Office PowerPoint</Application>
  <PresentationFormat>Widescreen</PresentationFormat>
  <Paragraphs>46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69</cp:revision>
  <cp:lastPrinted>2019-12-10T09:41:14Z</cp:lastPrinted>
  <dcterms:created xsi:type="dcterms:W3CDTF">2019-08-20T09:39:52Z</dcterms:created>
  <dcterms:modified xsi:type="dcterms:W3CDTF">2024-01-19T14:40:34Z</dcterms:modified>
</cp:coreProperties>
</file>