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5812521-DF0A-469C-8661-E8178936F9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08" y="125664"/>
            <a:ext cx="844677" cy="400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3000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Spanish Y5 Stage 4 Summer 2 Seaside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409184" y="2111476"/>
            <a:ext cx="4512103" cy="341632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Beach Nouns bank</a:t>
            </a:r>
          </a:p>
          <a:p>
            <a:r>
              <a:rPr lang="en-GB" dirty="0">
                <a:latin typeface="Century Gothic" panose="020B0502020202020204" pitchFamily="34" charset="0"/>
              </a:rPr>
              <a:t>La playa- the beach</a:t>
            </a:r>
          </a:p>
          <a:p>
            <a:r>
              <a:rPr lang="en-GB" dirty="0">
                <a:latin typeface="Century Gothic" panose="020B0502020202020204" pitchFamily="34" charset="0"/>
              </a:rPr>
              <a:t>Los </a:t>
            </a:r>
            <a:r>
              <a:rPr lang="en-GB" dirty="0" err="1">
                <a:latin typeface="Century Gothic" panose="020B0502020202020204" pitchFamily="34" charset="0"/>
              </a:rPr>
              <a:t>helados</a:t>
            </a:r>
            <a:r>
              <a:rPr lang="en-GB" dirty="0">
                <a:latin typeface="Century Gothic" panose="020B0502020202020204" pitchFamily="34" charset="0"/>
              </a:rPr>
              <a:t>- the ice creams</a:t>
            </a:r>
          </a:p>
          <a:p>
            <a:r>
              <a:rPr lang="en-GB" dirty="0">
                <a:latin typeface="Century Gothic" panose="020B0502020202020204" pitchFamily="34" charset="0"/>
              </a:rPr>
              <a:t>Los </a:t>
            </a:r>
            <a:r>
              <a:rPr lang="en-GB" dirty="0" err="1">
                <a:latin typeface="Century Gothic" panose="020B0502020202020204" pitchFamily="34" charset="0"/>
              </a:rPr>
              <a:t>castillos</a:t>
            </a:r>
            <a:r>
              <a:rPr lang="en-GB" dirty="0">
                <a:latin typeface="Century Gothic" panose="020B0502020202020204" pitchFamily="34" charset="0"/>
              </a:rPr>
              <a:t> de arena – the sandcastles</a:t>
            </a:r>
          </a:p>
          <a:p>
            <a:r>
              <a:rPr lang="en-GB" dirty="0">
                <a:latin typeface="Century Gothic" panose="020B0502020202020204" pitchFamily="34" charset="0"/>
              </a:rPr>
              <a:t>Las </a:t>
            </a:r>
            <a:r>
              <a:rPr lang="en-GB" dirty="0" err="1">
                <a:latin typeface="Century Gothic" panose="020B0502020202020204" pitchFamily="34" charset="0"/>
              </a:rPr>
              <a:t>frutas</a:t>
            </a:r>
            <a:r>
              <a:rPr lang="en-GB" dirty="0">
                <a:latin typeface="Century Gothic" panose="020B0502020202020204" pitchFamily="34" charset="0"/>
              </a:rPr>
              <a:t>- the fruits</a:t>
            </a:r>
          </a:p>
          <a:p>
            <a:r>
              <a:rPr lang="en-GB" dirty="0">
                <a:latin typeface="Century Gothic" panose="020B0502020202020204" pitchFamily="34" charset="0"/>
              </a:rPr>
              <a:t>El sol- the sun(shine)</a:t>
            </a:r>
          </a:p>
          <a:p>
            <a:r>
              <a:rPr lang="en-GB" dirty="0">
                <a:latin typeface="Century Gothic" panose="020B0502020202020204" pitchFamily="34" charset="0"/>
              </a:rPr>
              <a:t>La mochila – the rucksack</a:t>
            </a:r>
          </a:p>
          <a:p>
            <a:r>
              <a:rPr lang="en-GB" dirty="0">
                <a:latin typeface="Century Gothic" panose="020B0502020202020204" pitchFamily="34" charset="0"/>
              </a:rPr>
              <a:t>Las </a:t>
            </a:r>
            <a:r>
              <a:rPr lang="en-GB" dirty="0" err="1">
                <a:latin typeface="Century Gothic" panose="020B0502020202020204" pitchFamily="34" charset="0"/>
              </a:rPr>
              <a:t>gafas</a:t>
            </a:r>
            <a:r>
              <a:rPr lang="en-GB" dirty="0">
                <a:latin typeface="Century Gothic" panose="020B0502020202020204" pitchFamily="34" charset="0"/>
              </a:rPr>
              <a:t> de sol - the sunglasses</a:t>
            </a:r>
          </a:p>
          <a:p>
            <a:r>
              <a:rPr lang="en-GB" dirty="0">
                <a:latin typeface="Century Gothic" panose="020B0502020202020204" pitchFamily="34" charset="0"/>
              </a:rPr>
              <a:t>Las </a:t>
            </a:r>
            <a:r>
              <a:rPr lang="en-GB" dirty="0" err="1">
                <a:latin typeface="Century Gothic" panose="020B0502020202020204" pitchFamily="34" charset="0"/>
              </a:rPr>
              <a:t>chanclas</a:t>
            </a:r>
            <a:r>
              <a:rPr lang="en-GB" dirty="0">
                <a:latin typeface="Century Gothic" panose="020B0502020202020204" pitchFamily="34" charset="0"/>
              </a:rPr>
              <a:t>- the flip flops</a:t>
            </a:r>
          </a:p>
          <a:p>
            <a:r>
              <a:rPr lang="en-GB" dirty="0">
                <a:latin typeface="Century Gothic" panose="020B0502020202020204" pitchFamily="34" charset="0"/>
              </a:rPr>
              <a:t>El sombrero – the hat</a:t>
            </a:r>
          </a:p>
          <a:p>
            <a:r>
              <a:rPr lang="en-GB" dirty="0">
                <a:latin typeface="Century Gothic" panose="020B0502020202020204" pitchFamily="34" charset="0"/>
              </a:rPr>
              <a:t>La crema de sol- the sun cream</a:t>
            </a:r>
          </a:p>
          <a:p>
            <a:r>
              <a:rPr lang="en-GB" dirty="0">
                <a:latin typeface="Century Gothic" panose="020B0502020202020204" pitchFamily="34" charset="0"/>
              </a:rPr>
              <a:t>El </a:t>
            </a:r>
            <a:r>
              <a:rPr lang="en-GB" dirty="0" err="1">
                <a:latin typeface="Century Gothic" panose="020B0502020202020204" pitchFamily="34" charset="0"/>
              </a:rPr>
              <a:t>bañador</a:t>
            </a:r>
            <a:r>
              <a:rPr lang="en-GB" dirty="0">
                <a:latin typeface="Century Gothic" panose="020B0502020202020204" pitchFamily="34" charset="0"/>
              </a:rPr>
              <a:t> - the swim suit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9491176" y="694619"/>
            <a:ext cx="2108670" cy="289310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Sound spelling 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</a:t>
            </a:r>
            <a:r>
              <a:rPr lang="en-GB" dirty="0" err="1">
                <a:latin typeface="Century Gothic" panose="020B0502020202020204" pitchFamily="34" charset="0"/>
              </a:rPr>
              <a:t>aña</a:t>
            </a:r>
            <a:r>
              <a:rPr lang="en-GB" dirty="0">
                <a:latin typeface="Century Gothic" panose="020B0502020202020204" pitchFamily="34" charset="0"/>
              </a:rPr>
              <a:t>”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”</a:t>
            </a:r>
            <a:r>
              <a:rPr lang="en-GB" dirty="0" err="1">
                <a:latin typeface="Century Gothic" panose="020B0502020202020204" pitchFamily="34" charset="0"/>
              </a:rPr>
              <a:t>illos</a:t>
            </a:r>
            <a:r>
              <a:rPr lang="en-GB" dirty="0">
                <a:latin typeface="Century Gothic" panose="020B0502020202020204" pitchFamily="34" charset="0"/>
              </a:rPr>
              <a:t>”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“jug”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</a:t>
            </a:r>
            <a:r>
              <a:rPr lang="en-GB" dirty="0" err="1">
                <a:latin typeface="Century Gothic" panose="020B0502020202020204" pitchFamily="34" charset="0"/>
              </a:rPr>
              <a:t>va</a:t>
            </a:r>
            <a:r>
              <a:rPr lang="en-GB" dirty="0">
                <a:latin typeface="Century Gothic" panose="020B0502020202020204" pitchFamily="34" charset="0"/>
              </a:rPr>
              <a:t>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21" name="Picture 2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CB9F731-8DE7-4ABA-8EC2-0AD194859D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5" y="325719"/>
            <a:ext cx="969023" cy="637454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3024965" y="608309"/>
            <a:ext cx="5570756" cy="36933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entury Gothic" panose="020B0502020202020204" pitchFamily="34" charset="0"/>
              </a:rPr>
              <a:t>Language Detectives’ Memory Bank of Seaside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09E8D3-849E-4D3A-B309-CF45A1853891}"/>
              </a:ext>
            </a:extLst>
          </p:cNvPr>
          <p:cNvSpPr txBox="1"/>
          <p:nvPr/>
        </p:nvSpPr>
        <p:spPr>
          <a:xfrm>
            <a:off x="5476875" y="3819636"/>
            <a:ext cx="6271072" cy="286232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Verb bank</a:t>
            </a:r>
          </a:p>
          <a:p>
            <a:r>
              <a:rPr lang="en-GB" dirty="0">
                <a:latin typeface="Century Gothic" panose="020B0502020202020204" pitchFamily="34" charset="0"/>
              </a:rPr>
              <a:t/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 err="1">
                <a:latin typeface="Century Gothic" panose="020B0502020202020204" pitchFamily="34" charset="0"/>
              </a:rPr>
              <a:t>Puedes</a:t>
            </a:r>
            <a:r>
              <a:rPr lang="en-GB" dirty="0">
                <a:latin typeface="Century Gothic" panose="020B0502020202020204" pitchFamily="34" charset="0"/>
              </a:rPr>
              <a:t> / </a:t>
            </a:r>
            <a:r>
              <a:rPr lang="en-GB" dirty="0" err="1">
                <a:latin typeface="Century Gothic" panose="020B0502020202020204" pitchFamily="34" charset="0"/>
              </a:rPr>
              <a:t>podemos</a:t>
            </a:r>
            <a:r>
              <a:rPr lang="en-GB" dirty="0">
                <a:latin typeface="Century Gothic" panose="020B0502020202020204" pitchFamily="34" charset="0"/>
              </a:rPr>
              <a:t> – you can/we can</a:t>
            </a:r>
          </a:p>
          <a:p>
            <a:r>
              <a:rPr lang="en-GB" dirty="0">
                <a:latin typeface="Century Gothic" panose="020B0502020202020204" pitchFamily="34" charset="0"/>
              </a:rPr>
              <a:t>Ven a …. – come along to..</a:t>
            </a:r>
          </a:p>
          <a:p>
            <a:r>
              <a:rPr lang="en-GB" dirty="0" err="1">
                <a:latin typeface="Century Gothic" panose="020B0502020202020204" pitchFamily="34" charset="0"/>
              </a:rPr>
              <a:t>Va</a:t>
            </a:r>
            <a:r>
              <a:rPr lang="en-GB" dirty="0">
                <a:latin typeface="Century Gothic" panose="020B0502020202020204" pitchFamily="34" charset="0"/>
              </a:rPr>
              <a:t> a ser genial – it’s going to be ..</a:t>
            </a:r>
          </a:p>
          <a:p>
            <a:r>
              <a:rPr lang="en-GB" dirty="0" err="1">
                <a:latin typeface="Century Gothic" panose="020B0502020202020204" pitchFamily="34" charset="0"/>
              </a:rPr>
              <a:t>tomar</a:t>
            </a:r>
            <a:r>
              <a:rPr lang="en-GB" dirty="0">
                <a:latin typeface="Century Gothic" panose="020B0502020202020204" pitchFamily="34" charset="0"/>
              </a:rPr>
              <a:t> el sol – to sunbathe </a:t>
            </a:r>
          </a:p>
          <a:p>
            <a:r>
              <a:rPr lang="en-GB" dirty="0" err="1">
                <a:latin typeface="Century Gothic" panose="020B0502020202020204" pitchFamily="34" charset="0"/>
              </a:rPr>
              <a:t>hacer</a:t>
            </a:r>
            <a:r>
              <a:rPr lang="en-GB" dirty="0">
                <a:latin typeface="Century Gothic" panose="020B0502020202020204" pitchFamily="34" charset="0"/>
              </a:rPr>
              <a:t>- to make</a:t>
            </a:r>
          </a:p>
          <a:p>
            <a:r>
              <a:rPr lang="en-GB" dirty="0">
                <a:latin typeface="Century Gothic" panose="020B0502020202020204" pitchFamily="34" charset="0"/>
              </a:rPr>
              <a:t>comer- to eat</a:t>
            </a:r>
          </a:p>
          <a:p>
            <a:r>
              <a:rPr lang="en-GB" dirty="0" err="1">
                <a:latin typeface="Century Gothic" panose="020B0502020202020204" pitchFamily="34" charset="0"/>
              </a:rPr>
              <a:t>jugar</a:t>
            </a:r>
            <a:r>
              <a:rPr lang="en-GB" dirty="0">
                <a:latin typeface="Century Gothic" panose="020B0502020202020204" pitchFamily="34" charset="0"/>
              </a:rPr>
              <a:t> (al </a:t>
            </a:r>
            <a:r>
              <a:rPr lang="en-GB" dirty="0" err="1">
                <a:latin typeface="Century Gothic" panose="020B0502020202020204" pitchFamily="34" charset="0"/>
              </a:rPr>
              <a:t>fútbol</a:t>
            </a:r>
            <a:r>
              <a:rPr lang="en-GB" dirty="0">
                <a:latin typeface="Century Gothic" panose="020B0502020202020204" pitchFamily="34" charset="0"/>
              </a:rPr>
              <a:t>/ al </a:t>
            </a:r>
            <a:r>
              <a:rPr lang="en-GB" dirty="0" err="1">
                <a:latin typeface="Century Gothic" panose="020B0502020202020204" pitchFamily="34" charset="0"/>
              </a:rPr>
              <a:t>voleibol</a:t>
            </a:r>
            <a:r>
              <a:rPr lang="en-GB" dirty="0">
                <a:latin typeface="Century Gothic" panose="020B0502020202020204" pitchFamily="34" charset="0"/>
              </a:rPr>
              <a:t>)- to play(football/volleyball)</a:t>
            </a:r>
          </a:p>
          <a:p>
            <a:r>
              <a:rPr lang="en-GB" dirty="0" err="1">
                <a:latin typeface="Century Gothic" panose="020B0502020202020204" pitchFamily="34" charset="0"/>
              </a:rPr>
              <a:t>nadar</a:t>
            </a:r>
            <a:r>
              <a:rPr lang="en-GB" dirty="0">
                <a:latin typeface="Century Gothic" panose="020B0502020202020204" pitchFamily="34" charset="0"/>
              </a:rPr>
              <a:t>-to swim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71AAB-0C98-4AF1-9E9C-86BBD4BB5960}"/>
              </a:ext>
            </a:extLst>
          </p:cNvPr>
          <p:cNvSpPr txBox="1"/>
          <p:nvPr/>
        </p:nvSpPr>
        <p:spPr>
          <a:xfrm>
            <a:off x="5612867" y="1521475"/>
            <a:ext cx="3230504" cy="175432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dirty="0">
                <a:latin typeface="Century Gothic" panose="020B0502020202020204" pitchFamily="34" charset="0"/>
              </a:rPr>
              <a:t>Say or write “</a:t>
            </a:r>
            <a:r>
              <a:rPr lang="en-GB" dirty="0" err="1">
                <a:latin typeface="Century Gothic" panose="020B0502020202020204" pitchFamily="34" charset="0"/>
              </a:rPr>
              <a:t>puedes</a:t>
            </a:r>
            <a:r>
              <a:rPr lang="en-GB" dirty="0">
                <a:latin typeface="Century Gothic" panose="020B0502020202020204" pitchFamily="34" charset="0"/>
              </a:rPr>
              <a:t>” before a verb written as an infinitive and you can make a simple persuasive sentence.</a:t>
            </a:r>
          </a:p>
        </p:txBody>
      </p:sp>
      <p:pic>
        <p:nvPicPr>
          <p:cNvPr id="2" name="Y5 Sum2 seaside sound spell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67908" y="2823728"/>
            <a:ext cx="609600" cy="609600"/>
          </a:xfrm>
          <a:prstGeom prst="rect">
            <a:avLst/>
          </a:prstGeom>
        </p:spPr>
      </p:pic>
      <p:pic>
        <p:nvPicPr>
          <p:cNvPr id="4" name="Y5 Sum2 seaside verb ban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90246" y="4283470"/>
            <a:ext cx="609600" cy="609600"/>
          </a:xfrm>
          <a:prstGeom prst="rect">
            <a:avLst/>
          </a:prstGeom>
        </p:spPr>
      </p:pic>
      <p:pic>
        <p:nvPicPr>
          <p:cNvPr id="6" name="Y5 Sum2 seaside nouns ban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14748" y="34291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167</Words>
  <Application>Microsoft Office PowerPoint</Application>
  <PresentationFormat>Widescreen</PresentationFormat>
  <Paragraphs>34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Mrs Copland</cp:lastModifiedBy>
  <cp:revision>66</cp:revision>
  <cp:lastPrinted>2019-12-01T14:06:45Z</cp:lastPrinted>
  <dcterms:created xsi:type="dcterms:W3CDTF">2019-08-20T09:39:52Z</dcterms:created>
  <dcterms:modified xsi:type="dcterms:W3CDTF">2024-01-19T14:49:55Z</dcterms:modified>
</cp:coreProperties>
</file>